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32918400" cy="21945600"/>
  <p:notesSz cx="6858000" cy="9144000"/>
  <p:defaultTextStyle>
    <a:defPPr>
      <a:defRPr lang="en-US"/>
    </a:defPPr>
    <a:lvl1pPr marL="0" algn="l" defTabSz="2633156" rtl="0" eaLnBrk="1" latinLnBrk="0" hangingPunct="1">
      <a:defRPr sz="5184" kern="1200">
        <a:solidFill>
          <a:schemeClr val="tx1"/>
        </a:solidFill>
        <a:latin typeface="+mn-lt"/>
        <a:ea typeface="+mn-ea"/>
        <a:cs typeface="+mn-cs"/>
      </a:defRPr>
    </a:lvl1pPr>
    <a:lvl2pPr marL="1316578" algn="l" defTabSz="2633156" rtl="0" eaLnBrk="1" latinLnBrk="0" hangingPunct="1">
      <a:defRPr sz="5184" kern="1200">
        <a:solidFill>
          <a:schemeClr val="tx1"/>
        </a:solidFill>
        <a:latin typeface="+mn-lt"/>
        <a:ea typeface="+mn-ea"/>
        <a:cs typeface="+mn-cs"/>
      </a:defRPr>
    </a:lvl2pPr>
    <a:lvl3pPr marL="2633156" algn="l" defTabSz="2633156" rtl="0" eaLnBrk="1" latinLnBrk="0" hangingPunct="1">
      <a:defRPr sz="5184" kern="1200">
        <a:solidFill>
          <a:schemeClr val="tx1"/>
        </a:solidFill>
        <a:latin typeface="+mn-lt"/>
        <a:ea typeface="+mn-ea"/>
        <a:cs typeface="+mn-cs"/>
      </a:defRPr>
    </a:lvl3pPr>
    <a:lvl4pPr marL="3949734" algn="l" defTabSz="2633156" rtl="0" eaLnBrk="1" latinLnBrk="0" hangingPunct="1">
      <a:defRPr sz="5184" kern="1200">
        <a:solidFill>
          <a:schemeClr val="tx1"/>
        </a:solidFill>
        <a:latin typeface="+mn-lt"/>
        <a:ea typeface="+mn-ea"/>
        <a:cs typeface="+mn-cs"/>
      </a:defRPr>
    </a:lvl4pPr>
    <a:lvl5pPr marL="5266312" algn="l" defTabSz="2633156" rtl="0" eaLnBrk="1" latinLnBrk="0" hangingPunct="1">
      <a:defRPr sz="5184" kern="1200">
        <a:solidFill>
          <a:schemeClr val="tx1"/>
        </a:solidFill>
        <a:latin typeface="+mn-lt"/>
        <a:ea typeface="+mn-ea"/>
        <a:cs typeface="+mn-cs"/>
      </a:defRPr>
    </a:lvl5pPr>
    <a:lvl6pPr marL="6582890" algn="l" defTabSz="2633156" rtl="0" eaLnBrk="1" latinLnBrk="0" hangingPunct="1">
      <a:defRPr sz="5184" kern="1200">
        <a:solidFill>
          <a:schemeClr val="tx1"/>
        </a:solidFill>
        <a:latin typeface="+mn-lt"/>
        <a:ea typeface="+mn-ea"/>
        <a:cs typeface="+mn-cs"/>
      </a:defRPr>
    </a:lvl6pPr>
    <a:lvl7pPr marL="7899468" algn="l" defTabSz="2633156" rtl="0" eaLnBrk="1" latinLnBrk="0" hangingPunct="1">
      <a:defRPr sz="5184" kern="1200">
        <a:solidFill>
          <a:schemeClr val="tx1"/>
        </a:solidFill>
        <a:latin typeface="+mn-lt"/>
        <a:ea typeface="+mn-ea"/>
        <a:cs typeface="+mn-cs"/>
      </a:defRPr>
    </a:lvl7pPr>
    <a:lvl8pPr marL="9216046" algn="l" defTabSz="2633156" rtl="0" eaLnBrk="1" latinLnBrk="0" hangingPunct="1">
      <a:defRPr sz="5184" kern="1200">
        <a:solidFill>
          <a:schemeClr val="tx1"/>
        </a:solidFill>
        <a:latin typeface="+mn-lt"/>
        <a:ea typeface="+mn-ea"/>
        <a:cs typeface="+mn-cs"/>
      </a:defRPr>
    </a:lvl8pPr>
    <a:lvl9pPr marL="10532624" algn="l" defTabSz="2633156"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5A6A"/>
    <a:srgbClr val="9803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23" d="100"/>
          <a:sy n="23" d="100"/>
        </p:scale>
        <p:origin x="678" y="18"/>
      </p:cViewPr>
      <p:guideLst>
        <p:guide orient="horz" pos="6912"/>
        <p:guide pos="10368"/>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4/11/2017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4/11/2017</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653064" rtl="0" eaLnBrk="1" latinLnBrk="0" hangingPunct="1">
      <a:defRPr sz="857" kern="1200">
        <a:solidFill>
          <a:schemeClr val="tx1"/>
        </a:solidFill>
        <a:latin typeface="+mn-lt"/>
        <a:ea typeface="+mn-ea"/>
        <a:cs typeface="+mn-cs"/>
      </a:defRPr>
    </a:lvl1pPr>
    <a:lvl2pPr marL="326532" algn="l" defTabSz="653064" rtl="0" eaLnBrk="1" latinLnBrk="0" hangingPunct="1">
      <a:defRPr sz="857" kern="1200">
        <a:solidFill>
          <a:schemeClr val="tx1"/>
        </a:solidFill>
        <a:latin typeface="+mn-lt"/>
        <a:ea typeface="+mn-ea"/>
        <a:cs typeface="+mn-cs"/>
      </a:defRPr>
    </a:lvl2pPr>
    <a:lvl3pPr marL="653064" algn="l" defTabSz="653064" rtl="0" eaLnBrk="1" latinLnBrk="0" hangingPunct="1">
      <a:defRPr sz="857" kern="1200">
        <a:solidFill>
          <a:schemeClr val="tx1"/>
        </a:solidFill>
        <a:latin typeface="+mn-lt"/>
        <a:ea typeface="+mn-ea"/>
        <a:cs typeface="+mn-cs"/>
      </a:defRPr>
    </a:lvl3pPr>
    <a:lvl4pPr marL="979597" algn="l" defTabSz="653064" rtl="0" eaLnBrk="1" latinLnBrk="0" hangingPunct="1">
      <a:defRPr sz="857" kern="1200">
        <a:solidFill>
          <a:schemeClr val="tx1"/>
        </a:solidFill>
        <a:latin typeface="+mn-lt"/>
        <a:ea typeface="+mn-ea"/>
        <a:cs typeface="+mn-cs"/>
      </a:defRPr>
    </a:lvl4pPr>
    <a:lvl5pPr marL="1306129" algn="l" defTabSz="653064" rtl="0" eaLnBrk="1" latinLnBrk="0" hangingPunct="1">
      <a:defRPr sz="857" kern="1200">
        <a:solidFill>
          <a:schemeClr val="tx1"/>
        </a:solidFill>
        <a:latin typeface="+mn-lt"/>
        <a:ea typeface="+mn-ea"/>
        <a:cs typeface="+mn-cs"/>
      </a:defRPr>
    </a:lvl5pPr>
    <a:lvl6pPr marL="1632661" algn="l" defTabSz="653064" rtl="0" eaLnBrk="1" latinLnBrk="0" hangingPunct="1">
      <a:defRPr sz="857" kern="1200">
        <a:solidFill>
          <a:schemeClr val="tx1"/>
        </a:solidFill>
        <a:latin typeface="+mn-lt"/>
        <a:ea typeface="+mn-ea"/>
        <a:cs typeface="+mn-cs"/>
      </a:defRPr>
    </a:lvl6pPr>
    <a:lvl7pPr marL="1959193" algn="l" defTabSz="653064" rtl="0" eaLnBrk="1" latinLnBrk="0" hangingPunct="1">
      <a:defRPr sz="857" kern="1200">
        <a:solidFill>
          <a:schemeClr val="tx1"/>
        </a:solidFill>
        <a:latin typeface="+mn-lt"/>
        <a:ea typeface="+mn-ea"/>
        <a:cs typeface="+mn-cs"/>
      </a:defRPr>
    </a:lvl7pPr>
    <a:lvl8pPr marL="2285726" algn="l" defTabSz="653064" rtl="0" eaLnBrk="1" latinLnBrk="0" hangingPunct="1">
      <a:defRPr sz="857" kern="1200">
        <a:solidFill>
          <a:schemeClr val="tx1"/>
        </a:solidFill>
        <a:latin typeface="+mn-lt"/>
        <a:ea typeface="+mn-ea"/>
        <a:cs typeface="+mn-cs"/>
      </a:defRPr>
    </a:lvl8pPr>
    <a:lvl9pPr marL="2612258" algn="l" defTabSz="653064" rtl="0" eaLnBrk="1" latinLnBrk="0" hangingPunct="1">
      <a:defRPr sz="857"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4800600" y="660400"/>
            <a:ext cx="23317200" cy="1676360"/>
          </a:xfrm>
        </p:spPr>
        <p:txBody>
          <a:bodyPr/>
          <a:lstStyle/>
          <a:p>
            <a:r>
              <a:rPr lang="en-US"/>
              <a:t>Click to edit Master title style</a:t>
            </a:r>
          </a:p>
        </p:txBody>
      </p:sp>
      <p:sp>
        <p:nvSpPr>
          <p:cNvPr id="31" name="Text Placeholder 6"/>
          <p:cNvSpPr>
            <a:spLocks noGrp="1"/>
          </p:cNvSpPr>
          <p:nvPr>
            <p:ph type="body" sz="quarter" idx="36"/>
          </p:nvPr>
        </p:nvSpPr>
        <p:spPr bwMode="auto">
          <a:xfrm>
            <a:off x="4800600" y="2392402"/>
            <a:ext cx="23317200" cy="553998"/>
          </a:xfrm>
        </p:spPr>
        <p:txBody>
          <a:bodyPr>
            <a:noAutofit/>
          </a:bodyPr>
          <a:lstStyle>
            <a:lvl1pPr marL="0" indent="0">
              <a:spcBef>
                <a:spcPts val="0"/>
              </a:spcBef>
              <a:buNone/>
              <a:defRPr sz="1600">
                <a:solidFill>
                  <a:schemeClr val="bg1"/>
                </a:solidFill>
              </a:defRPr>
            </a:lvl1pPr>
            <a:lvl2pPr marL="0" indent="0">
              <a:spcBef>
                <a:spcPts val="0"/>
              </a:spcBef>
              <a:buNone/>
              <a:defRPr sz="1600">
                <a:solidFill>
                  <a:schemeClr val="bg1"/>
                </a:solidFill>
              </a:defRPr>
            </a:lvl2pPr>
            <a:lvl3pPr marL="0" indent="0">
              <a:spcBef>
                <a:spcPts val="0"/>
              </a:spcBef>
              <a:buNone/>
              <a:defRPr sz="1600">
                <a:solidFill>
                  <a:schemeClr val="bg1"/>
                </a:solidFill>
              </a:defRPr>
            </a:lvl3pPr>
            <a:lvl4pPr marL="0" indent="0">
              <a:spcBef>
                <a:spcPts val="0"/>
              </a:spcBef>
              <a:buNone/>
              <a:defRPr sz="1600">
                <a:solidFill>
                  <a:schemeClr val="bg1"/>
                </a:solidFill>
              </a:defRPr>
            </a:lvl4pPr>
            <a:lvl5pPr marL="0" indent="0">
              <a:spcBef>
                <a:spcPts val="0"/>
              </a:spcBef>
              <a:buNone/>
              <a:defRPr sz="1600">
                <a:solidFill>
                  <a:schemeClr val="bg1"/>
                </a:solidFill>
              </a:defRPr>
            </a:lvl5pPr>
            <a:lvl6pPr marL="0" indent="0">
              <a:spcBef>
                <a:spcPts val="0"/>
              </a:spcBef>
              <a:buNone/>
              <a:defRPr sz="1600">
                <a:solidFill>
                  <a:schemeClr val="bg1"/>
                </a:solidFill>
              </a:defRPr>
            </a:lvl6pPr>
            <a:lvl7pPr marL="0" indent="0">
              <a:spcBef>
                <a:spcPts val="0"/>
              </a:spcBef>
              <a:buNone/>
              <a:defRPr sz="1600">
                <a:solidFill>
                  <a:schemeClr val="bg1"/>
                </a:solidFill>
              </a:defRPr>
            </a:lvl7pPr>
            <a:lvl8pPr marL="0" indent="0">
              <a:spcBef>
                <a:spcPts val="0"/>
              </a:spcBef>
              <a:buNone/>
              <a:defRPr sz="1600">
                <a:solidFill>
                  <a:schemeClr val="bg1"/>
                </a:solidFill>
              </a:defRPr>
            </a:lvl8pPr>
            <a:lvl9pPr marL="0" indent="0">
              <a:spcBef>
                <a:spcPts val="0"/>
              </a:spcBef>
              <a:buNone/>
              <a:defRPr sz="1600">
                <a:solidFill>
                  <a:schemeClr val="bg1"/>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4/11/2017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857250" y="3901440"/>
            <a:ext cx="9601200" cy="812800"/>
          </a:xfrm>
          <a:prstGeom prst="round1Rect">
            <a:avLst/>
          </a:prstGeom>
          <a:solidFill>
            <a:schemeClr val="accent2"/>
          </a:solidFill>
        </p:spPr>
        <p:txBody>
          <a:bodyPr lIns="365760" anchor="ctr">
            <a:noAutofit/>
          </a:bodyPr>
          <a:lstStyle>
            <a:lvl1pPr marL="0" indent="0">
              <a:spcBef>
                <a:spcPts val="0"/>
              </a:spcBef>
              <a:buNone/>
              <a:defRPr sz="4000" cap="all"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857250" y="4714240"/>
            <a:ext cx="96012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857250" y="10021824"/>
            <a:ext cx="9601200" cy="812800"/>
          </a:xfrm>
          <a:prstGeom prst="round1Rect">
            <a:avLst/>
          </a:prstGeom>
          <a:solidFill>
            <a:schemeClr val="accent3"/>
          </a:solidFill>
        </p:spPr>
        <p:txBody>
          <a:bodyPr lIns="365760" anchor="ctr">
            <a:noAutofit/>
          </a:bodyPr>
          <a:lstStyle>
            <a:lvl1pPr marL="0" indent="0">
              <a:spcBef>
                <a:spcPts val="0"/>
              </a:spcBef>
              <a:buNone/>
              <a:defRPr sz="4000" cap="all"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857250" y="10834624"/>
            <a:ext cx="9601200" cy="6058777"/>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857250" y="17221200"/>
            <a:ext cx="9601200" cy="812800"/>
          </a:xfrm>
          <a:prstGeom prst="round1Rect">
            <a:avLst/>
          </a:prstGeom>
          <a:solidFill>
            <a:schemeClr val="accent4"/>
          </a:solidFill>
        </p:spPr>
        <p:txBody>
          <a:bodyPr lIns="365760" anchor="ctr">
            <a:noAutofit/>
          </a:bodyPr>
          <a:lstStyle>
            <a:lvl1pPr marL="0" indent="0">
              <a:spcBef>
                <a:spcPts val="0"/>
              </a:spcBef>
              <a:buNone/>
              <a:defRPr sz="4000" cap="all"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857250" y="18038064"/>
            <a:ext cx="9601200" cy="304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1658600" y="3901440"/>
            <a:ext cx="9601200" cy="812800"/>
          </a:xfrm>
          <a:prstGeom prst="round1Rect">
            <a:avLst/>
          </a:prstGeom>
          <a:solidFill>
            <a:schemeClr val="accent5"/>
          </a:solidFill>
        </p:spPr>
        <p:txBody>
          <a:bodyPr lIns="365760" anchor="ctr">
            <a:noAutofit/>
          </a:bodyPr>
          <a:lstStyle>
            <a:lvl1pPr marL="0" indent="0">
              <a:spcBef>
                <a:spcPts val="0"/>
              </a:spcBef>
              <a:buNone/>
              <a:defRPr sz="4000" cap="all"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1658600" y="4714240"/>
            <a:ext cx="9601200" cy="304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1658600" y="7965440"/>
            <a:ext cx="9601200" cy="41148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1658600" y="15646400"/>
            <a:ext cx="9601200" cy="11684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1658600" y="17221200"/>
            <a:ext cx="9601200" cy="812800"/>
          </a:xfrm>
          <a:prstGeom prst="round1Rect">
            <a:avLst/>
          </a:prstGeom>
          <a:solidFill>
            <a:schemeClr val="accent6"/>
          </a:solidFill>
        </p:spPr>
        <p:txBody>
          <a:bodyPr lIns="365760" anchor="ctr">
            <a:noAutofit/>
          </a:bodyPr>
          <a:lstStyle>
            <a:lvl1pPr marL="0" indent="0">
              <a:spcBef>
                <a:spcPts val="0"/>
              </a:spcBef>
              <a:buNone/>
              <a:defRPr sz="4000" cap="all"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1658600" y="18038064"/>
            <a:ext cx="9601200" cy="304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2425660" y="3901440"/>
            <a:ext cx="9601200" cy="812800"/>
          </a:xfrm>
          <a:prstGeom prst="round1Rect">
            <a:avLst/>
          </a:prstGeom>
          <a:solidFill>
            <a:schemeClr val="accent6"/>
          </a:solidFill>
        </p:spPr>
        <p:txBody>
          <a:bodyPr lIns="365760" anchor="ctr">
            <a:noAutofit/>
          </a:bodyPr>
          <a:lstStyle>
            <a:lvl1pPr marL="0" indent="0">
              <a:spcBef>
                <a:spcPts val="0"/>
              </a:spcBef>
              <a:buNone/>
              <a:defRPr sz="4000" cap="all"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2425660" y="4714240"/>
            <a:ext cx="9601200" cy="48768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2425660" y="10558272"/>
            <a:ext cx="9601200" cy="48768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2425660" y="17221200"/>
            <a:ext cx="9601200" cy="812800"/>
          </a:xfrm>
          <a:prstGeom prst="round1Rect">
            <a:avLst/>
          </a:prstGeom>
          <a:solidFill>
            <a:schemeClr val="accent1"/>
          </a:solidFill>
        </p:spPr>
        <p:txBody>
          <a:bodyPr lIns="365760" anchor="ctr">
            <a:noAutofit/>
          </a:bodyPr>
          <a:lstStyle>
            <a:lvl1pPr marL="0" indent="0">
              <a:spcBef>
                <a:spcPts val="0"/>
              </a:spcBef>
              <a:buNone/>
              <a:defRPr sz="4000" cap="all"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2425660" y="18038064"/>
            <a:ext cx="9601200" cy="304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32918400" y="1701799"/>
            <a:ext cx="9335453"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t"/>
          <a:lstStyle/>
          <a:p>
            <a:pPr lvl="0">
              <a:spcBef>
                <a:spcPts val="800"/>
              </a:spcBef>
            </a:pPr>
            <a:r>
              <a:rPr sz="64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800"/>
              </a:spcBef>
            </a:pPr>
            <a:r>
              <a:rPr lang="en-US" sz="44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200"/>
              </a:spcBef>
            </a:pPr>
            <a:endParaRPr sz="4000" dirty="0">
              <a:solidFill>
                <a:prstClr val="white">
                  <a:lumMod val="50000"/>
                </a:prstClr>
              </a:solidFill>
              <a:latin typeface="Calibri Light" panose="020F0302020204030204" pitchFamily="34" charset="0"/>
              <a:cs typeface="Calibri" panose="020F0502020204030204" pitchFamily="34" charset="0"/>
            </a:endParaRPr>
          </a:p>
          <a:p>
            <a:pPr lvl="0">
              <a:spcBef>
                <a:spcPts val="800"/>
              </a:spcBef>
            </a:pPr>
            <a:r>
              <a:rPr sz="5867"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800"/>
              </a:spcBef>
            </a:pPr>
            <a:r>
              <a:rPr sz="44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4400" dirty="0">
                <a:solidFill>
                  <a:prstClr val="white">
                    <a:lumMod val="50000"/>
                  </a:prstClr>
                </a:solidFill>
                <a:latin typeface="Calibri Light" panose="020F0302020204030204" pitchFamily="34" charset="0"/>
                <a:cs typeface="Calibri" panose="020F0502020204030204" pitchFamily="34" charset="0"/>
              </a:rPr>
              <a:t>poster </a:t>
            </a:r>
            <a:r>
              <a:rPr sz="4400" dirty="0">
                <a:solidFill>
                  <a:prstClr val="white">
                    <a:lumMod val="50000"/>
                  </a:prstClr>
                </a:solidFill>
                <a:latin typeface="Calibri Light" panose="020F0302020204030204" pitchFamily="34" charset="0"/>
                <a:cs typeface="Calibri" panose="020F0502020204030204" pitchFamily="34" charset="0"/>
              </a:rPr>
              <a:t>are formatted for you. </a:t>
            </a:r>
            <a:r>
              <a:rPr lang="en-US" sz="4400" dirty="0">
                <a:solidFill>
                  <a:prstClr val="white">
                    <a:lumMod val="50000"/>
                  </a:prstClr>
                </a:solidFill>
                <a:latin typeface="Calibri Light" panose="020F0302020204030204" pitchFamily="34" charset="0"/>
                <a:cs typeface="Calibri" panose="020F0502020204030204" pitchFamily="34" charset="0"/>
              </a:rPr>
              <a:t>Type</a:t>
            </a:r>
            <a:r>
              <a:rPr lang="en-US" sz="44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4400" dirty="0">
                <a:solidFill>
                  <a:prstClr val="white">
                    <a:lumMod val="50000"/>
                  </a:prstClr>
                </a:solidFill>
                <a:latin typeface="Calibri Light" panose="020F0302020204030204" pitchFamily="34" charset="0"/>
                <a:cs typeface="Calibri" panose="020F0502020204030204" pitchFamily="34" charset="0"/>
              </a:rPr>
              <a:t>to add text, or c</a:t>
            </a:r>
            <a:r>
              <a:rPr lang="en-US" sz="44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1600"/>
              </a:spcBef>
            </a:pPr>
            <a:r>
              <a:rPr lang="en-US" sz="4400" dirty="0">
                <a:solidFill>
                  <a:prstClr val="white">
                    <a:lumMod val="50000"/>
                  </a:prstClr>
                </a:solidFill>
                <a:latin typeface="Calibri Light" panose="020F0302020204030204" pitchFamily="34" charset="0"/>
                <a:cs typeface="Calibri" panose="020F0502020204030204" pitchFamily="34" charset="0"/>
              </a:rPr>
              <a:t>T</a:t>
            </a:r>
            <a:r>
              <a:rPr sz="4400"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1600"/>
              </a:spcBef>
            </a:pPr>
            <a:r>
              <a:rPr sz="44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4400" dirty="0">
                <a:solidFill>
                  <a:prstClr val="white">
                    <a:lumMod val="50000"/>
                  </a:prstClr>
                </a:solidFill>
                <a:latin typeface="Calibri Light" panose="020F0302020204030204" pitchFamily="34" charset="0"/>
                <a:cs typeface="Calibri" panose="020F0502020204030204" pitchFamily="34" charset="0"/>
              </a:rPr>
              <a:t>content</a:t>
            </a:r>
            <a:r>
              <a:rPr sz="4400"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1600"/>
              </a:spcBef>
            </a:pPr>
            <a:r>
              <a:rPr sz="44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4400" dirty="0">
                <a:solidFill>
                  <a:prstClr val="white">
                    <a:lumMod val="50000"/>
                  </a:prstClr>
                </a:solidFill>
                <a:latin typeface="Calibri Light" panose="020F0302020204030204" pitchFamily="34" charset="0"/>
                <a:cs typeface="Calibri" panose="020F0502020204030204" pitchFamily="34" charset="0"/>
              </a:rPr>
              <a:t>right-</a:t>
            </a:r>
            <a:r>
              <a:rPr sz="4400" dirty="0">
                <a:solidFill>
                  <a:prstClr val="white">
                    <a:lumMod val="50000"/>
                  </a:prstClr>
                </a:solidFill>
                <a:latin typeface="Calibri Light" panose="020F0302020204030204" pitchFamily="34" charset="0"/>
                <a:cs typeface="Calibri" panose="020F0502020204030204" pitchFamily="34" charset="0"/>
              </a:rPr>
              <a:t>click a picture</a:t>
            </a:r>
            <a:r>
              <a:rPr lang="en-US" sz="4400"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4400"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4400" dirty="0">
                <a:solidFill>
                  <a:prstClr val="white">
                    <a:lumMod val="50000"/>
                  </a:prstClr>
                </a:solidFill>
                <a:latin typeface="Calibri Light" panose="020F0302020204030204" pitchFamily="34" charset="0"/>
                <a:cs typeface="Calibri" panose="020F0502020204030204" pitchFamily="34" charset="0"/>
              </a:rPr>
              <a:t>esize</a:t>
            </a:r>
            <a:r>
              <a:rPr lang="en-US" sz="4400"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44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6876" userDrawn="1">
          <p15:clr>
            <a:srgbClr val="A4A3A4"/>
          </p15:clr>
        </p15:guide>
        <p15:guide id="2" pos="1386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32918400" cy="3352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sp>
        <p:nvSpPr>
          <p:cNvPr id="2" name="Title Placeholder 1"/>
          <p:cNvSpPr>
            <a:spLocks noGrp="1"/>
          </p:cNvSpPr>
          <p:nvPr>
            <p:ph type="title"/>
          </p:nvPr>
        </p:nvSpPr>
        <p:spPr bwMode="auto">
          <a:xfrm>
            <a:off x="4800600" y="660400"/>
            <a:ext cx="23317200" cy="167636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800600" y="4013200"/>
            <a:ext cx="23317200" cy="157530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50" y="21409799"/>
            <a:ext cx="7406640" cy="304800"/>
          </a:xfrm>
          <a:prstGeom prst="rect">
            <a:avLst/>
          </a:prstGeom>
        </p:spPr>
        <p:txBody>
          <a:bodyPr vert="horz" lIns="91440" tIns="45720" rIns="91440" bIns="45720" rtlCol="0" anchor="ctr"/>
          <a:lstStyle>
            <a:lvl1pPr algn="l">
              <a:defRPr sz="1067">
                <a:solidFill>
                  <a:schemeClr val="tx1">
                    <a:tint val="75000"/>
                  </a:schemeClr>
                </a:solidFill>
              </a:defRPr>
            </a:lvl1pPr>
          </a:lstStyle>
          <a:p>
            <a:fld id="{ECAA57DF-1C19-4726-AB84-014692BAD8F5}" type="datetimeFigureOut">
              <a:rPr lang="en-US" smtClean="0"/>
              <a:pPr/>
              <a:t>4/11/2017</a:t>
            </a:fld>
            <a:endParaRPr lang="en-US"/>
          </a:p>
        </p:txBody>
      </p:sp>
      <p:sp>
        <p:nvSpPr>
          <p:cNvPr id="5" name="Footer Placeholder 4"/>
          <p:cNvSpPr>
            <a:spLocks noGrp="1"/>
          </p:cNvSpPr>
          <p:nvPr>
            <p:ph type="ftr" sz="quarter" idx="3"/>
          </p:nvPr>
        </p:nvSpPr>
        <p:spPr>
          <a:xfrm>
            <a:off x="8263890" y="21409799"/>
            <a:ext cx="16390620" cy="304800"/>
          </a:xfrm>
          <a:prstGeom prst="rect">
            <a:avLst/>
          </a:prstGeom>
        </p:spPr>
        <p:txBody>
          <a:bodyPr vert="horz" lIns="91440" tIns="45720" rIns="91440" bIns="45720" rtlCol="0" anchor="ctr"/>
          <a:lstStyle>
            <a:lvl1pPr algn="ctr">
              <a:defRPr sz="106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4654510" y="21409799"/>
            <a:ext cx="7406640" cy="304800"/>
          </a:xfrm>
          <a:prstGeom prst="rect">
            <a:avLst/>
          </a:prstGeom>
        </p:spPr>
        <p:txBody>
          <a:bodyPr vert="horz" lIns="91440" tIns="45720" rIns="91440" bIns="45720" rtlCol="0" anchor="ctr"/>
          <a:lstStyle>
            <a:lvl1pPr algn="r">
              <a:defRPr sz="1067">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2926226" rtl="0" eaLnBrk="1" latinLnBrk="0" hangingPunct="1">
        <a:lnSpc>
          <a:spcPct val="90000"/>
        </a:lnSpc>
        <a:spcBef>
          <a:spcPct val="0"/>
        </a:spcBef>
        <a:buNone/>
        <a:defRPr sz="5867" b="1" kern="1200">
          <a:solidFill>
            <a:schemeClr val="bg1"/>
          </a:solidFill>
          <a:latin typeface="+mj-lt"/>
          <a:ea typeface="+mj-ea"/>
          <a:cs typeface="+mj-cs"/>
        </a:defRPr>
      </a:lvl1pPr>
    </p:titleStyle>
    <p:bodyStyle>
      <a:lvl1pPr marL="304815" indent="-304815" algn="l" defTabSz="2926226" rtl="0" eaLnBrk="1" latinLnBrk="0" hangingPunct="1">
        <a:lnSpc>
          <a:spcPct val="100000"/>
        </a:lnSpc>
        <a:spcBef>
          <a:spcPts val="800"/>
        </a:spcBef>
        <a:buClr>
          <a:schemeClr val="accent2"/>
        </a:buClr>
        <a:buFont typeface="Arial" panose="020B0604020202020204" pitchFamily="34" charset="0"/>
        <a:buChar char="•"/>
        <a:defRPr sz="1867" kern="1200">
          <a:solidFill>
            <a:schemeClr val="tx1"/>
          </a:solidFill>
          <a:latin typeface="+mn-lt"/>
          <a:ea typeface="+mn-ea"/>
          <a:cs typeface="+mn-cs"/>
        </a:defRPr>
      </a:lvl1pPr>
      <a:lvl2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3pPr>
      <a:lvl4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8pPr>
      <a:lvl9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2926226" rtl="0" eaLnBrk="1" latinLnBrk="0" hangingPunct="1">
        <a:defRPr sz="5760" kern="1200">
          <a:solidFill>
            <a:schemeClr val="tx1"/>
          </a:solidFill>
          <a:latin typeface="+mn-lt"/>
          <a:ea typeface="+mn-ea"/>
          <a:cs typeface="+mn-cs"/>
        </a:defRPr>
      </a:lvl1pPr>
      <a:lvl2pPr marL="1463113" algn="l" defTabSz="2926226" rtl="0" eaLnBrk="1" latinLnBrk="0" hangingPunct="1">
        <a:defRPr sz="5760" kern="1200">
          <a:solidFill>
            <a:schemeClr val="tx1"/>
          </a:solidFill>
          <a:latin typeface="+mn-lt"/>
          <a:ea typeface="+mn-ea"/>
          <a:cs typeface="+mn-cs"/>
        </a:defRPr>
      </a:lvl2pPr>
      <a:lvl3pPr marL="2926226" algn="l" defTabSz="2926226" rtl="0" eaLnBrk="1" latinLnBrk="0" hangingPunct="1">
        <a:defRPr sz="5760" kern="1200">
          <a:solidFill>
            <a:schemeClr val="tx1"/>
          </a:solidFill>
          <a:latin typeface="+mn-lt"/>
          <a:ea typeface="+mn-ea"/>
          <a:cs typeface="+mn-cs"/>
        </a:defRPr>
      </a:lvl3pPr>
      <a:lvl4pPr marL="4389339" algn="l" defTabSz="2926226" rtl="0" eaLnBrk="1" latinLnBrk="0" hangingPunct="1">
        <a:defRPr sz="5760" kern="1200">
          <a:solidFill>
            <a:schemeClr val="tx1"/>
          </a:solidFill>
          <a:latin typeface="+mn-lt"/>
          <a:ea typeface="+mn-ea"/>
          <a:cs typeface="+mn-cs"/>
        </a:defRPr>
      </a:lvl4pPr>
      <a:lvl5pPr marL="5852453" algn="l" defTabSz="2926226" rtl="0" eaLnBrk="1" latinLnBrk="0" hangingPunct="1">
        <a:defRPr sz="5760" kern="1200">
          <a:solidFill>
            <a:schemeClr val="tx1"/>
          </a:solidFill>
          <a:latin typeface="+mn-lt"/>
          <a:ea typeface="+mn-ea"/>
          <a:cs typeface="+mn-cs"/>
        </a:defRPr>
      </a:lvl5pPr>
      <a:lvl6pPr marL="7315566" algn="l" defTabSz="2926226" rtl="0" eaLnBrk="1" latinLnBrk="0" hangingPunct="1">
        <a:defRPr sz="5760" kern="1200">
          <a:solidFill>
            <a:schemeClr val="tx1"/>
          </a:solidFill>
          <a:latin typeface="+mn-lt"/>
          <a:ea typeface="+mn-ea"/>
          <a:cs typeface="+mn-cs"/>
        </a:defRPr>
      </a:lvl6pPr>
      <a:lvl7pPr marL="8778679" algn="l" defTabSz="2926226" rtl="0" eaLnBrk="1" latinLnBrk="0" hangingPunct="1">
        <a:defRPr sz="5760" kern="1200">
          <a:solidFill>
            <a:schemeClr val="tx1"/>
          </a:solidFill>
          <a:latin typeface="+mn-lt"/>
          <a:ea typeface="+mn-ea"/>
          <a:cs typeface="+mn-cs"/>
        </a:defRPr>
      </a:lvl7pPr>
      <a:lvl8pPr marL="10241792" algn="l" defTabSz="2926226" rtl="0" eaLnBrk="1" latinLnBrk="0" hangingPunct="1">
        <a:defRPr sz="5760" kern="1200">
          <a:solidFill>
            <a:schemeClr val="tx1"/>
          </a:solidFill>
          <a:latin typeface="+mn-lt"/>
          <a:ea typeface="+mn-ea"/>
          <a:cs typeface="+mn-cs"/>
        </a:defRPr>
      </a:lvl8pPr>
      <a:lvl9pPr marL="11704905" algn="l" defTabSz="2926226" rtl="0" eaLnBrk="1" latinLnBrk="0" hangingPunct="1">
        <a:defRPr sz="5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6912" userDrawn="1">
          <p15:clr>
            <a:srgbClr val="A4A3A4"/>
          </p15:clr>
        </p15:guide>
        <p15:guide id="2" pos="540" userDrawn="1">
          <p15:clr>
            <a:srgbClr val="A4A3A4"/>
          </p15:clr>
        </p15:guide>
        <p15:guide id="3" pos="20196" userDrawn="1">
          <p15:clr>
            <a:srgbClr val="A4A3A4"/>
          </p15:clr>
        </p15:guide>
        <p15:guide id="4" pos="10368"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427" y="177578"/>
            <a:ext cx="2941267" cy="294126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Title 3"/>
          <p:cNvSpPr>
            <a:spLocks noGrp="1"/>
          </p:cNvSpPr>
          <p:nvPr>
            <p:ph type="title"/>
          </p:nvPr>
        </p:nvSpPr>
        <p:spPr>
          <a:xfrm>
            <a:off x="4800600" y="0"/>
            <a:ext cx="23317200" cy="1609807"/>
          </a:xfrm>
        </p:spPr>
        <p:txBody>
          <a:bodyPr>
            <a:normAutofit/>
          </a:bodyPr>
          <a:lstStyle/>
          <a:p>
            <a:pPr algn="ctr"/>
            <a:r>
              <a:rPr lang="en-US" sz="6400" u="sng" dirty="0"/>
              <a:t>SOLAR THERMAL GENERATOR</a:t>
            </a:r>
          </a:p>
        </p:txBody>
      </p:sp>
      <p:sp>
        <p:nvSpPr>
          <p:cNvPr id="23" name="Text Placeholder 22"/>
          <p:cNvSpPr>
            <a:spLocks noGrp="1"/>
          </p:cNvSpPr>
          <p:nvPr>
            <p:ph type="body" sz="quarter" idx="36"/>
          </p:nvPr>
        </p:nvSpPr>
        <p:spPr>
          <a:xfrm>
            <a:off x="4734793" y="1383609"/>
            <a:ext cx="23317200" cy="1730902"/>
          </a:xfrm>
        </p:spPr>
        <p:txBody>
          <a:bodyPr/>
          <a:lstStyle/>
          <a:p>
            <a:pPr algn="ctr"/>
            <a:r>
              <a:rPr lang="en-US" sz="2800" dirty="0"/>
              <a:t>The solar thermal generator addresses the needs of environmentally conscious persons who want a reliable , light-weight, </a:t>
            </a:r>
          </a:p>
          <a:p>
            <a:pPr algn="ctr"/>
            <a:r>
              <a:rPr lang="en-US" sz="2800" dirty="0"/>
              <a:t>and green form of energy generation in remote locations.</a:t>
            </a:r>
          </a:p>
          <a:p>
            <a:pPr algn="ctr"/>
            <a:r>
              <a:rPr lang="en-US" sz="2800" dirty="0"/>
              <a:t>Team Members: Ernest Crabtree, Jason </a:t>
            </a:r>
            <a:r>
              <a:rPr lang="en-US" sz="2800" dirty="0" err="1"/>
              <a:t>Galla</a:t>
            </a:r>
            <a:r>
              <a:rPr lang="en-US" sz="2800" dirty="0"/>
              <a:t>, Will Sidebottom, Dylan Lee, </a:t>
            </a:r>
            <a:r>
              <a:rPr lang="en-US" sz="2800" dirty="0" err="1"/>
              <a:t>Shazeen</a:t>
            </a:r>
            <a:r>
              <a:rPr lang="en-US" sz="2800" dirty="0"/>
              <a:t> Tariq, Benjamin </a:t>
            </a:r>
            <a:r>
              <a:rPr lang="en-US" sz="2800" dirty="0" err="1"/>
              <a:t>Galivan</a:t>
            </a:r>
            <a:r>
              <a:rPr lang="en-US" sz="2800" dirty="0"/>
              <a:t>.</a:t>
            </a:r>
          </a:p>
        </p:txBody>
      </p:sp>
      <p:sp>
        <p:nvSpPr>
          <p:cNvPr id="5" name="Text Placeholder 4"/>
          <p:cNvSpPr>
            <a:spLocks noGrp="1"/>
          </p:cNvSpPr>
          <p:nvPr>
            <p:ph type="body" sz="quarter" idx="13"/>
          </p:nvPr>
        </p:nvSpPr>
        <p:spPr>
          <a:xfrm>
            <a:off x="857250" y="3980809"/>
            <a:ext cx="9601200" cy="1098824"/>
          </a:xfrm>
          <a:solidFill>
            <a:srgbClr val="4C5A6A"/>
          </a:solidFill>
        </p:spPr>
        <p:txBody>
          <a:bodyPr/>
          <a:lstStyle/>
          <a:p>
            <a:r>
              <a:rPr lang="en-US" dirty="0"/>
              <a:t>Project Statement</a:t>
            </a:r>
          </a:p>
        </p:txBody>
      </p:sp>
      <p:sp>
        <p:nvSpPr>
          <p:cNvPr id="11" name="Content Placeholder 10"/>
          <p:cNvSpPr>
            <a:spLocks noGrp="1"/>
          </p:cNvSpPr>
          <p:nvPr>
            <p:ph sz="quarter" idx="24"/>
          </p:nvPr>
        </p:nvSpPr>
        <p:spPr>
          <a:xfrm>
            <a:off x="857250" y="5079633"/>
            <a:ext cx="9601200" cy="3270284"/>
          </a:xfrm>
        </p:spPr>
        <p:txBody>
          <a:bodyPr>
            <a:noAutofit/>
          </a:bodyPr>
          <a:lstStyle/>
          <a:p>
            <a:pPr marL="0" indent="0">
              <a:buNone/>
            </a:pPr>
            <a:r>
              <a:rPr lang="en-US" sz="2800" b="1" dirty="0"/>
              <a:t>Needs Analysis: </a:t>
            </a:r>
          </a:p>
          <a:p>
            <a:r>
              <a:rPr lang="en-US" sz="2800" b="1" dirty="0"/>
              <a:t>A low cost and environmentally conscious means of power generation is required for use in remote areas. </a:t>
            </a:r>
          </a:p>
          <a:p>
            <a:pPr marL="0" indent="0">
              <a:buNone/>
            </a:pPr>
            <a:r>
              <a:rPr lang="en-US" sz="2800" b="1" dirty="0"/>
              <a:t>Project Goals:</a:t>
            </a:r>
          </a:p>
          <a:p>
            <a:r>
              <a:rPr lang="en-US" sz="2800" b="1" dirty="0"/>
              <a:t>Develop a portable device that converts a wide spectrum of solar energy into useable electricity.</a:t>
            </a:r>
          </a:p>
        </p:txBody>
      </p:sp>
      <p:sp>
        <p:nvSpPr>
          <p:cNvPr id="12" name="Content Placeholder 11"/>
          <p:cNvSpPr>
            <a:spLocks noGrp="1"/>
          </p:cNvSpPr>
          <p:nvPr>
            <p:ph sz="quarter" idx="25"/>
          </p:nvPr>
        </p:nvSpPr>
        <p:spPr>
          <a:xfrm>
            <a:off x="842968" y="9448741"/>
            <a:ext cx="9585388" cy="3369395"/>
          </a:xfrm>
        </p:spPr>
        <p:txBody>
          <a:bodyPr>
            <a:normAutofit/>
          </a:bodyPr>
          <a:lstStyle/>
          <a:p>
            <a:pPr marL="0" indent="0">
              <a:buNone/>
            </a:pPr>
            <a:r>
              <a:rPr lang="en-US" sz="2800" b="1" dirty="0"/>
              <a:t>Design Objectives:</a:t>
            </a:r>
          </a:p>
          <a:p>
            <a:r>
              <a:rPr lang="en-US" sz="2800" b="1" dirty="0"/>
              <a:t>Produce 20 Watts of power from the sun.</a:t>
            </a:r>
          </a:p>
          <a:p>
            <a:r>
              <a:rPr lang="en-US" sz="2800" b="1" dirty="0"/>
              <a:t>Store the generated energy in a battery pack.</a:t>
            </a:r>
          </a:p>
          <a:p>
            <a:r>
              <a:rPr lang="en-US" sz="2800" b="1" dirty="0"/>
              <a:t>Minimize the design to ensure portability. </a:t>
            </a:r>
          </a:p>
          <a:p>
            <a:r>
              <a:rPr lang="en-US" sz="2800" b="1" dirty="0"/>
              <a:t>Ensure the design is ergonomic and easy to operate.</a:t>
            </a:r>
          </a:p>
          <a:p>
            <a:r>
              <a:rPr lang="en-US" sz="2800" b="1" dirty="0"/>
              <a:t>Achieve minimal environmental impact.</a:t>
            </a:r>
          </a:p>
          <a:p>
            <a:pPr>
              <a:buFont typeface="Wingdings" panose="05000000000000000000" pitchFamily="2" charset="2"/>
              <a:buChar char="§"/>
            </a:pPr>
            <a:endParaRPr lang="en-US" sz="2400" b="1" dirty="0"/>
          </a:p>
          <a:p>
            <a:pPr>
              <a:buFont typeface="Wingdings" panose="05000000000000000000" pitchFamily="2" charset="2"/>
              <a:buChar char="§"/>
            </a:pPr>
            <a:endParaRPr lang="en-US" sz="2400" dirty="0"/>
          </a:p>
        </p:txBody>
      </p:sp>
      <p:sp>
        <p:nvSpPr>
          <p:cNvPr id="13" name="Content Placeholder 12"/>
          <p:cNvSpPr>
            <a:spLocks noGrp="1"/>
          </p:cNvSpPr>
          <p:nvPr>
            <p:ph sz="quarter" idx="26"/>
          </p:nvPr>
        </p:nvSpPr>
        <p:spPr>
          <a:xfrm>
            <a:off x="873062" y="14018464"/>
            <a:ext cx="9601200" cy="6462284"/>
          </a:xfrm>
        </p:spPr>
        <p:txBody>
          <a:bodyPr>
            <a:noAutofit/>
          </a:bodyPr>
          <a:lstStyle/>
          <a:p>
            <a:pPr marL="0" indent="0">
              <a:buNone/>
            </a:pPr>
            <a:r>
              <a:rPr lang="en-US" sz="2800" b="1" dirty="0" err="1"/>
              <a:t>Seebeck</a:t>
            </a:r>
            <a:r>
              <a:rPr lang="en-US" sz="2800" b="1" dirty="0"/>
              <a:t> Principle:</a:t>
            </a:r>
          </a:p>
          <a:p>
            <a:r>
              <a:rPr lang="en-US" sz="2800" b="1" dirty="0"/>
              <a:t>The heart of the generator is a TEG (thermo-electric generator) that operates on the </a:t>
            </a:r>
            <a:r>
              <a:rPr lang="en-US" sz="2800" b="1" dirty="0" err="1"/>
              <a:t>Seebeck</a:t>
            </a:r>
            <a:r>
              <a:rPr lang="en-US" sz="2800" b="1" dirty="0"/>
              <a:t> principle of dissimilar metal junctions. In 1830 Seebeck found that a temperature gradient across the junction of two dissimilar metalloids in contact, would produce a voltage and current proportional to the thermal properties of the material (Seebeck Coefficient ‘S’) and the temperature difference in Kelvin. </a:t>
            </a:r>
          </a:p>
          <a:p>
            <a:r>
              <a:rPr lang="en-US" sz="2800" b="1" dirty="0"/>
              <a:t>For our design, the solar collector focuses heat from the sun on the “hot side” of the TEG and heat is dissipated from the “cold side” by means of a water cooling system. This process creates the temperature difference required to produce power.</a:t>
            </a:r>
          </a:p>
        </p:txBody>
      </p:sp>
      <p:sp>
        <p:nvSpPr>
          <p:cNvPr id="14" name="Content Placeholder 13"/>
          <p:cNvSpPr>
            <a:spLocks noGrp="1"/>
          </p:cNvSpPr>
          <p:nvPr>
            <p:ph sz="quarter" idx="27"/>
          </p:nvPr>
        </p:nvSpPr>
        <p:spPr/>
        <p:txBody>
          <a:bodyPr/>
          <a:lstStyle/>
          <a:p>
            <a:pPr marL="0" indent="0">
              <a:buNone/>
            </a:pPr>
            <a:r>
              <a:rPr lang="en-US" dirty="0"/>
              <a:t> </a:t>
            </a:r>
          </a:p>
        </p:txBody>
      </p:sp>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75092" y="177578"/>
            <a:ext cx="3150809" cy="294126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0" name="Content Placeholder 19"/>
          <p:cNvSpPr>
            <a:spLocks noGrp="1"/>
          </p:cNvSpPr>
          <p:nvPr>
            <p:ph sz="quarter" idx="23"/>
          </p:nvPr>
        </p:nvSpPr>
        <p:spPr>
          <a:xfrm>
            <a:off x="11730979" y="5079633"/>
            <a:ext cx="9601200" cy="4444678"/>
          </a:xfrm>
        </p:spPr>
        <p:txBody>
          <a:bodyPr>
            <a:normAutofit/>
          </a:bodyPr>
          <a:lstStyle/>
          <a:p>
            <a:pPr marL="0" indent="0">
              <a:buNone/>
            </a:pPr>
            <a:r>
              <a:rPr lang="en-US" sz="2800" b="1" dirty="0"/>
              <a:t>Design Components:</a:t>
            </a:r>
          </a:p>
          <a:p>
            <a:r>
              <a:rPr lang="en-US" sz="2800" b="1" dirty="0"/>
              <a:t>Parabolic dish.</a:t>
            </a:r>
          </a:p>
          <a:p>
            <a:r>
              <a:rPr lang="en-US" sz="2800" b="1" dirty="0"/>
              <a:t>Dish mount.</a:t>
            </a:r>
          </a:p>
          <a:p>
            <a:r>
              <a:rPr lang="en-US" sz="2800" b="1" dirty="0"/>
              <a:t>Thermo-electric generator.</a:t>
            </a:r>
          </a:p>
          <a:p>
            <a:r>
              <a:rPr lang="en-US" sz="2800" b="1" dirty="0"/>
              <a:t>Heatsink.</a:t>
            </a:r>
          </a:p>
          <a:p>
            <a:r>
              <a:rPr lang="en-US" sz="2800" b="1" dirty="0"/>
              <a:t>Radiator.</a:t>
            </a:r>
          </a:p>
          <a:p>
            <a:pPr marL="0" indent="0">
              <a:buNone/>
            </a:pPr>
            <a:endParaRPr lang="en-US" sz="2800" b="1" dirty="0"/>
          </a:p>
          <a:p>
            <a:endParaRPr lang="en-US" sz="2800" b="1" dirty="0"/>
          </a:p>
        </p:txBody>
      </p:sp>
      <p:sp>
        <p:nvSpPr>
          <p:cNvPr id="26" name="TextBox 25"/>
          <p:cNvSpPr txBox="1"/>
          <p:nvPr/>
        </p:nvSpPr>
        <p:spPr>
          <a:xfrm>
            <a:off x="18532722" y="15516690"/>
            <a:ext cx="184666" cy="1015663"/>
          </a:xfrm>
          <a:prstGeom prst="rect">
            <a:avLst/>
          </a:prstGeom>
          <a:noFill/>
        </p:spPr>
        <p:txBody>
          <a:bodyPr wrap="none" rtlCol="0">
            <a:spAutoFit/>
          </a:bodyPr>
          <a:lstStyle/>
          <a:p>
            <a:endParaRPr lang="en-US" sz="6000" dirty="0" err="1"/>
          </a:p>
        </p:txBody>
      </p:sp>
      <p:pic>
        <p:nvPicPr>
          <p:cNvPr id="6" name="Content Placeholder 5"/>
          <p:cNvPicPr>
            <a:picLocks noGrp="1" noChangeAspect="1"/>
          </p:cNvPicPr>
          <p:nvPr>
            <p:ph sz="quarter" idx="28"/>
          </p:nvPr>
        </p:nvPicPr>
        <p:blipFill>
          <a:blip r:embed="rId4" cstate="print">
            <a:extLst>
              <a:ext uri="{28A0092B-C50C-407E-A947-70E740481C1C}">
                <a14:useLocalDpi xmlns:a14="http://schemas.microsoft.com/office/drawing/2010/main" val="0"/>
              </a:ext>
            </a:extLst>
          </a:blip>
          <a:stretch>
            <a:fillRect/>
          </a:stretch>
        </p:blipFill>
        <p:spPr>
          <a:xfrm>
            <a:off x="16393393" y="5401546"/>
            <a:ext cx="2323995" cy="3098660"/>
          </a:xfr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35820" y="8859338"/>
            <a:ext cx="4557573" cy="3418180"/>
          </a:xfrm>
          <a:prstGeom prst="rect">
            <a:avLst/>
          </a:prstGeom>
        </p:spPr>
      </p:pic>
      <p:sp>
        <p:nvSpPr>
          <p:cNvPr id="15" name="TextBox 14"/>
          <p:cNvSpPr txBox="1"/>
          <p:nvPr/>
        </p:nvSpPr>
        <p:spPr>
          <a:xfrm>
            <a:off x="16752007" y="8861289"/>
            <a:ext cx="4509775" cy="3621504"/>
          </a:xfrm>
          <a:prstGeom prst="rect">
            <a:avLst/>
          </a:prstGeom>
          <a:noFill/>
        </p:spPr>
        <p:txBody>
          <a:bodyPr wrap="square" rtlCol="0">
            <a:spAutoFit/>
          </a:bodyPr>
          <a:lstStyle/>
          <a:p>
            <a:pPr marL="304815" lvl="0" indent="-304815" defTabSz="2926226">
              <a:spcBef>
                <a:spcPts val="800"/>
              </a:spcBef>
              <a:buClr>
                <a:srgbClr val="AD8F67"/>
              </a:buClr>
              <a:buFont typeface="Arial" panose="020B0604020202020204" pitchFamily="34" charset="0"/>
              <a:buChar char="•"/>
            </a:pPr>
            <a:r>
              <a:rPr lang="en-US" sz="2800" b="1" dirty="0">
                <a:solidFill>
                  <a:srgbClr val="292934"/>
                </a:solidFill>
              </a:rPr>
              <a:t>Boost converter.</a:t>
            </a:r>
          </a:p>
          <a:p>
            <a:pPr marL="304815" lvl="0" indent="-304815" defTabSz="2926226">
              <a:spcBef>
                <a:spcPts val="800"/>
              </a:spcBef>
              <a:buClr>
                <a:srgbClr val="AD8F67"/>
              </a:buClr>
              <a:buFont typeface="Arial" panose="020B0604020202020204" pitchFamily="34" charset="0"/>
              <a:buChar char="•"/>
            </a:pPr>
            <a:r>
              <a:rPr lang="en-US" sz="2800" b="1" dirty="0">
                <a:solidFill>
                  <a:srgbClr val="292934"/>
                </a:solidFill>
              </a:rPr>
              <a:t>Arduino Mega.</a:t>
            </a:r>
          </a:p>
          <a:p>
            <a:pPr marL="304815" lvl="0" indent="-304815" defTabSz="2926226">
              <a:spcBef>
                <a:spcPts val="800"/>
              </a:spcBef>
              <a:buClr>
                <a:srgbClr val="AD8F67"/>
              </a:buClr>
              <a:buFont typeface="Arial" panose="020B0604020202020204" pitchFamily="34" charset="0"/>
              <a:buChar char="•"/>
            </a:pPr>
            <a:r>
              <a:rPr lang="en-US" sz="2800" b="1" dirty="0">
                <a:solidFill>
                  <a:srgbClr val="292934"/>
                </a:solidFill>
              </a:rPr>
              <a:t>Stepper motor and high torque DC motor.</a:t>
            </a:r>
          </a:p>
          <a:p>
            <a:pPr marL="304815" lvl="0" indent="-304815" defTabSz="2926226">
              <a:spcBef>
                <a:spcPts val="800"/>
              </a:spcBef>
              <a:buClr>
                <a:srgbClr val="AD8F67"/>
              </a:buClr>
              <a:buFont typeface="Arial" panose="020B0604020202020204" pitchFamily="34" charset="0"/>
              <a:buChar char="•"/>
            </a:pPr>
            <a:r>
              <a:rPr lang="en-US" sz="2800" b="1" dirty="0">
                <a:solidFill>
                  <a:srgbClr val="292934"/>
                </a:solidFill>
              </a:rPr>
              <a:t>Battery charger. </a:t>
            </a:r>
          </a:p>
          <a:p>
            <a:pPr marL="304815" lvl="0" indent="-304815" defTabSz="2926226">
              <a:spcBef>
                <a:spcPts val="800"/>
              </a:spcBef>
              <a:buClr>
                <a:srgbClr val="AD8F67"/>
              </a:buClr>
              <a:buFont typeface="Arial" panose="020B0604020202020204" pitchFamily="34" charset="0"/>
              <a:buChar char="•"/>
            </a:pPr>
            <a:r>
              <a:rPr lang="en-US" sz="2800" b="1" dirty="0" err="1">
                <a:solidFill>
                  <a:srgbClr val="292934"/>
                </a:solidFill>
              </a:rPr>
              <a:t>NiHM</a:t>
            </a:r>
            <a:r>
              <a:rPr lang="en-US" sz="2800" b="1" dirty="0">
                <a:solidFill>
                  <a:srgbClr val="292934"/>
                </a:solidFill>
              </a:rPr>
              <a:t> battery cells.</a:t>
            </a:r>
          </a:p>
          <a:p>
            <a:pPr marL="304815" lvl="0" indent="-304815" defTabSz="2926226">
              <a:spcBef>
                <a:spcPts val="800"/>
              </a:spcBef>
              <a:buClr>
                <a:srgbClr val="AD8F67"/>
              </a:buClr>
              <a:buFont typeface="Arial" panose="020B0604020202020204" pitchFamily="34" charset="0"/>
              <a:buChar char="•"/>
            </a:pPr>
            <a:r>
              <a:rPr lang="en-US" sz="2800" b="1" dirty="0">
                <a:solidFill>
                  <a:srgbClr val="292934"/>
                </a:solidFill>
              </a:rPr>
              <a:t>Project box and base.</a:t>
            </a:r>
          </a:p>
        </p:txBody>
      </p:sp>
      <p:pic>
        <p:nvPicPr>
          <p:cNvPr id="19" name="Content Placeholder 18"/>
          <p:cNvPicPr>
            <a:picLocks noGrp="1" noChangeAspect="1"/>
          </p:cNvPicPr>
          <p:nvPr>
            <p:ph sz="quarter" idx="30"/>
          </p:nvPr>
        </p:nvPicPr>
        <p:blipFill>
          <a:blip r:embed="rId6" cstate="print">
            <a:extLst>
              <a:ext uri="{28A0092B-C50C-407E-A947-70E740481C1C}">
                <a14:useLocalDpi xmlns:a14="http://schemas.microsoft.com/office/drawing/2010/main" val="0"/>
              </a:ext>
            </a:extLst>
          </a:blip>
          <a:stretch>
            <a:fillRect/>
          </a:stretch>
        </p:blipFill>
        <p:spPr>
          <a:xfrm>
            <a:off x="18881783" y="5426876"/>
            <a:ext cx="2286000" cy="3048000"/>
          </a:xfrm>
        </p:spPr>
      </p:pic>
      <p:sp>
        <p:nvSpPr>
          <p:cNvPr id="42" name="Text Placeholder 4"/>
          <p:cNvSpPr>
            <a:spLocks noGrp="1"/>
          </p:cNvSpPr>
          <p:nvPr>
            <p:ph type="body" sz="quarter" idx="13"/>
          </p:nvPr>
        </p:nvSpPr>
        <p:spPr>
          <a:xfrm>
            <a:off x="873062" y="8349917"/>
            <a:ext cx="9601200" cy="1098824"/>
          </a:xfrm>
          <a:solidFill>
            <a:srgbClr val="4C5A6A"/>
          </a:solidFill>
        </p:spPr>
        <p:txBody>
          <a:bodyPr/>
          <a:lstStyle/>
          <a:p>
            <a:r>
              <a:rPr lang="en-US" dirty="0"/>
              <a:t>Project objectives</a:t>
            </a:r>
          </a:p>
        </p:txBody>
      </p:sp>
      <p:sp>
        <p:nvSpPr>
          <p:cNvPr id="43" name="Text Placeholder 4"/>
          <p:cNvSpPr>
            <a:spLocks noGrp="1"/>
          </p:cNvSpPr>
          <p:nvPr>
            <p:ph type="body" sz="quarter" idx="13"/>
          </p:nvPr>
        </p:nvSpPr>
        <p:spPr>
          <a:xfrm>
            <a:off x="11730978" y="12907113"/>
            <a:ext cx="9601200" cy="1098824"/>
          </a:xfrm>
          <a:solidFill>
            <a:srgbClr val="4C5A6A"/>
          </a:solidFill>
        </p:spPr>
        <p:txBody>
          <a:bodyPr/>
          <a:lstStyle/>
          <a:p>
            <a:r>
              <a:rPr lang="en-US" dirty="0"/>
              <a:t>Mechanical Design</a:t>
            </a:r>
          </a:p>
        </p:txBody>
      </p:sp>
      <p:sp>
        <p:nvSpPr>
          <p:cNvPr id="44" name="Text Placeholder 4"/>
          <p:cNvSpPr>
            <a:spLocks noGrp="1"/>
          </p:cNvSpPr>
          <p:nvPr>
            <p:ph type="body" sz="quarter" idx="13"/>
          </p:nvPr>
        </p:nvSpPr>
        <p:spPr>
          <a:xfrm>
            <a:off x="11730979" y="3976274"/>
            <a:ext cx="9601200" cy="1098824"/>
          </a:xfrm>
          <a:solidFill>
            <a:srgbClr val="4C5A6A"/>
          </a:solidFill>
        </p:spPr>
        <p:txBody>
          <a:bodyPr/>
          <a:lstStyle/>
          <a:p>
            <a:r>
              <a:rPr lang="en-US" dirty="0"/>
              <a:t>Design overview</a:t>
            </a:r>
          </a:p>
        </p:txBody>
      </p:sp>
      <p:sp>
        <p:nvSpPr>
          <p:cNvPr id="45" name="Text Placeholder 4"/>
          <p:cNvSpPr>
            <a:spLocks noGrp="1"/>
          </p:cNvSpPr>
          <p:nvPr>
            <p:ph type="body" sz="quarter" idx="13"/>
          </p:nvPr>
        </p:nvSpPr>
        <p:spPr>
          <a:xfrm>
            <a:off x="873062" y="12907113"/>
            <a:ext cx="9601200" cy="1098824"/>
          </a:xfrm>
          <a:solidFill>
            <a:srgbClr val="4C5A6A"/>
          </a:solidFill>
        </p:spPr>
        <p:txBody>
          <a:bodyPr/>
          <a:lstStyle/>
          <a:p>
            <a:r>
              <a:rPr lang="en-US" dirty="0"/>
              <a:t>Design concept</a:t>
            </a:r>
          </a:p>
        </p:txBody>
      </p:sp>
      <p:sp>
        <p:nvSpPr>
          <p:cNvPr id="40" name="TextBox 39"/>
          <p:cNvSpPr txBox="1"/>
          <p:nvPr/>
        </p:nvSpPr>
        <p:spPr>
          <a:xfrm>
            <a:off x="11730978" y="14176698"/>
            <a:ext cx="9601199" cy="5242461"/>
          </a:xfrm>
          <a:prstGeom prst="rect">
            <a:avLst/>
          </a:prstGeom>
          <a:noFill/>
        </p:spPr>
        <p:txBody>
          <a:bodyPr wrap="square" rtlCol="0">
            <a:spAutoFit/>
          </a:bodyPr>
          <a:lstStyle/>
          <a:p>
            <a:pPr lvl="0" defTabSz="2926226">
              <a:spcBef>
                <a:spcPts val="800"/>
              </a:spcBef>
              <a:buClr>
                <a:srgbClr val="AD8F67"/>
              </a:buClr>
            </a:pPr>
            <a:r>
              <a:rPr lang="en-US" sz="2800" b="1" dirty="0">
                <a:solidFill>
                  <a:srgbClr val="292934"/>
                </a:solidFill>
              </a:rPr>
              <a:t>Dish Mount:</a:t>
            </a:r>
          </a:p>
          <a:p>
            <a:pPr marL="457200" lvl="0" indent="-457200" defTabSz="2926226">
              <a:spcBef>
                <a:spcPts val="800"/>
              </a:spcBef>
              <a:buClr>
                <a:srgbClr val="AD8F67"/>
              </a:buClr>
              <a:buFont typeface="Arial" panose="020B0604020202020204" pitchFamily="34" charset="0"/>
              <a:buChar char="•"/>
            </a:pPr>
            <a:r>
              <a:rPr lang="en-US" sz="2800" b="1" dirty="0">
                <a:solidFill>
                  <a:srgbClr val="292934"/>
                </a:solidFill>
              </a:rPr>
              <a:t>For the purpose solar tracking, a mount allowing the parabolic solar collector to rotate about the horizontal and vertical axis was required. A yoke-style design, as shown in the previous section, was implemented using lightweight aluminum for portability.</a:t>
            </a:r>
          </a:p>
          <a:p>
            <a:pPr lvl="0" defTabSz="2926226">
              <a:spcBef>
                <a:spcPts val="800"/>
              </a:spcBef>
              <a:buClr>
                <a:srgbClr val="AD8F67"/>
              </a:buClr>
            </a:pPr>
            <a:r>
              <a:rPr lang="en-US" sz="2800" b="1" dirty="0">
                <a:solidFill>
                  <a:srgbClr val="292934"/>
                </a:solidFill>
              </a:rPr>
              <a:t>Solar Tracking:</a:t>
            </a:r>
          </a:p>
          <a:p>
            <a:pPr marL="304815" lvl="0" indent="-304815" defTabSz="2926226">
              <a:spcBef>
                <a:spcPts val="800"/>
              </a:spcBef>
              <a:buClr>
                <a:srgbClr val="AD8F67"/>
              </a:buClr>
              <a:buFont typeface="Arial" panose="020B0604020202020204" pitchFamily="34" charset="0"/>
              <a:buChar char="•"/>
            </a:pPr>
            <a:r>
              <a:rPr lang="en-US" sz="2800" b="1" dirty="0">
                <a:solidFill>
                  <a:srgbClr val="292934"/>
                </a:solidFill>
              </a:rPr>
              <a:t>Rotation about the vertical axis is driven by a stepper motor. The motor is geared with a 3-to-1 ratio to the shaft.</a:t>
            </a:r>
          </a:p>
          <a:p>
            <a:pPr marL="304815" lvl="0" indent="-304815" defTabSz="2926226">
              <a:spcBef>
                <a:spcPts val="800"/>
              </a:spcBef>
              <a:buClr>
                <a:srgbClr val="AD8F67"/>
              </a:buClr>
              <a:buFont typeface="Arial" panose="020B0604020202020204" pitchFamily="34" charset="0"/>
              <a:buChar char="•"/>
            </a:pPr>
            <a:r>
              <a:rPr lang="en-US" sz="2800" b="1" dirty="0">
                <a:solidFill>
                  <a:srgbClr val="292934"/>
                </a:solidFill>
              </a:rPr>
              <a:t>Rotation about the horizontal axis is facilitated by a 5 Volt high torque DC motor and pulley system.  </a:t>
            </a:r>
          </a:p>
        </p:txBody>
      </p:sp>
      <p:sp>
        <p:nvSpPr>
          <p:cNvPr id="50" name="Text Placeholder 4"/>
          <p:cNvSpPr>
            <a:spLocks noGrp="1"/>
          </p:cNvSpPr>
          <p:nvPr>
            <p:ph type="body" sz="quarter" idx="13"/>
          </p:nvPr>
        </p:nvSpPr>
        <p:spPr>
          <a:xfrm>
            <a:off x="22532329" y="8173481"/>
            <a:ext cx="9601200" cy="1098824"/>
          </a:xfrm>
          <a:solidFill>
            <a:srgbClr val="4C5A6A"/>
          </a:solidFill>
        </p:spPr>
        <p:txBody>
          <a:bodyPr/>
          <a:lstStyle/>
          <a:p>
            <a:r>
              <a:rPr lang="en-US" dirty="0"/>
              <a:t>Future improvements</a:t>
            </a:r>
          </a:p>
        </p:txBody>
      </p:sp>
      <p:sp>
        <p:nvSpPr>
          <p:cNvPr id="52" name="TextBox 51"/>
          <p:cNvSpPr txBox="1"/>
          <p:nvPr/>
        </p:nvSpPr>
        <p:spPr>
          <a:xfrm>
            <a:off x="22448103" y="9524311"/>
            <a:ext cx="9544633" cy="10002738"/>
          </a:xfrm>
          <a:prstGeom prst="rect">
            <a:avLst/>
          </a:prstGeom>
          <a:noFill/>
        </p:spPr>
        <p:txBody>
          <a:bodyPr wrap="square" rtlCol="0">
            <a:spAutoFit/>
          </a:bodyPr>
          <a:lstStyle/>
          <a:p>
            <a:r>
              <a:rPr lang="en-US" sz="2800" b="1" dirty="0"/>
              <a:t>Solar Collector Mount:</a:t>
            </a:r>
          </a:p>
          <a:p>
            <a:pPr marL="457200" indent="-457200">
              <a:buClr>
                <a:schemeClr val="accent2"/>
              </a:buClr>
              <a:buFont typeface="Arial" panose="020B0604020202020204" pitchFamily="34" charset="0"/>
              <a:buChar char="•"/>
            </a:pPr>
            <a:r>
              <a:rPr lang="en-US" sz="2800" b="1" dirty="0"/>
              <a:t>Current Design: Mount was handmade. Precision in solar tracking is somewhat affected by imperfections in the fittings and shaft.</a:t>
            </a:r>
          </a:p>
          <a:p>
            <a:pPr marL="457200" indent="-457200">
              <a:buClr>
                <a:schemeClr val="accent2"/>
              </a:buClr>
              <a:buFont typeface="Arial" panose="020B0604020202020204" pitchFamily="34" charset="0"/>
              <a:buChar char="•"/>
            </a:pPr>
            <a:r>
              <a:rPr lang="en-US" sz="2800" b="1" dirty="0"/>
              <a:t>Future Design: It would be beneficial to have a mechanical engineer implement the design in a modeling software such as </a:t>
            </a:r>
            <a:r>
              <a:rPr lang="en-US" sz="2800" b="1" dirty="0" err="1"/>
              <a:t>Creo</a:t>
            </a:r>
            <a:r>
              <a:rPr lang="en-US" sz="2800" b="1" dirty="0"/>
              <a:t> Parametric. This would allow the mount to be crafted from machined aluminum and the components fit together precisely.</a:t>
            </a:r>
          </a:p>
          <a:p>
            <a:pPr>
              <a:buClr>
                <a:schemeClr val="accent2"/>
              </a:buClr>
            </a:pPr>
            <a:r>
              <a:rPr lang="en-US" sz="2800" b="1" dirty="0"/>
              <a:t>Stepper Motor:</a:t>
            </a:r>
          </a:p>
          <a:p>
            <a:pPr marL="457200" indent="-457200">
              <a:buClr>
                <a:schemeClr val="accent2"/>
              </a:buClr>
              <a:buFont typeface="Arial" panose="020B0604020202020204" pitchFamily="34" charset="0"/>
              <a:buChar char="•"/>
            </a:pPr>
            <a:r>
              <a:rPr lang="en-US" sz="2800" b="1" dirty="0"/>
              <a:t>Current Design: No feedback from the stepper motor. Dish must be manually reset to the starting position when power is lost.</a:t>
            </a:r>
          </a:p>
          <a:p>
            <a:pPr marL="457200" indent="-457200">
              <a:buClr>
                <a:schemeClr val="accent2"/>
              </a:buClr>
              <a:buFont typeface="Arial" panose="020B0604020202020204" pitchFamily="34" charset="0"/>
              <a:buChar char="•"/>
            </a:pPr>
            <a:r>
              <a:rPr lang="en-US" sz="2800" b="1" dirty="0"/>
              <a:t>Future Design: Feedback from the stepper motor would allow the device to know the orientation of the dish at all times. When powered on the device would be able to automatically reset the dish to the start position.</a:t>
            </a:r>
          </a:p>
          <a:p>
            <a:pPr>
              <a:buClr>
                <a:schemeClr val="accent2"/>
              </a:buClr>
            </a:pPr>
            <a:r>
              <a:rPr lang="en-US" sz="2800" b="1" dirty="0"/>
              <a:t>Heat Dissipation:</a:t>
            </a:r>
          </a:p>
          <a:p>
            <a:pPr marL="457200" indent="-457200">
              <a:buClr>
                <a:schemeClr val="accent2"/>
              </a:buClr>
              <a:buFont typeface="Arial" panose="020B0604020202020204" pitchFamily="34" charset="0"/>
              <a:buChar char="•"/>
            </a:pPr>
            <a:r>
              <a:rPr lang="en-US" sz="2800" b="1" dirty="0"/>
              <a:t>Current Design: Attempted to use water cooling system and had to switch to a simple heatsink during redesign.</a:t>
            </a:r>
          </a:p>
          <a:p>
            <a:pPr marL="457200" indent="-457200">
              <a:buClr>
                <a:schemeClr val="accent2"/>
              </a:buClr>
              <a:buFont typeface="Arial" panose="020B0604020202020204" pitchFamily="34" charset="0"/>
              <a:buChar char="•"/>
            </a:pPr>
            <a:r>
              <a:rPr lang="en-US" sz="2800" b="1" dirty="0"/>
              <a:t>Future Design: Water cooling system would allow for greater heat dissipation. If a pump is used power consumption must be considered.</a:t>
            </a:r>
          </a:p>
        </p:txBody>
      </p:sp>
      <p:sp>
        <p:nvSpPr>
          <p:cNvPr id="2" name="TextBox 1"/>
          <p:cNvSpPr txBox="1"/>
          <p:nvPr/>
        </p:nvSpPr>
        <p:spPr>
          <a:xfrm>
            <a:off x="22448103" y="5075098"/>
            <a:ext cx="9253093" cy="3108543"/>
          </a:xfrm>
          <a:prstGeom prst="rect">
            <a:avLst/>
          </a:prstGeom>
          <a:noFill/>
        </p:spPr>
        <p:txBody>
          <a:bodyPr wrap="square" rtlCol="0">
            <a:spAutoFit/>
          </a:bodyPr>
          <a:lstStyle/>
          <a:p>
            <a:pPr lvl="0" defTabSz="2926226">
              <a:spcBef>
                <a:spcPts val="800"/>
              </a:spcBef>
              <a:buClr>
                <a:srgbClr val="AD8F67"/>
              </a:buClr>
            </a:pPr>
            <a:endParaRPr lang="en-US" sz="2800" b="1" dirty="0">
              <a:solidFill>
                <a:srgbClr val="292934"/>
              </a:solidFill>
            </a:endParaRPr>
          </a:p>
          <a:p>
            <a:pPr marL="457200" lvl="0" indent="-457200">
              <a:buClr>
                <a:srgbClr val="AD8F67"/>
              </a:buClr>
              <a:buFont typeface="Arial" panose="020B0604020202020204" pitchFamily="34" charset="0"/>
              <a:buChar char="•"/>
            </a:pPr>
            <a:r>
              <a:rPr lang="en-US" sz="2800" b="1" dirty="0">
                <a:solidFill>
                  <a:srgbClr val="292934"/>
                </a:solidFill>
              </a:rPr>
              <a:t>Boost converter regulates the TEG output to 12 Volts.</a:t>
            </a:r>
          </a:p>
          <a:p>
            <a:pPr marL="457200" lvl="0" indent="-457200">
              <a:buClr>
                <a:srgbClr val="AD8F67"/>
              </a:buClr>
              <a:buFont typeface="Arial" panose="020B0604020202020204" pitchFamily="34" charset="0"/>
              <a:buChar char="•"/>
            </a:pPr>
            <a:r>
              <a:rPr lang="en-US" sz="2800" b="1" dirty="0">
                <a:solidFill>
                  <a:srgbClr val="292934"/>
                </a:solidFill>
              </a:rPr>
              <a:t>During charge cycle, 12 Volts is fed to the battery charger.</a:t>
            </a:r>
          </a:p>
          <a:p>
            <a:pPr marL="457200" lvl="0" indent="-457200">
              <a:buClr>
                <a:srgbClr val="AD8F67"/>
              </a:buClr>
              <a:buFont typeface="Arial" panose="020B0604020202020204" pitchFamily="34" charset="0"/>
              <a:buChar char="•"/>
            </a:pPr>
            <a:r>
              <a:rPr lang="en-US" sz="2800" b="1" dirty="0">
                <a:solidFill>
                  <a:srgbClr val="292934"/>
                </a:solidFill>
              </a:rPr>
              <a:t>Battery charger limits the current to 0.5 Amps and trickle charges the NiMH battery cells.</a:t>
            </a:r>
          </a:p>
          <a:p>
            <a:pPr marL="457200" lvl="0" indent="-457200">
              <a:buClr>
                <a:srgbClr val="AD8F67"/>
              </a:buClr>
              <a:buFont typeface="Arial" panose="020B0604020202020204" pitchFamily="34" charset="0"/>
              <a:buChar char="•"/>
            </a:pPr>
            <a:r>
              <a:rPr lang="en-US" sz="2800" b="1" dirty="0">
                <a:solidFill>
                  <a:srgbClr val="292934"/>
                </a:solidFill>
              </a:rPr>
              <a:t>NiMH cells feed to a 12 Volt USB output port.</a:t>
            </a:r>
            <a:endParaRPr lang="en-US" sz="2800" dirty="0"/>
          </a:p>
          <a:p>
            <a:pPr marL="457200" indent="-457200">
              <a:buFont typeface="Arial" panose="020B0604020202020204" pitchFamily="34" charset="0"/>
              <a:buChar char="•"/>
            </a:pPr>
            <a:endParaRPr lang="en-US" sz="2800" dirty="0" err="1"/>
          </a:p>
        </p:txBody>
      </p:sp>
      <p:sp>
        <p:nvSpPr>
          <p:cNvPr id="27" name="Text Placeholder 4"/>
          <p:cNvSpPr>
            <a:spLocks noGrp="1"/>
          </p:cNvSpPr>
          <p:nvPr>
            <p:ph type="body" sz="quarter" idx="13"/>
          </p:nvPr>
        </p:nvSpPr>
        <p:spPr>
          <a:xfrm>
            <a:off x="22532329" y="3980608"/>
            <a:ext cx="9601200" cy="1098824"/>
          </a:xfrm>
          <a:solidFill>
            <a:srgbClr val="4C5A6A"/>
          </a:solidFill>
        </p:spPr>
        <p:txBody>
          <a:bodyPr/>
          <a:lstStyle/>
          <a:p>
            <a:r>
              <a:rPr lang="en-US" dirty="0"/>
              <a:t>Hardware configuration</a:t>
            </a: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637</Words>
  <Application>Microsoft Office PowerPoint</Application>
  <PresentationFormat>Custom</PresentationFormat>
  <Paragraphs>56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vt:lpstr>
      <vt:lpstr>Wingdings</vt:lpstr>
      <vt:lpstr>Medical Poster</vt:lpstr>
      <vt:lpstr>SOLAR THERMAL GENERATOR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2016-11-25T22:28:59Z</dcterms:created>
  <dcterms:modified xsi:type="dcterms:W3CDTF">2017-04-11T20:03:02Z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