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25"/>
  </p:notesMasterIdLst>
  <p:sldIdLst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8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3E1A-F44A-4BDC-BFDE-3CE901F7CC0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1359-2DA2-4102-8E5F-3C314329F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5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sz="5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9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56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4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02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28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52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4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23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B263312-38AA-4E1E-B2B5-0F8F122B24FE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4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6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algn="r" defTabSz="914400">
              <a:buNone/>
            </a:pPr>
            <a:fld id="{81331B57-0BE5-4F82-AA58-76F53EFF3ADA}" type="datetime8">
              <a:rPr lang="en-US" sz="1200" b="0" i="0">
                <a:latin typeface="Calibri"/>
                <a:ea typeface="+mn-ea"/>
                <a:cs typeface="+mn-cs"/>
              </a:rPr>
              <a:t>5/4/2016 8:26 PM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© 2007 Microsoft Corporation. Todos os direitos reservados. Microsoft, Windows, Windows Vista e outros nomes de produtos são ou podem ser marcas registradas e/ou marcas comerciais nos Estados Unidos e/ou em outros países.</a:t>
            </a:r>
          </a:p>
          <a:p>
            <a:pPr algn="l" defTabSz="914400">
              <a:buNone/>
            </a:pP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As informações contidas neste documento têm finalidades meramente informativas e representam a visão atual da Microsoft Corporation, na data desta apresentação.  Como a Microsoft precisa responder às constantes mudanças nas condições de mercado, o conteúdo do documento não deve ser interpretado como um compromisso por parte da Microsoft, e a Microsoft não pode garantir a exatidão de qualquer informação fornecida após a data desta apresentação.  </a:t>
            </a:r>
            <a:b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</a:br>
            <a:r>
              <a:rPr lang="en-US" sz="1200" b="0" i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A MICROSOFT NÃO OFERECE NENHUMA GARANTIA, SEJA EXPRESSA, IMPLÍCITA OU LEGAL, CONCERNENTE ÀS INFORMAÇÕES DESTA APRESENTAÇÃO.</a:t>
            </a:r>
          </a:p>
          <a:p>
            <a:pPr algn="l" defTabSz="91440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400">
              <a:buNone/>
            </a:pPr>
            <a:fld id="{EC87E0CF-87F6-4B58-B8B8-DCAB2DAAF3CA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3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e Conteúdo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 &quot;especiais&quot; 2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ar para slides com Código de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53300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 &quot;especiais&quot; 1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Imprime em ESCALA DE 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5" descr="7-00029_BAK_v03TO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533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Monitoria – if677cc</a:t>
            </a:r>
            <a:b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</a:br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/>
            </a:r>
            <a:b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</a:br>
            <a:r>
              <a:rPr lang="pt-BR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Pthreads</a:t>
            </a:r>
            <a:endParaRPr lang="pt-BR" sz="54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1293812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endParaRPr lang="pt-BR" dirty="0">
              <a:solidFill>
                <a:srgbClr val="000000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buNone/>
            </a:pPr>
            <a:endParaRPr lang="pt-BR" b="0" i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Mutex</a:t>
            </a:r>
            <a:r>
              <a:rPr lang="pt-BR" sz="54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 - </a:t>
            </a:r>
            <a:r>
              <a:rPr lang="pt-BR" sz="54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unlock</a:t>
            </a:r>
            <a:endParaRPr lang="pt-BR" sz="54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56167"/>
          </a:xfrm>
        </p:spPr>
        <p:txBody>
          <a:bodyPr/>
          <a:lstStyle/>
          <a:p>
            <a:r>
              <a:rPr lang="pt-BR" dirty="0" smtClean="0"/>
              <a:t>Usado ao sair da região crítica</a:t>
            </a:r>
          </a:p>
          <a:p>
            <a:r>
              <a:rPr lang="pt-BR" dirty="0" err="1" smtClean="0"/>
              <a:t>pthread_mutex_unlock</a:t>
            </a:r>
            <a:r>
              <a:rPr lang="pt-BR" dirty="0" smtClean="0"/>
              <a:t>(</a:t>
            </a:r>
            <a:r>
              <a:rPr lang="pt-BR" dirty="0" err="1" smtClean="0"/>
              <a:t>phtread_mutex_t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mutex</a:t>
            </a:r>
            <a:r>
              <a:rPr lang="pt-BR" dirty="0" smtClean="0"/>
              <a:t>);</a:t>
            </a:r>
          </a:p>
          <a:p>
            <a:r>
              <a:rPr lang="pt-BR" dirty="0" smtClean="0"/>
              <a:t>Desbloqueia o acesso da região crítica para que outra thread adquira o </a:t>
            </a:r>
            <a:r>
              <a:rPr lang="pt-BR" dirty="0" err="1" smtClean="0"/>
              <a:t>mutex</a:t>
            </a:r>
            <a:r>
              <a:rPr lang="pt-BR" dirty="0" smtClean="0"/>
              <a:t> e faça seu trabalho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Mutex</a:t>
            </a:r>
            <a:r>
              <a:rPr lang="pt-BR" dirty="0" smtClean="0"/>
              <a:t> - </a:t>
            </a:r>
            <a:r>
              <a:rPr lang="pt-BR" dirty="0" err="1" smtClean="0"/>
              <a:t>destroy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428083"/>
          </a:xfrm>
        </p:spPr>
        <p:txBody>
          <a:bodyPr/>
          <a:lstStyle/>
          <a:p>
            <a:r>
              <a:rPr lang="pt-BR" dirty="0" smtClean="0"/>
              <a:t>Destrói o </a:t>
            </a:r>
            <a:r>
              <a:rPr lang="pt-BR" dirty="0" err="1" smtClean="0"/>
              <a:t>mutex</a:t>
            </a:r>
            <a:endParaRPr lang="pt-BR" dirty="0" smtClean="0"/>
          </a:p>
          <a:p>
            <a:r>
              <a:rPr lang="pt-BR" dirty="0" err="1" smtClean="0"/>
              <a:t>pthread_mutex_destroy</a:t>
            </a:r>
            <a:r>
              <a:rPr lang="pt-BR" dirty="0" smtClean="0"/>
              <a:t>(</a:t>
            </a:r>
            <a:r>
              <a:rPr lang="pt-BR" dirty="0" err="1" smtClean="0"/>
              <a:t>phtread_mutex_t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mutex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Mutex</a:t>
            </a:r>
            <a:r>
              <a:rPr lang="pt-BR" dirty="0" smtClean="0"/>
              <a:t> - exemplo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894984"/>
            <a:ext cx="4664934" cy="582191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38" y="5229200"/>
            <a:ext cx="4310079" cy="14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9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Cond</a:t>
            </a:r>
            <a:r>
              <a:rPr lang="pt-BR" dirty="0" smtClean="0"/>
              <a:t> x </a:t>
            </a:r>
            <a:r>
              <a:rPr lang="pt-BR" dirty="0" err="1" smtClean="0"/>
              <a:t>Mutex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412968"/>
          </a:xfrm>
        </p:spPr>
        <p:txBody>
          <a:bodyPr/>
          <a:lstStyle/>
          <a:p>
            <a:r>
              <a:rPr lang="pt-BR" dirty="0" err="1" smtClean="0"/>
              <a:t>Mutex</a:t>
            </a:r>
            <a:r>
              <a:rPr lang="pt-BR" dirty="0" smtClean="0"/>
              <a:t> implementa sincronização entre as threads controlando o acesso ao dado</a:t>
            </a:r>
          </a:p>
          <a:p>
            <a:r>
              <a:rPr lang="pt-BR" dirty="0" err="1" smtClean="0"/>
              <a:t>Cond</a:t>
            </a:r>
            <a:r>
              <a:rPr lang="pt-BR" dirty="0" smtClean="0"/>
              <a:t> permite sincronização das threads baseada </a:t>
            </a:r>
            <a:r>
              <a:rPr lang="pt-BR" dirty="0"/>
              <a:t>n</a:t>
            </a:r>
            <a:r>
              <a:rPr lang="pt-BR" dirty="0" smtClean="0"/>
              <a:t>o atual valor do dado</a:t>
            </a:r>
          </a:p>
          <a:p>
            <a:r>
              <a:rPr lang="pt-BR" dirty="0" err="1" smtClean="0"/>
              <a:t>Cond</a:t>
            </a:r>
            <a:r>
              <a:rPr lang="pt-BR" dirty="0" smtClean="0"/>
              <a:t> é sempre usado junto com </a:t>
            </a:r>
            <a:r>
              <a:rPr lang="pt-BR" dirty="0" err="1" smtClean="0"/>
              <a:t>mutex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Cond</a:t>
            </a:r>
            <a:r>
              <a:rPr lang="pt-BR" dirty="0" smtClean="0"/>
              <a:t> -  Inicialização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268760"/>
            <a:ext cx="8382000" cy="3299365"/>
          </a:xfrm>
        </p:spPr>
        <p:txBody>
          <a:bodyPr/>
          <a:lstStyle/>
          <a:p>
            <a:r>
              <a:rPr lang="pt-BR" dirty="0" smtClean="0"/>
              <a:t>Estática: </a:t>
            </a:r>
            <a:r>
              <a:rPr lang="pt-BR" dirty="0" err="1" smtClean="0"/>
              <a:t>pthread_cond_t</a:t>
            </a:r>
            <a:r>
              <a:rPr lang="pt-BR" dirty="0" smtClean="0"/>
              <a:t> 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cond</a:t>
            </a:r>
            <a:r>
              <a:rPr lang="pt-BR" dirty="0" smtClean="0"/>
              <a:t>= </a:t>
            </a:r>
            <a:r>
              <a:rPr lang="pt-BR" dirty="0"/>
              <a:t>PTHREAD_COND_INITIALIZER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Dinâmica: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pthread_cond_init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restrict_cond</a:t>
            </a:r>
            <a:r>
              <a:rPr lang="en-US" dirty="0" smtClean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pthread_condattr_t</a:t>
            </a:r>
            <a:r>
              <a:rPr lang="en-US" dirty="0"/>
              <a:t> *</a:t>
            </a:r>
            <a:r>
              <a:rPr lang="en-US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restrict_attr</a:t>
            </a:r>
            <a:r>
              <a:rPr lang="en-US" dirty="0" smtClean="0"/>
              <a:t>);</a:t>
            </a:r>
          </a:p>
          <a:p>
            <a:r>
              <a:rPr lang="en-US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restrict_attr</a:t>
            </a: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8540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Cond</a:t>
            </a:r>
            <a:r>
              <a:rPr lang="pt-BR" dirty="0" smtClean="0"/>
              <a:t> - </a:t>
            </a:r>
            <a:r>
              <a:rPr lang="pt-BR" dirty="0" err="1" smtClean="0"/>
              <a:t>signal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281" y="894985"/>
            <a:ext cx="8382000" cy="275767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pthread_cond_signal</a:t>
            </a:r>
            <a:r>
              <a:rPr lang="en-US" dirty="0" smtClean="0"/>
              <a:t>(</a:t>
            </a:r>
            <a:r>
              <a:rPr lang="en-US" dirty="0" err="1" smtClean="0"/>
              <a:t>pthread_cond_t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restrict_cond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Desbloqueia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threads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bloqueadas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condição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r>
              <a:rPr lang="en-US" dirty="0" smtClean="0"/>
              <a:t> do </a:t>
            </a:r>
            <a:r>
              <a:rPr lang="en-US" dirty="0" err="1" smtClean="0"/>
              <a:t>cond</a:t>
            </a:r>
            <a:r>
              <a:rPr lang="en-US" dirty="0" smtClean="0"/>
              <a:t> (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hajam</a:t>
            </a:r>
            <a:r>
              <a:rPr lang="en-US" dirty="0" smtClean="0"/>
              <a:t> threads </a:t>
            </a:r>
            <a:r>
              <a:rPr lang="en-US" dirty="0" err="1" smtClean="0"/>
              <a:t>bloqueadas</a:t>
            </a:r>
            <a:r>
              <a:rPr lang="en-US" dirty="0" smtClean="0"/>
              <a:t>, </a:t>
            </a:r>
            <a:r>
              <a:rPr lang="en-US" dirty="0" err="1" smtClean="0"/>
              <a:t>senão</a:t>
            </a:r>
            <a:r>
              <a:rPr lang="en-US" dirty="0" smtClean="0"/>
              <a:t> nada </a:t>
            </a:r>
            <a:r>
              <a:rPr lang="en-US" dirty="0" err="1" smtClean="0"/>
              <a:t>acontece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84856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/>
              <a:t>Cond</a:t>
            </a:r>
            <a:r>
              <a:rPr lang="pt-BR" dirty="0"/>
              <a:t> - </a:t>
            </a:r>
            <a:r>
              <a:rPr lang="pt-BR" dirty="0" err="1"/>
              <a:t>wait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425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pthread_cond_wait</a:t>
            </a:r>
            <a:r>
              <a:rPr lang="en-US" dirty="0"/>
              <a:t>(</a:t>
            </a:r>
            <a:r>
              <a:rPr lang="en-US" dirty="0" err="1"/>
              <a:t>pthread_cond_t</a:t>
            </a:r>
            <a:r>
              <a:rPr lang="en-US" dirty="0"/>
              <a:t> *</a:t>
            </a:r>
            <a:r>
              <a:rPr lang="en-US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restrict_cond</a:t>
            </a:r>
            <a:r>
              <a:rPr lang="en-US" dirty="0"/>
              <a:t>,  </a:t>
            </a:r>
            <a:r>
              <a:rPr lang="en-US" dirty="0" err="1"/>
              <a:t>pthread_mutex_t</a:t>
            </a:r>
            <a:r>
              <a:rPr lang="en-US" dirty="0"/>
              <a:t> *</a:t>
            </a:r>
            <a:r>
              <a:rPr lang="en-US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restrict_mutex</a:t>
            </a:r>
            <a:r>
              <a:rPr lang="en-US" dirty="0"/>
              <a:t>);</a:t>
            </a:r>
          </a:p>
          <a:p>
            <a:r>
              <a:rPr lang="en-US" dirty="0" err="1"/>
              <a:t>Atomicamente</a:t>
            </a:r>
            <a:r>
              <a:rPr lang="en-US" dirty="0"/>
              <a:t> </a:t>
            </a:r>
            <a:r>
              <a:rPr lang="en-US" dirty="0" err="1"/>
              <a:t>desbloqueia</a:t>
            </a:r>
            <a:r>
              <a:rPr lang="en-US" dirty="0"/>
              <a:t> o </a:t>
            </a:r>
            <a:r>
              <a:rPr lang="en-US" dirty="0" err="1"/>
              <a:t>mutex</a:t>
            </a:r>
            <a:r>
              <a:rPr lang="en-US" dirty="0"/>
              <a:t> e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do </a:t>
            </a:r>
            <a:r>
              <a:rPr lang="en-US" dirty="0" err="1"/>
              <a:t>cond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sinalizada</a:t>
            </a:r>
            <a:r>
              <a:rPr lang="en-US" dirty="0"/>
              <a:t>. O </a:t>
            </a:r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bloqueado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thread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de </a:t>
            </a:r>
            <a:r>
              <a:rPr lang="en-US" dirty="0" err="1" smtClean="0"/>
              <a:t>p_thread_cond_wait</a:t>
            </a:r>
            <a:r>
              <a:rPr lang="en-US" dirty="0" smtClean="0"/>
              <a:t>(). 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57550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Cond</a:t>
            </a:r>
            <a:r>
              <a:rPr lang="pt-BR" dirty="0" smtClean="0"/>
              <a:t> - </a:t>
            </a:r>
            <a:r>
              <a:rPr lang="pt-BR" dirty="0" err="1" smtClean="0"/>
              <a:t>destroy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428083"/>
          </a:xfrm>
        </p:spPr>
        <p:txBody>
          <a:bodyPr/>
          <a:lstStyle/>
          <a:p>
            <a:r>
              <a:rPr lang="pt-BR" dirty="0" smtClean="0"/>
              <a:t>Destrói uma variável de condição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pthread_cond_destroy</a:t>
            </a:r>
            <a:r>
              <a:rPr lang="pt-BR" dirty="0"/>
              <a:t>(</a:t>
            </a:r>
            <a:r>
              <a:rPr lang="pt-BR" dirty="0" err="1"/>
              <a:t>pthread_cond_t</a:t>
            </a:r>
            <a:r>
              <a:rPr lang="pt-BR" dirty="0"/>
              <a:t> *</a:t>
            </a:r>
            <a:r>
              <a:rPr lang="pt-BR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cond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24144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Cond</a:t>
            </a:r>
            <a:r>
              <a:rPr lang="pt-BR" dirty="0" smtClean="0"/>
              <a:t> - 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40" y="924266"/>
            <a:ext cx="4694320" cy="5912407"/>
          </a:xfrm>
        </p:spPr>
      </p:pic>
    </p:spTree>
    <p:extLst>
      <p:ext uri="{BB962C8B-B14F-4D97-AF65-F5344CB8AC3E}">
        <p14:creationId xmlns:p14="http://schemas.microsoft.com/office/powerpoint/2010/main" val="41111721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Barrier</a:t>
            </a:r>
            <a:r>
              <a:rPr lang="pt-BR" dirty="0" smtClean="0"/>
              <a:t> </a:t>
            </a:r>
            <a:r>
              <a:rPr lang="pt-BR" smtClean="0"/>
              <a:t>- Inicialização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397853"/>
          </a:xfrm>
        </p:spPr>
        <p:txBody>
          <a:bodyPr/>
          <a:lstStyle/>
          <a:p>
            <a:r>
              <a:rPr lang="pt-BR" dirty="0" smtClean="0"/>
              <a:t>Estática: </a:t>
            </a:r>
            <a:r>
              <a:rPr lang="pt-BR" dirty="0" err="1" smtClean="0"/>
              <a:t>pthread_barrier_t</a:t>
            </a:r>
            <a:r>
              <a:rPr lang="pt-BR" dirty="0" smtClean="0"/>
              <a:t> </a:t>
            </a:r>
            <a:r>
              <a:rPr lang="pt-BR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barrier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Dinâmica: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pthread_barrier_init</a:t>
            </a:r>
            <a:r>
              <a:rPr lang="en-US" dirty="0"/>
              <a:t> (</a:t>
            </a:r>
            <a:r>
              <a:rPr lang="en-US" dirty="0" err="1"/>
              <a:t>pthread_barrier_t</a:t>
            </a:r>
            <a:r>
              <a:rPr lang="en-US" dirty="0"/>
              <a:t> *</a:t>
            </a:r>
            <a:r>
              <a:rPr lang="en-US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barrier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pthread_barrierattr_t</a:t>
            </a:r>
            <a:r>
              <a:rPr lang="en-US" dirty="0"/>
              <a:t> *</a:t>
            </a:r>
            <a:r>
              <a:rPr lang="en-US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attr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count</a:t>
            </a:r>
            <a:r>
              <a:rPr lang="en-US" dirty="0" smtClean="0"/>
              <a:t>);</a:t>
            </a:r>
          </a:p>
          <a:p>
            <a:r>
              <a:rPr lang="en-US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attr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NULL</a:t>
            </a:r>
          </a:p>
          <a:p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count</a:t>
            </a:r>
            <a:r>
              <a:rPr lang="en-US" dirty="0" smtClean="0"/>
              <a:t> </a:t>
            </a:r>
            <a:r>
              <a:rPr lang="en-US" dirty="0" err="1" smtClean="0"/>
              <a:t>diz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threads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chamar</a:t>
            </a:r>
            <a:r>
              <a:rPr lang="en-US" dirty="0" smtClean="0"/>
              <a:t> </a:t>
            </a:r>
            <a:r>
              <a:rPr lang="en-US" dirty="0" err="1" smtClean="0"/>
              <a:t>pthread_barrier_wait</a:t>
            </a:r>
            <a:r>
              <a:rPr lang="en-US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7088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Funções – 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pthread_create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()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99153"/>
          </a:xfrm>
        </p:spPr>
        <p:txBody>
          <a:bodyPr/>
          <a:lstStyle/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000000"/>
              </a:buClr>
              <a:buFontTx/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Antes de mais nada: #include &lt;</a:t>
            </a:r>
            <a:r>
              <a:rPr lang="pt-BR" dirty="0" err="1" smtClean="0">
                <a:solidFill>
                  <a:srgbClr val="000000"/>
                </a:solidFill>
                <a:latin typeface="Calibri"/>
              </a:rPr>
              <a:t>pthread.h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&gt;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000000"/>
              </a:buClr>
              <a:buFontTx/>
            </a:pPr>
            <a:r>
              <a:rPr lang="pt-BR" dirty="0" err="1" smtClean="0">
                <a:solidFill>
                  <a:srgbClr val="000000"/>
                </a:solidFill>
                <a:latin typeface="Calibri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alibri"/>
              </a:rPr>
              <a:t>p</a:t>
            </a:r>
            <a:r>
              <a:rPr lang="pt-BR" sz="3200" b="0" i="0" dirty="0" err="1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thread_create</a:t>
            </a:r>
            <a:r>
              <a:rPr lang="pt-BR" sz="3200" b="0" i="0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(</a:t>
            </a:r>
            <a:r>
              <a:rPr lang="pt-BR" sz="3200" b="0" i="0" dirty="0" err="1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pthread_t</a:t>
            </a:r>
            <a:r>
              <a:rPr lang="pt-BR" sz="3200" b="0" i="0" dirty="0" smtClean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pt-BR" sz="3200" b="0" dirty="0" smtClean="0">
                <a:latin typeface="Calibri"/>
                <a:ea typeface="+mn-ea"/>
                <a:cs typeface="+mn-cs"/>
              </a:rPr>
              <a:t>*</a:t>
            </a:r>
            <a:r>
              <a:rPr lang="pt-BR" sz="3200" b="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  <a:ea typeface="+mn-ea"/>
                <a:cs typeface="+mn-cs"/>
              </a:rPr>
              <a:t>thread</a:t>
            </a:r>
            <a:r>
              <a:rPr lang="pt-BR" dirty="0" smtClean="0">
                <a:latin typeface="Calibri"/>
              </a:rPr>
              <a:t>, </a:t>
            </a:r>
            <a:br>
              <a:rPr lang="pt-BR" dirty="0" smtClean="0">
                <a:latin typeface="Calibri"/>
              </a:rPr>
            </a:br>
            <a:r>
              <a:rPr lang="pt-BR" dirty="0" err="1" smtClean="0">
                <a:latin typeface="Calibri"/>
              </a:rPr>
              <a:t>const</a:t>
            </a:r>
            <a:r>
              <a:rPr lang="pt-BR" dirty="0" smtClean="0">
                <a:latin typeface="Calibri"/>
              </a:rPr>
              <a:t> </a:t>
            </a:r>
            <a:r>
              <a:rPr lang="pt-BR" dirty="0" err="1" smtClean="0">
                <a:latin typeface="Calibri"/>
              </a:rPr>
              <a:t>pthread_attr_t</a:t>
            </a:r>
            <a:r>
              <a:rPr lang="pt-BR" dirty="0" smtClean="0">
                <a:latin typeface="Calibri"/>
              </a:rPr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</a:rPr>
              <a:t>attr</a:t>
            </a:r>
            <a:r>
              <a:rPr lang="pt-BR" dirty="0" smtClean="0">
                <a:latin typeface="Calibri"/>
              </a:rPr>
              <a:t>, </a:t>
            </a:r>
            <a:br>
              <a:rPr lang="pt-BR" dirty="0" smtClean="0">
                <a:latin typeface="Calibri"/>
              </a:rPr>
            </a:br>
            <a:r>
              <a:rPr lang="pt-BR" dirty="0" err="1" smtClean="0">
                <a:latin typeface="Calibri"/>
              </a:rPr>
              <a:t>void</a:t>
            </a:r>
            <a:r>
              <a:rPr lang="pt-BR" dirty="0" smtClean="0">
                <a:latin typeface="Calibri"/>
              </a:rPr>
              <a:t>* (*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</a:rPr>
              <a:t>start_routine</a:t>
            </a:r>
            <a:r>
              <a:rPr lang="pt-BR" dirty="0" smtClean="0">
                <a:latin typeface="Calibri"/>
              </a:rPr>
              <a:t>)(</a:t>
            </a:r>
            <a:r>
              <a:rPr lang="pt-BR" dirty="0" err="1" smtClean="0">
                <a:latin typeface="Calibri"/>
              </a:rPr>
              <a:t>void</a:t>
            </a:r>
            <a:r>
              <a:rPr lang="pt-BR" dirty="0" smtClean="0">
                <a:latin typeface="Calibri"/>
              </a:rPr>
              <a:t> *), </a:t>
            </a:r>
            <a:r>
              <a:rPr lang="pt-BR" dirty="0" err="1" smtClean="0">
                <a:latin typeface="Calibri"/>
              </a:rPr>
              <a:t>void</a:t>
            </a:r>
            <a:r>
              <a:rPr lang="pt-BR" dirty="0" smtClean="0">
                <a:latin typeface="Calibri"/>
              </a:rPr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</a:rPr>
              <a:t>arg</a:t>
            </a:r>
            <a:r>
              <a:rPr lang="pt-BR" dirty="0" smtClean="0">
                <a:latin typeface="Calibri"/>
              </a:rPr>
              <a:t>);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000000"/>
              </a:buClr>
              <a:buFontTx/>
            </a:pPr>
            <a:r>
              <a:rPr lang="pt-BR" dirty="0" smtClean="0">
                <a:latin typeface="Calibri"/>
              </a:rPr>
              <a:t>Cria uma nova thread com ID único, que executa uma rotina assim que criada e passa um único argumento para essa rotina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000000"/>
              </a:buClr>
              <a:buFontTx/>
            </a:pP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</a:rPr>
              <a:t>attr</a:t>
            </a:r>
            <a:r>
              <a:rPr lang="pt-BR" dirty="0" smtClean="0">
                <a:latin typeface="Calibri"/>
              </a:rPr>
              <a:t> e 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/>
              </a:rPr>
              <a:t>arg</a:t>
            </a:r>
            <a:r>
              <a:rPr lang="pt-BR" dirty="0" smtClean="0">
                <a:latin typeface="Calibri"/>
              </a:rPr>
              <a:t> podem ser NULL </a:t>
            </a:r>
          </a:p>
          <a:p>
            <a:pPr marL="393192" indent="-393192" algn="l" defTabSz="914400">
              <a:lnSpc>
                <a:spcPct val="90000"/>
              </a:lnSpc>
              <a:spcBef>
                <a:spcPts val="768"/>
              </a:spcBef>
              <a:buClr>
                <a:srgbClr val="000000"/>
              </a:buClr>
              <a:buFontTx/>
            </a:pPr>
            <a:endParaRPr lang="pt-BR" sz="3200" b="0" i="0" dirty="0" smtClean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Barrier</a:t>
            </a:r>
            <a:r>
              <a:rPr lang="pt-BR" dirty="0" smtClean="0"/>
              <a:t> - </a:t>
            </a:r>
            <a:r>
              <a:rPr lang="pt-BR" dirty="0" err="1" smtClean="0"/>
              <a:t>wait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871282"/>
          </a:xfrm>
        </p:spPr>
        <p:txBody>
          <a:bodyPr/>
          <a:lstStyle/>
          <a:p>
            <a:r>
              <a:rPr lang="pt-BR" dirty="0" smtClean="0"/>
              <a:t>Faz com que, assim que a thread termina seu serviço, espere por todas as outras.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pthread_barrier_wait</a:t>
            </a:r>
            <a:r>
              <a:rPr lang="pt-BR" dirty="0"/>
              <a:t> (</a:t>
            </a:r>
            <a:r>
              <a:rPr lang="pt-BR" dirty="0" err="1"/>
              <a:t>pthread_barrier_t</a:t>
            </a:r>
            <a:r>
              <a:rPr lang="pt-BR" dirty="0"/>
              <a:t> *</a:t>
            </a:r>
            <a:r>
              <a:rPr lang="pt-BR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barrier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66492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 err="1" smtClean="0"/>
              <a:t>Barrier</a:t>
            </a:r>
            <a:r>
              <a:rPr lang="pt-BR" dirty="0" smtClean="0"/>
              <a:t> - </a:t>
            </a:r>
            <a:r>
              <a:rPr lang="pt-BR" dirty="0" err="1" smtClean="0"/>
              <a:t>destroy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428083"/>
          </a:xfrm>
        </p:spPr>
        <p:txBody>
          <a:bodyPr/>
          <a:lstStyle/>
          <a:p>
            <a:r>
              <a:rPr lang="pt-BR" dirty="0" smtClean="0"/>
              <a:t>Destrói a barreira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pthread_barrier_destroy</a:t>
            </a:r>
            <a:r>
              <a:rPr lang="pt-BR" dirty="0"/>
              <a:t>(</a:t>
            </a:r>
            <a:r>
              <a:rPr lang="pt-BR" dirty="0" err="1"/>
              <a:t>pthread_barrier_t</a:t>
            </a:r>
            <a:r>
              <a:rPr lang="pt-BR" dirty="0"/>
              <a:t> *</a:t>
            </a:r>
            <a:r>
              <a:rPr lang="pt-BR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barrier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36220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Exemplo</a:t>
            </a:r>
            <a:b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</a:br>
            <a:r>
              <a:rPr lang="pt-BR" sz="3600" dirty="0" err="1" smtClean="0">
                <a:solidFill>
                  <a:srgbClr val="1D4775"/>
                </a:solidFill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pthread_create</a:t>
            </a:r>
            <a:r>
              <a:rPr lang="pt-BR" sz="3600" dirty="0" smtClean="0">
                <a:solidFill>
                  <a:srgbClr val="1D4775"/>
                </a:solidFill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()</a:t>
            </a:r>
            <a:endParaRPr lang="pt-BR" sz="3600" b="0" i="0" spc="-150" dirty="0">
              <a:solidFill>
                <a:srgbClr val="1D4775"/>
              </a:solidFill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393583"/>
            <a:ext cx="6480720" cy="54535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Funções – </a:t>
            </a:r>
            <a:r>
              <a:rPr lang="pt-BR" sz="48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pthread_exit</a:t>
            </a:r>
            <a:r>
              <a:rPr lang="pt-BR" sz="48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()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pt-BR" dirty="0" err="1" smtClean="0"/>
              <a:t>pthread_exit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value_ptr</a:t>
            </a:r>
            <a:r>
              <a:rPr lang="pt-BR" dirty="0" smtClean="0"/>
              <a:t>);</a:t>
            </a:r>
          </a:p>
          <a:p>
            <a:r>
              <a:rPr lang="pt-BR" dirty="0" smtClean="0"/>
              <a:t>Finaliza a thread</a:t>
            </a:r>
          </a:p>
          <a:p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value_ptr</a:t>
            </a:r>
            <a:r>
              <a:rPr lang="pt-BR" dirty="0" smtClean="0"/>
              <a:t> mais usado como sendo NULL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Funções – </a:t>
            </a:r>
            <a:r>
              <a:rPr lang="pt-BR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pthread_join</a:t>
            </a:r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()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185761"/>
          </a:xfrm>
        </p:spPr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pthread_join</a:t>
            </a:r>
            <a:r>
              <a:rPr lang="pt-BR" dirty="0" smtClean="0"/>
              <a:t>(</a:t>
            </a:r>
            <a:r>
              <a:rPr lang="pt-BR" dirty="0" err="1" smtClean="0"/>
              <a:t>pthread_t</a:t>
            </a:r>
            <a:r>
              <a:rPr lang="pt-BR" dirty="0" smtClean="0"/>
              <a:t> </a:t>
            </a:r>
            <a:r>
              <a:rPr lang="pt-BR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thread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err="1" smtClean="0"/>
              <a:t>void</a:t>
            </a:r>
            <a:r>
              <a:rPr lang="pt-BR" dirty="0" smtClean="0"/>
              <a:t> **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retvalue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Espera a thread especificada finalizar, e quando isso acontecer, </a:t>
            </a:r>
            <a:r>
              <a:rPr lang="pt-BR" dirty="0" err="1" smtClean="0"/>
              <a:t>pthread_join</a:t>
            </a:r>
            <a:r>
              <a:rPr lang="pt-BR" dirty="0" smtClean="0"/>
              <a:t>() retorna imediatamente.</a:t>
            </a:r>
          </a:p>
          <a:p>
            <a:r>
              <a:rPr lang="pt-BR" dirty="0" smtClean="0"/>
              <a:t>Caso 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retvalue</a:t>
            </a:r>
            <a:r>
              <a:rPr lang="pt-BR" dirty="0" smtClean="0"/>
              <a:t> não seja NULL, </a:t>
            </a:r>
            <a:r>
              <a:rPr lang="pt-BR" dirty="0" err="1" smtClean="0"/>
              <a:t>pthread_join</a:t>
            </a:r>
            <a:r>
              <a:rPr lang="pt-BR" dirty="0" smtClean="0"/>
              <a:t>() copia o status de saída da thread especificada(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value_ptr</a:t>
            </a:r>
            <a:r>
              <a:rPr lang="pt-BR" dirty="0" smtClean="0"/>
              <a:t> do </a:t>
            </a:r>
            <a:r>
              <a:rPr lang="pt-BR" dirty="0" err="1" smtClean="0"/>
              <a:t>pthread_exit</a:t>
            </a:r>
            <a:r>
              <a:rPr lang="pt-BR" dirty="0" smtClean="0"/>
              <a:t>()) onde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retvalue</a:t>
            </a:r>
            <a:r>
              <a:rPr lang="pt-BR" dirty="0" smtClean="0"/>
              <a:t> aponta.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Funções – </a:t>
            </a:r>
            <a:r>
              <a:rPr lang="pt-BR" dirty="0" err="1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pthread_join</a:t>
            </a:r>
            <a:r>
              <a:rPr lang="pt-BR" dirty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cs typeface="Arial"/>
              </a:rPr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5991"/>
          </a:xfrm>
        </p:spPr>
        <p:txBody>
          <a:bodyPr/>
          <a:lstStyle/>
          <a:p>
            <a:r>
              <a:rPr lang="pt-BR" dirty="0" smtClean="0"/>
              <a:t>A motivação para usá-lo é para garantir que todas as threads possam fazer seu trabalho antes de encerrar o programa (declarar o </a:t>
            </a:r>
            <a:r>
              <a:rPr lang="pt-BR" dirty="0" err="1" smtClean="0"/>
              <a:t>pthread_join</a:t>
            </a:r>
            <a:r>
              <a:rPr lang="pt-BR" dirty="0" smtClean="0"/>
              <a:t>() dentro de um for similar ao do </a:t>
            </a:r>
            <a:r>
              <a:rPr lang="pt-BR" dirty="0" err="1" smtClean="0"/>
              <a:t>pthread_create</a:t>
            </a:r>
            <a:r>
              <a:rPr lang="pt-BR" dirty="0" smtClean="0"/>
              <a:t>())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957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3323987"/>
          </a:xfrm>
        </p:spPr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Mutex</a:t>
            </a:r>
            <a:r>
              <a:rPr lang="pt-BR" dirty="0" smtClean="0"/>
              <a:t>, </a:t>
            </a:r>
            <a:r>
              <a:rPr lang="pt-BR" dirty="0" err="1" smtClean="0"/>
              <a:t>cond</a:t>
            </a:r>
            <a:r>
              <a:rPr lang="pt-BR" dirty="0" smtClean="0"/>
              <a:t> e </a:t>
            </a:r>
            <a:r>
              <a:rPr lang="pt-BR" dirty="0" err="1" smtClean="0"/>
              <a:t>barrier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Mutex</a:t>
            </a:r>
            <a:r>
              <a:rPr lang="pt-BR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cs typeface="Arial"/>
              </a:rPr>
              <a:t> – Inicialização de variáveis</a:t>
            </a:r>
            <a:endParaRPr lang="pt-BR" sz="48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56167"/>
          </a:xfrm>
        </p:spPr>
        <p:txBody>
          <a:bodyPr/>
          <a:lstStyle/>
          <a:p>
            <a:r>
              <a:rPr lang="pt-BR" dirty="0" smtClean="0"/>
              <a:t>Estática: </a:t>
            </a:r>
            <a:r>
              <a:rPr lang="pt-BR" dirty="0" err="1" smtClean="0"/>
              <a:t>pthread_mutex_t</a:t>
            </a:r>
            <a:r>
              <a:rPr lang="pt-BR" dirty="0" smtClean="0"/>
              <a:t> 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nome_mutex</a:t>
            </a:r>
            <a:r>
              <a:rPr lang="pt-BR" dirty="0" smtClean="0"/>
              <a:t> =</a:t>
            </a:r>
            <a:br>
              <a:rPr lang="pt-BR" dirty="0" smtClean="0"/>
            </a:br>
            <a:r>
              <a:rPr lang="pt-BR" dirty="0" smtClean="0"/>
              <a:t>PTHREAD_MUTEX_INITIALIZER;</a:t>
            </a:r>
          </a:p>
          <a:p>
            <a:r>
              <a:rPr lang="pt-BR" dirty="0" smtClean="0"/>
              <a:t>Dinâmica: </a:t>
            </a:r>
            <a:r>
              <a:rPr lang="pt-BR" dirty="0" err="1" smtClean="0"/>
              <a:t>pthread_mutex_init</a:t>
            </a:r>
            <a:r>
              <a:rPr lang="pt-BR" dirty="0" smtClean="0"/>
              <a:t>(</a:t>
            </a:r>
            <a:r>
              <a:rPr lang="pt-BR" dirty="0" err="1" smtClean="0"/>
              <a:t>pthread_mutex_t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mutex</a:t>
            </a:r>
            <a:r>
              <a:rPr lang="pt-BR" dirty="0" smtClean="0"/>
              <a:t>,</a:t>
            </a:r>
            <a:br>
              <a:rPr lang="pt-BR" dirty="0" smtClean="0"/>
            </a:b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pthread_mutexattr_t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attr</a:t>
            </a:r>
            <a:r>
              <a:rPr lang="pt-BR" dirty="0" smtClean="0"/>
              <a:t>);</a:t>
            </a:r>
          </a:p>
          <a:p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attr</a:t>
            </a:r>
            <a:r>
              <a:rPr lang="pt-BR" dirty="0" smtClean="0"/>
              <a:t> pode ser NULL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747897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4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Mutex</a:t>
            </a:r>
            <a:r>
              <a:rPr lang="pt-BR" sz="54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 – </a:t>
            </a:r>
            <a:r>
              <a:rPr lang="pt-BR" sz="5400" b="0" i="0" spc="-150" dirty="0" err="1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lock</a:t>
            </a:r>
            <a:r>
              <a:rPr lang="pt-BR" sz="5400" b="0" i="0" spc="-150" dirty="0" smtClean="0">
                <a:effectLst>
                  <a:outerShdw blurRad="50800" dist="38100" dir="2700000" algn="tl">
                    <a:prstClr val="black">
                      <a:alpha val="40000"/>
                    </a:prstClr>
                  </a:outerShdw>
                </a:effectLst>
                <a:latin typeface="Calibri"/>
                <a:ea typeface="+mn-ea"/>
                <a:cs typeface="Arial"/>
              </a:rPr>
              <a:t> </a:t>
            </a:r>
            <a:endParaRPr lang="pt-BR" sz="5400" b="0" i="0" spc="-150" dirty="0">
              <a:effectLst>
                <a:outerShdw blurRad="50800" dist="38100" dir="2700000" algn="tl">
                  <a:prstClr val="black">
                    <a:alpha val="40000"/>
                  </a:prstClr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1052"/>
          </a:xfrm>
        </p:spPr>
        <p:txBody>
          <a:bodyPr/>
          <a:lstStyle/>
          <a:p>
            <a:r>
              <a:rPr lang="pt-BR" dirty="0" smtClean="0"/>
              <a:t>Usado ao chegar na região crítica</a:t>
            </a:r>
          </a:p>
          <a:p>
            <a:r>
              <a:rPr lang="pt-BR" dirty="0" err="1" smtClean="0"/>
              <a:t>pthread_mutex_lock</a:t>
            </a:r>
            <a:r>
              <a:rPr lang="pt-BR" dirty="0" smtClean="0"/>
              <a:t>(</a:t>
            </a:r>
            <a:r>
              <a:rPr lang="pt-BR" dirty="0" err="1" smtClean="0"/>
              <a:t>pthread_mutex_t</a:t>
            </a:r>
            <a:r>
              <a:rPr lang="pt-BR" dirty="0" smtClean="0"/>
              <a:t> *</a:t>
            </a:r>
            <a:r>
              <a:rPr lang="pt-BR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mutex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A função </a:t>
            </a:r>
            <a:r>
              <a:rPr lang="pt-BR" dirty="0" err="1" smtClean="0"/>
              <a:t>lock</a:t>
            </a:r>
            <a:r>
              <a:rPr lang="pt-BR" dirty="0" smtClean="0"/>
              <a:t> é utilizada por uma thread para adquirir um “</a:t>
            </a:r>
            <a:r>
              <a:rPr lang="pt-BR" dirty="0" err="1" smtClean="0"/>
              <a:t>lock</a:t>
            </a:r>
            <a:r>
              <a:rPr lang="pt-BR" dirty="0" smtClean="0"/>
              <a:t>” num </a:t>
            </a:r>
            <a:r>
              <a:rPr lang="pt-BR" dirty="0" err="1" smtClean="0"/>
              <a:t>mutex</a:t>
            </a:r>
            <a:r>
              <a:rPr lang="pt-BR" dirty="0" smtClean="0"/>
              <a:t> específico</a:t>
            </a:r>
          </a:p>
          <a:p>
            <a:r>
              <a:rPr lang="pt-BR" dirty="0" smtClean="0"/>
              <a:t>Se o </a:t>
            </a:r>
            <a:r>
              <a:rPr lang="pt-BR" dirty="0" err="1" smtClean="0"/>
              <a:t>mutex</a:t>
            </a:r>
            <a:r>
              <a:rPr lang="pt-BR" dirty="0" smtClean="0"/>
              <a:t> já tiver sido bloqueado por outra thread, será preciso esperar que ele seja desbloqueado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hite with Blue Bar Segoe Template_TP10286789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ranco com fonte Courier para slides de código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EFD162-EDAF-40F1-8DE6-8C07E9AEC8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Amostra de slides de apresentação (Design cinza-claro com barra azul)</Template>
  <TotalTime>277</TotalTime>
  <Words>1294</Words>
  <Application>Microsoft Office PowerPoint</Application>
  <PresentationFormat>Apresentação na tela (4:3)</PresentationFormat>
  <Paragraphs>99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1_White with Blue Bar Segoe Template_TP10286789</vt:lpstr>
      <vt:lpstr>Branco com fonte Courier para slides de código</vt:lpstr>
      <vt:lpstr>Monitoria – if677cc  Pthreads</vt:lpstr>
      <vt:lpstr>Funções – pthread_create()</vt:lpstr>
      <vt:lpstr>Exemplo pthread_create()</vt:lpstr>
      <vt:lpstr>Funções – pthread_exit()</vt:lpstr>
      <vt:lpstr>Funções – pthread_join()</vt:lpstr>
      <vt:lpstr>Funções – pthread_join()</vt:lpstr>
      <vt:lpstr>    Mutex, cond e barrier</vt:lpstr>
      <vt:lpstr>Mutex – Inicialização de variáveis</vt:lpstr>
      <vt:lpstr>Mutex – lock </vt:lpstr>
      <vt:lpstr>Mutex - unlock</vt:lpstr>
      <vt:lpstr>Mutex - destroy</vt:lpstr>
      <vt:lpstr>Mutex - exemplo</vt:lpstr>
      <vt:lpstr>Cond x Mutex</vt:lpstr>
      <vt:lpstr>Cond -  Inicialização de variáveis</vt:lpstr>
      <vt:lpstr>Cond - signal</vt:lpstr>
      <vt:lpstr>Cond - wait</vt:lpstr>
      <vt:lpstr>Cond - destroy</vt:lpstr>
      <vt:lpstr>Cond - exemplo</vt:lpstr>
      <vt:lpstr>Barrier - Inicialização</vt:lpstr>
      <vt:lpstr>Barrier - wait</vt:lpstr>
      <vt:lpstr>Barrier - destroy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Monitoria – if677cc  Pthreads</dc:title>
  <dc:creator>Milena Cabral</dc:creator>
  <cp:keywords/>
  <cp:lastModifiedBy>Milena Cabral</cp:lastModifiedBy>
  <cp:revision>21</cp:revision>
  <dcterms:created xsi:type="dcterms:W3CDTF">2015-10-22T13:23:52Z</dcterms:created>
  <dcterms:modified xsi:type="dcterms:W3CDTF">2016-05-04T23:48:04Z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TC102867899990</vt:lpwstr>
  </property>
</Properties>
</file>