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6" r:id="rId2"/>
    <p:sldMasterId id="2147483658" r:id="rId3"/>
    <p:sldMasterId id="2147483669" r:id="rId4"/>
  </p:sldMasterIdLst>
  <p:notesMasterIdLst>
    <p:notesMasterId r:id="rId33"/>
  </p:notesMasterIdLst>
  <p:handoutMasterIdLst>
    <p:handoutMasterId r:id="rId34"/>
  </p:handoutMasterIdLst>
  <p:sldIdLst>
    <p:sldId id="268" r:id="rId5"/>
    <p:sldId id="272" r:id="rId6"/>
    <p:sldId id="288" r:id="rId7"/>
    <p:sldId id="273" r:id="rId8"/>
    <p:sldId id="286" r:id="rId9"/>
    <p:sldId id="285" r:id="rId10"/>
    <p:sldId id="284" r:id="rId11"/>
    <p:sldId id="289" r:id="rId12"/>
    <p:sldId id="291" r:id="rId13"/>
    <p:sldId id="300" r:id="rId14"/>
    <p:sldId id="293" r:id="rId15"/>
    <p:sldId id="275" r:id="rId16"/>
    <p:sldId id="292" r:id="rId17"/>
    <p:sldId id="294" r:id="rId18"/>
    <p:sldId id="276" r:id="rId19"/>
    <p:sldId id="295" r:id="rId20"/>
    <p:sldId id="296" r:id="rId21"/>
    <p:sldId id="297" r:id="rId22"/>
    <p:sldId id="301" r:id="rId23"/>
    <p:sldId id="298" r:id="rId24"/>
    <p:sldId id="281" r:id="rId25"/>
    <p:sldId id="277" r:id="rId26"/>
    <p:sldId id="278" r:id="rId27"/>
    <p:sldId id="299" r:id="rId28"/>
    <p:sldId id="302" r:id="rId29"/>
    <p:sldId id="279" r:id="rId30"/>
    <p:sldId id="287" r:id="rId31"/>
    <p:sldId id="282" r:id="rId3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C01B"/>
    <a:srgbClr val="072249"/>
    <a:srgbClr val="F8D715"/>
    <a:srgbClr val="112C38"/>
    <a:srgbClr val="1B2D4D"/>
    <a:srgbClr val="00274C"/>
    <a:srgbClr val="173B75"/>
    <a:srgbClr val="0025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56" autoAdjust="0"/>
  </p:normalViewPr>
  <p:slideViewPr>
    <p:cSldViewPr snapToGrid="0" snapToObjects="1">
      <p:cViewPr varScale="1">
        <p:scale>
          <a:sx n="180" d="100"/>
          <a:sy n="180" d="100"/>
        </p:scale>
        <p:origin x="-392" y="-96"/>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p:cViewPr varScale="1">
        <p:scale>
          <a:sx n="99" d="100"/>
          <a:sy n="99" d="100"/>
        </p:scale>
        <p:origin x="3492" y="78"/>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B40EE30-729A-4BF8-B5E4-42336A7BF693}" type="datetimeFigureOut">
              <a:rPr lang="en-US" altLang="en-US"/>
              <a:pPr/>
              <a:t>8/19/14</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7B3386C-CF63-4168-9A35-D0494BF55640}" type="slidenum">
              <a:rPr lang="en-US" altLang="en-US"/>
              <a:pPr/>
              <a:t>‹#›</a:t>
            </a:fld>
            <a:endParaRPr lang="en-US" altLang="en-US"/>
          </a:p>
        </p:txBody>
      </p:sp>
    </p:spTree>
    <p:extLst>
      <p:ext uri="{BB962C8B-B14F-4D97-AF65-F5344CB8AC3E}">
        <p14:creationId xmlns:p14="http://schemas.microsoft.com/office/powerpoint/2010/main" val="2660244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4837FA44-6650-40F9-8130-FF44294A31FB}" type="datetimeFigureOut">
              <a:rPr lang="en-US" altLang="en-US"/>
              <a:pPr/>
              <a:t>8/19/14</a:t>
            </a:fld>
            <a:endParaRPr lang="en-US"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C806C77-020F-4E6C-B136-86B9B645F043}" type="slidenum">
              <a:rPr lang="en-US" altLang="en-US"/>
              <a:pPr/>
              <a:t>‹#›</a:t>
            </a:fld>
            <a:endParaRPr lang="en-US" altLang="en-US"/>
          </a:p>
        </p:txBody>
      </p:sp>
    </p:spTree>
    <p:extLst>
      <p:ext uri="{BB962C8B-B14F-4D97-AF65-F5344CB8AC3E}">
        <p14:creationId xmlns:p14="http://schemas.microsoft.com/office/powerpoint/2010/main" val="1048665306"/>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 interact with traffic lights everyday. They are a piece</a:t>
            </a:r>
            <a:r>
              <a:rPr lang="en-US" baseline="0" dirty="0" smtClean="0"/>
              <a:t> of critical infrastructure that is so pervasive it’s almost invisible. Controller boxes exist at every intersection, but we never take note of them. Traffic lights have our implicit trust. A green light means that it is safe to continue. Devices that have such control over our everyday travels and safety ought to be secure from attacks. We decided to put this trust to the test.</a:t>
            </a:r>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2</a:t>
            </a:fld>
            <a:endParaRPr lang="en-US" altLang="en-US"/>
          </a:p>
        </p:txBody>
      </p:sp>
    </p:spTree>
    <p:extLst>
      <p:ext uri="{BB962C8B-B14F-4D97-AF65-F5344CB8AC3E}">
        <p14:creationId xmlns:p14="http://schemas.microsoft.com/office/powerpoint/2010/main" val="535334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solidFill>
                  <a:srgbClr val="FF0000"/>
                </a:solidFill>
              </a:rPr>
              <a:t>When we</a:t>
            </a:r>
            <a:r>
              <a:rPr lang="en-US" baseline="0" dirty="0" smtClean="0">
                <a:solidFill>
                  <a:srgbClr val="FF0000"/>
                </a:solidFill>
              </a:rPr>
              <a:t> actually investigated the 900 MHz radios, we found:</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11</a:t>
            </a:fld>
            <a:endParaRPr lang="en-US" altLang="en-US"/>
          </a:p>
        </p:txBody>
      </p:sp>
    </p:spTree>
    <p:extLst>
      <p:ext uri="{BB962C8B-B14F-4D97-AF65-F5344CB8AC3E}">
        <p14:creationId xmlns:p14="http://schemas.microsoft.com/office/powerpoint/2010/main" val="2525023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solidFill>
                  <a:srgbClr val="FF0000"/>
                </a:solidFill>
              </a:rPr>
              <a:t>Next,</a:t>
            </a:r>
            <a:r>
              <a:rPr lang="en-US" baseline="0" dirty="0" smtClean="0">
                <a:solidFill>
                  <a:srgbClr val="FF0000"/>
                </a:solidFill>
              </a:rPr>
              <a:t> we investigated the 5.8 GHz radios. They utilize a proprietary protocol very similar to 802.11. So much so that the network name can actually be found on a laptop or smartphone, although they can’t connect.</a:t>
            </a:r>
          </a:p>
          <a:p>
            <a:endParaRPr lang="en-US" dirty="0" smtClean="0">
              <a:solidFill>
                <a:srgbClr val="FF0000"/>
              </a:solidFill>
            </a:endParaRPr>
          </a:p>
          <a:p>
            <a:r>
              <a:rPr lang="en-US" dirty="0" smtClean="0">
                <a:solidFill>
                  <a:srgbClr val="FF0000"/>
                </a:solidFill>
              </a:rPr>
              <a:t>The</a:t>
            </a:r>
            <a:r>
              <a:rPr lang="en-US" baseline="0" dirty="0" smtClean="0">
                <a:solidFill>
                  <a:srgbClr val="FF0000"/>
                </a:solidFill>
              </a:rPr>
              <a:t> picture at the bottom is a </a:t>
            </a:r>
            <a:r>
              <a:rPr lang="en-US" baseline="0" dirty="0" err="1" smtClean="0">
                <a:solidFill>
                  <a:srgbClr val="FF0000"/>
                </a:solidFill>
              </a:rPr>
              <a:t>wi-fi</a:t>
            </a:r>
            <a:r>
              <a:rPr lang="en-US" baseline="0" dirty="0" smtClean="0">
                <a:solidFill>
                  <a:srgbClr val="FF0000"/>
                </a:solidFill>
              </a:rPr>
              <a:t> scan taken from a </a:t>
            </a:r>
            <a:r>
              <a:rPr lang="en-US" baseline="0" dirty="0" err="1" smtClean="0">
                <a:solidFill>
                  <a:srgbClr val="FF0000"/>
                </a:solidFill>
              </a:rPr>
              <a:t>macbook</a:t>
            </a:r>
            <a:r>
              <a:rPr lang="en-US" baseline="0" dirty="0" smtClean="0">
                <a:solidFill>
                  <a:srgbClr val="FF0000"/>
                </a:solidFill>
              </a:rPr>
              <a:t> while we sat on a bus stop bench. Two different intersection’s wireless connections can be seen.</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12</a:t>
            </a:fld>
            <a:endParaRPr lang="en-US" altLang="en-US"/>
          </a:p>
        </p:txBody>
      </p:sp>
    </p:spTree>
    <p:extLst>
      <p:ext uri="{BB962C8B-B14F-4D97-AF65-F5344CB8AC3E}">
        <p14:creationId xmlns:p14="http://schemas.microsoft.com/office/powerpoint/2010/main" val="2525023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solidFill>
                  <a:srgbClr val="FF0000"/>
                </a:solidFill>
              </a:rPr>
              <a:t>Again, when</a:t>
            </a:r>
            <a:r>
              <a:rPr lang="en-US" baseline="0" dirty="0" smtClean="0">
                <a:solidFill>
                  <a:srgbClr val="FF0000"/>
                </a:solidFill>
              </a:rPr>
              <a:t> we performed a deeper evaluation of these systems, we found:</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13</a:t>
            </a:fld>
            <a:endParaRPr lang="en-US" altLang="en-US"/>
          </a:p>
        </p:txBody>
      </p:sp>
    </p:spTree>
    <p:extLst>
      <p:ext uri="{BB962C8B-B14F-4D97-AF65-F5344CB8AC3E}">
        <p14:creationId xmlns:p14="http://schemas.microsoft.com/office/powerpoint/2010/main" val="2525023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solidFill>
                  <a:srgbClr val="FF0000"/>
                </a:solidFill>
              </a:rPr>
              <a:t>Taken these findings, we focused on</a:t>
            </a:r>
            <a:r>
              <a:rPr lang="en-US" baseline="0" dirty="0" smtClean="0">
                <a:solidFill>
                  <a:srgbClr val="FF0000"/>
                </a:solidFill>
              </a:rPr>
              <a:t> the easiest route of attack to break into the network. Step 1 is to communicate using the same proprietary protocol. This could involve reverse engineering it, or simply purchasing a radio by the same vendor. Next, you need to determine the network SSID, which can be found on a laptop or smartphone. Finally, you enter the SSID into the radio, and you’re in. A laptop can be connected to the radio with an Ethernet cable, and is able to send and receive packets from any device on the network.</a:t>
            </a:r>
          </a:p>
          <a:p>
            <a:endParaRPr lang="en-US" baseline="0" dirty="0" smtClean="0">
              <a:solidFill>
                <a:srgbClr val="FF0000"/>
              </a:solidFill>
            </a:endParaRPr>
          </a:p>
          <a:p>
            <a:r>
              <a:rPr lang="en-US" dirty="0" smtClean="0">
                <a:solidFill>
                  <a:srgbClr val="FF0000"/>
                </a:solidFill>
              </a:rPr>
              <a:t>This is an important point. Since a single</a:t>
            </a:r>
            <a:r>
              <a:rPr lang="en-US" baseline="0" dirty="0" smtClean="0">
                <a:solidFill>
                  <a:srgbClr val="FF0000"/>
                </a:solidFill>
              </a:rPr>
              <a:t> private network is in use throughout the entire deployment, accessing the wireless connections at any one point gives access to all intersections on the network. This includes physical attacks on the system.</a:t>
            </a:r>
            <a:endParaRPr lang="en-US" dirty="0">
              <a:solidFill>
                <a:srgbClr val="FF0000"/>
              </a:solidFill>
            </a:endParaRPr>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14</a:t>
            </a:fld>
            <a:endParaRPr lang="en-US" altLang="en-US"/>
          </a:p>
        </p:txBody>
      </p:sp>
    </p:spTree>
    <p:extLst>
      <p:ext uri="{BB962C8B-B14F-4D97-AF65-F5344CB8AC3E}">
        <p14:creationId xmlns:p14="http://schemas.microsoft.com/office/powerpoint/2010/main" val="2525023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Normally, the traffic controller is accessed through a front panel</a:t>
            </a:r>
            <a:r>
              <a:rPr lang="en-US" baseline="0" dirty="0" smtClean="0"/>
              <a:t>. Buttons allow you to walk through menus and configure settings. Access control is not default enabled, and in fact is more of a second class citizen. It is quite difficult to use.</a:t>
            </a:r>
          </a:p>
          <a:p>
            <a:endParaRPr lang="en-US" baseline="0" dirty="0" smtClean="0"/>
          </a:p>
          <a:p>
            <a:r>
              <a:rPr lang="en-US" baseline="0" dirty="0" smtClean="0"/>
              <a:t>There is also an FTP server where a database file with settings can be accessed. This FTP has an _unchangeable_ username and password.</a:t>
            </a:r>
            <a:endParaRPr lang="en-US" dirty="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15</a:t>
            </a:fld>
            <a:endParaRPr lang="en-US" altLang="en-US"/>
          </a:p>
        </p:txBody>
      </p:sp>
    </p:spTree>
    <p:extLst>
      <p:ext uri="{BB962C8B-B14F-4D97-AF65-F5344CB8AC3E}">
        <p14:creationId xmlns:p14="http://schemas.microsoft.com/office/powerpoint/2010/main" val="2792077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RTOS</a:t>
            </a:r>
            <a:r>
              <a:rPr lang="en-US" baseline="0" dirty="0" smtClean="0"/>
              <a:t> </a:t>
            </a:r>
            <a:r>
              <a:rPr lang="en-US" baseline="0" dirty="0" err="1" smtClean="0"/>
              <a:t>VxWorks</a:t>
            </a:r>
            <a:r>
              <a:rPr lang="en-US" baseline="0" dirty="0" smtClean="0"/>
              <a:t> runs on the controller. The version of </a:t>
            </a:r>
            <a:r>
              <a:rPr lang="en-US" baseline="0" dirty="0" err="1" smtClean="0"/>
              <a:t>VxWorks</a:t>
            </a:r>
            <a:r>
              <a:rPr lang="en-US" baseline="0" dirty="0" smtClean="0"/>
              <a:t> used has a debug port left open by default. This is so commonly forgotten about in production builds that ICS-CERT has labeled it as a vulnerability of the system. This debug port allows arbitrary reading and writing of all of memory. The controller we tested was vulnerable.</a:t>
            </a:r>
          </a:p>
          <a:p>
            <a:endParaRPr lang="en-US" baseline="0" dirty="0"/>
          </a:p>
          <a:p>
            <a:r>
              <a:rPr lang="en-US" baseline="0" dirty="0" smtClean="0"/>
              <a:t>Actually, the vendor had already fixed this. We didn’t find this out until we reported the issue however. Their patch reports didn’t mention it, and the road agency we worked with didn’t see the update as high priority and decided to update their controllers at a later time.</a:t>
            </a:r>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16</a:t>
            </a:fld>
            <a:endParaRPr lang="en-US" altLang="en-US"/>
          </a:p>
        </p:txBody>
      </p:sp>
    </p:spTree>
    <p:extLst>
      <p:ext uri="{BB962C8B-B14F-4D97-AF65-F5344CB8AC3E}">
        <p14:creationId xmlns:p14="http://schemas.microsoft.com/office/powerpoint/2010/main" val="2792077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Joint</a:t>
            </a:r>
            <a:r>
              <a:rPr lang="en-US" baseline="0" dirty="0" smtClean="0"/>
              <a:t> standard by National Electrical Manufacturers Association (NEMA), American Association of State Highway and Transportation Officials (AASHTO), and Institute of Transportation Engineers (ITE)</a:t>
            </a:r>
          </a:p>
          <a:p>
            <a:endParaRPr lang="en-US" baseline="0" dirty="0" smtClean="0"/>
          </a:p>
          <a:p>
            <a:r>
              <a:rPr lang="en-US" baseline="0" dirty="0" smtClean="0"/>
              <a:t>NTCIP 1202 is a standard for traffic system communications. We get into a tiny bit of acronym hell trying to define it, but it is a protocol for Intelligent Traffic Systems. It uses SNMP for managing controllers. This standard does not provide access control.</a:t>
            </a:r>
          </a:p>
          <a:p>
            <a:endParaRPr lang="en-US" baseline="0" dirty="0" smtClean="0"/>
          </a:p>
          <a:p>
            <a:r>
              <a:rPr lang="en-US" baseline="0" dirty="0" smtClean="0"/>
              <a:t>The vendor created a program made for remotely operating controllers through this protocol. It was easy to sniff with </a:t>
            </a:r>
            <a:r>
              <a:rPr lang="en-US" baseline="0" dirty="0" err="1" smtClean="0"/>
              <a:t>wireshark</a:t>
            </a:r>
            <a:r>
              <a:rPr lang="en-US" baseline="0" dirty="0" smtClean="0"/>
              <a:t> and we were able to reverse engineer how several command mapped to button presses on the front panel of the controller.</a:t>
            </a:r>
            <a:endParaRPr lang="en-US" dirty="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17</a:t>
            </a:fld>
            <a:endParaRPr lang="en-US" altLang="en-US"/>
          </a:p>
        </p:txBody>
      </p:sp>
    </p:spTree>
    <p:extLst>
      <p:ext uri="{BB962C8B-B14F-4D97-AF65-F5344CB8AC3E}">
        <p14:creationId xmlns:p14="http://schemas.microsoft.com/office/powerpoint/2010/main" val="2792077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We</a:t>
            </a:r>
            <a:r>
              <a:rPr lang="en-US" baseline="0" dirty="0" smtClean="0"/>
              <a:t> created a library of commands that used NTCIP 1202. We then turned that library into a sort of a “traffic controller shell”. From here, we could modify settings on the controller manually or we could run scripts which would automatically do things like advance the lights, or halt them in place.</a:t>
            </a:r>
            <a:endParaRPr lang="en-US" dirty="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18</a:t>
            </a:fld>
            <a:endParaRPr lang="en-US" altLang="en-US"/>
          </a:p>
        </p:txBody>
      </p:sp>
    </p:spTree>
    <p:extLst>
      <p:ext uri="{BB962C8B-B14F-4D97-AF65-F5344CB8AC3E}">
        <p14:creationId xmlns:p14="http://schemas.microsoft.com/office/powerpoint/2010/main" val="2792077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a:t>
            </a:r>
            <a:r>
              <a:rPr lang="en-US" baseline="0" dirty="0" smtClean="0"/>
              <a:t> now we have the ability to: access the network, access the traffic light controller, and change light states automatically. Next, we wanted to try it for real.</a:t>
            </a:r>
            <a:endParaRPr lang="en-US" dirty="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19</a:t>
            </a:fld>
            <a:endParaRPr lang="en-US" altLang="en-US"/>
          </a:p>
        </p:txBody>
      </p:sp>
    </p:spTree>
    <p:extLst>
      <p:ext uri="{BB962C8B-B14F-4D97-AF65-F5344CB8AC3E}">
        <p14:creationId xmlns:p14="http://schemas.microsoft.com/office/powerpoint/2010/main" val="2792077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a:t>
            </a:r>
            <a:r>
              <a:rPr lang="en-US" baseline="0" dirty="0" smtClean="0"/>
              <a:t> order to test, we went out to a T-Intersection with road agency personnel. They were there monitoring during our testing to ensure that everything was safe. We only ran tests when no cars were interacting with the intersection.</a:t>
            </a:r>
          </a:p>
          <a:p>
            <a:endParaRPr lang="en-US" baseline="0" dirty="0" smtClean="0"/>
          </a:p>
          <a:p>
            <a:r>
              <a:rPr lang="en-US" baseline="0" dirty="0" smtClean="0"/>
              <a:t>In order to run our tests, we needed: a 5.8 GHz radio by the same vendor as that used at the intersection, a laptop to run our code from, and power. For our testing, we parked my car at a nearby parking lot and plugged the radio in using an AC inverter.</a:t>
            </a:r>
            <a:endParaRPr lang="en-US" dirty="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20</a:t>
            </a:fld>
            <a:endParaRPr lang="en-US" altLang="en-US"/>
          </a:p>
        </p:txBody>
      </p:sp>
    </p:spTree>
    <p:extLst>
      <p:ext uri="{BB962C8B-B14F-4D97-AF65-F5344CB8AC3E}">
        <p14:creationId xmlns:p14="http://schemas.microsoft.com/office/powerpoint/2010/main" val="253787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Working with an anonymous</a:t>
            </a:r>
            <a:r>
              <a:rPr lang="en-US" baseline="0" dirty="0" smtClean="0"/>
              <a:t> road agency, we evaluated the security of an existing deployment of traffic lights. We discovered several vulnerabilities which could allow an attacker to access the system and control the lights. The real problem isn’t any one weakness, but rather an absence of security consciousness throughout field.</a:t>
            </a:r>
            <a:endParaRPr lang="en-US" dirty="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3</a:t>
            </a:fld>
            <a:endParaRPr lang="en-US" altLang="en-US"/>
          </a:p>
        </p:txBody>
      </p:sp>
    </p:spTree>
    <p:extLst>
      <p:ext uri="{BB962C8B-B14F-4D97-AF65-F5344CB8AC3E}">
        <p14:creationId xmlns:p14="http://schemas.microsoft.com/office/powerpoint/2010/main" val="5353343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first thing we did was connect to the network. We</a:t>
            </a:r>
            <a:r>
              <a:rPr lang="en-US" baseline="0" dirty="0" smtClean="0"/>
              <a:t> saw the network name of the nearby intersection on our laptop, and entered it in to the radio, but it had trouble connecting due to the directionality of the antennas. So, we just connected to the next intersection down the road (about a half mile away) instead. This allowed us to connect to every controller in the deployment, including the one we actually wanted.</a:t>
            </a:r>
          </a:p>
          <a:p>
            <a:endParaRPr lang="en-US" baseline="0" dirty="0" smtClean="0"/>
          </a:p>
          <a:p>
            <a:r>
              <a:rPr lang="en-US" dirty="0" smtClean="0"/>
              <a:t>Next, we started up the code and,</a:t>
            </a:r>
            <a:r>
              <a:rPr lang="en-US" baseline="0" dirty="0" smtClean="0"/>
              <a:t> when the light was green, commanded it to change. It immediately turned yellow, and then red. We tried this a couple of times to ensure that it was really working. Along the way, we accidentally triggered the MMU twice as well, reinforcing just how useful having this device in the system is.</a:t>
            </a:r>
            <a:endParaRPr lang="en-US" dirty="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21</a:t>
            </a:fld>
            <a:endParaRPr lang="en-US" altLang="en-US"/>
          </a:p>
        </p:txBody>
      </p:sp>
    </p:spTree>
    <p:extLst>
      <p:ext uri="{BB962C8B-B14F-4D97-AF65-F5344CB8AC3E}">
        <p14:creationId xmlns:p14="http://schemas.microsoft.com/office/powerpoint/2010/main" val="2537878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 what can an attacker really do with</a:t>
            </a:r>
            <a:r>
              <a:rPr lang="en-US" baseline="0" dirty="0" smtClean="0"/>
              <a:t> control of the traffic light system?</a:t>
            </a:r>
            <a:endParaRPr lang="en-US" dirty="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22</a:t>
            </a:fld>
            <a:endParaRPr lang="en-US" altLang="en-US"/>
          </a:p>
        </p:txBody>
      </p:sp>
    </p:spTree>
    <p:extLst>
      <p:ext uri="{BB962C8B-B14F-4D97-AF65-F5344CB8AC3E}">
        <p14:creationId xmlns:p14="http://schemas.microsoft.com/office/powerpoint/2010/main" val="309401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 far as recommendations for road agencies, we have</a:t>
            </a:r>
            <a:r>
              <a:rPr lang="en-US" baseline="0" dirty="0" smtClean="0"/>
              <a:t> nothing more to say than to follow best practices for security. For goodness sake people, change your passwords!</a:t>
            </a:r>
          </a:p>
          <a:p>
            <a:endParaRPr lang="en-US" baseline="0" dirty="0" smtClean="0"/>
          </a:p>
          <a:p>
            <a:r>
              <a:rPr lang="en-US" baseline="0" dirty="0" smtClean="0"/>
              <a:t>The group we were working with was excited that they had even gotten a wireless network working in the first place. Enabling security which might break it was not high on their priority list.</a:t>
            </a:r>
            <a:endParaRPr lang="en-US" dirty="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23</a:t>
            </a:fld>
            <a:endParaRPr lang="en-US" altLang="en-US"/>
          </a:p>
        </p:txBody>
      </p:sp>
    </p:spTree>
    <p:extLst>
      <p:ext uri="{BB962C8B-B14F-4D97-AF65-F5344CB8AC3E}">
        <p14:creationId xmlns:p14="http://schemas.microsoft.com/office/powerpoint/2010/main" val="1953272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What we recommend for vendors is to do whatever</a:t>
            </a:r>
            <a:r>
              <a:rPr lang="en-US" baseline="0" dirty="0" smtClean="0"/>
              <a:t> you can to enforce security. Enable it by default, and require it whenever possible.</a:t>
            </a:r>
            <a:endParaRPr lang="en-US" dirty="0" smtClean="0"/>
          </a:p>
          <a:p>
            <a:endParaRPr lang="en-US" dirty="0" smtClean="0"/>
          </a:p>
          <a:p>
            <a:r>
              <a:rPr lang="en-US" dirty="0" smtClean="0"/>
              <a:t>Moreover,</a:t>
            </a:r>
            <a:r>
              <a:rPr lang="en-US" baseline="0" dirty="0" smtClean="0"/>
              <a:t> someone needs to be thinking about security.</a:t>
            </a:r>
            <a:endParaRPr lang="en-US" dirty="0" smtClean="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24</a:t>
            </a:fld>
            <a:endParaRPr lang="en-US" altLang="en-US"/>
          </a:p>
        </p:txBody>
      </p:sp>
    </p:spTree>
    <p:extLst>
      <p:ext uri="{BB962C8B-B14F-4D97-AF65-F5344CB8AC3E}">
        <p14:creationId xmlns:p14="http://schemas.microsoft.com/office/powerpoint/2010/main" val="1953272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When we contacte</a:t>
            </a:r>
            <a:r>
              <a:rPr lang="en-US" baseline="0" dirty="0" smtClean="0"/>
              <a:t>d the vendor about these issues, they responded that they had “QUOTE”</a:t>
            </a:r>
          </a:p>
          <a:p>
            <a:endParaRPr lang="en-US" baseline="0" dirty="0" smtClean="0"/>
          </a:p>
          <a:p>
            <a:r>
              <a:rPr lang="en-US" dirty="0" smtClean="0"/>
              <a:t>Road</a:t>
            </a:r>
            <a:r>
              <a:rPr lang="en-US" baseline="0" dirty="0" smtClean="0"/>
              <a:t> agencies, vendors, and the standards organizations all need to work together to provide security for these systems. Especially with an eye to the future V2V and V2I technologies. If we can’t secure even the more simple traffic light networks, how are we going to secure these more complex technologies?</a:t>
            </a:r>
            <a:endParaRPr lang="en-US" dirty="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25</a:t>
            </a:fld>
            <a:endParaRPr lang="en-US" altLang="en-US"/>
          </a:p>
        </p:txBody>
      </p:sp>
    </p:spTree>
    <p:extLst>
      <p:ext uri="{BB962C8B-B14F-4D97-AF65-F5344CB8AC3E}">
        <p14:creationId xmlns:p14="http://schemas.microsoft.com/office/powerpoint/2010/main" val="1953272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26</a:t>
            </a:fld>
            <a:endParaRPr lang="en-US" altLang="en-US"/>
          </a:p>
        </p:txBody>
      </p:sp>
    </p:spTree>
    <p:extLst>
      <p:ext uri="{BB962C8B-B14F-4D97-AF65-F5344CB8AC3E}">
        <p14:creationId xmlns:p14="http://schemas.microsoft.com/office/powerpoint/2010/main" val="2402849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27</a:t>
            </a:fld>
            <a:endParaRPr lang="en-US" altLang="en-US"/>
          </a:p>
        </p:txBody>
      </p:sp>
    </p:spTree>
    <p:extLst>
      <p:ext uri="{BB962C8B-B14F-4D97-AF65-F5344CB8AC3E}">
        <p14:creationId xmlns:p14="http://schemas.microsoft.com/office/powerpoint/2010/main" val="2402849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Thank you very much</a:t>
            </a:r>
            <a:endParaRPr lang="en-US" dirty="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28</a:t>
            </a:fld>
            <a:endParaRPr lang="en-US" altLang="en-US"/>
          </a:p>
        </p:txBody>
      </p:sp>
    </p:spTree>
    <p:extLst>
      <p:ext uri="{BB962C8B-B14F-4D97-AF65-F5344CB8AC3E}">
        <p14:creationId xmlns:p14="http://schemas.microsoft.com/office/powerpoint/2010/main" val="349218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From here, I’m going</a:t>
            </a:r>
            <a:r>
              <a:rPr lang="en-US" baseline="0" dirty="0" smtClean="0"/>
              <a:t> to start with a discussion of what hardware is used at traffic intersections and how it works. Then I’ll talk about our investigation, and finally I’ll give some recommendations for both traffic agencies and vendors.</a:t>
            </a:r>
            <a:endParaRPr lang="en-US" dirty="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4</a:t>
            </a:fld>
            <a:endParaRPr lang="en-US" altLang="en-US"/>
          </a:p>
        </p:txBody>
      </p:sp>
    </p:spTree>
    <p:extLst>
      <p:ext uri="{BB962C8B-B14F-4D97-AF65-F5344CB8AC3E}">
        <p14:creationId xmlns:p14="http://schemas.microsoft.com/office/powerpoint/2010/main" val="2749292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most common method of vehicles</a:t>
            </a:r>
            <a:r>
              <a:rPr lang="en-US" baseline="0" dirty="0" smtClean="0"/>
              <a:t> detection is inductive. These sensors are buried in the road and detect the metal bodies of vehicles as they pass above them. Wired sensors are common (as seen in the upper right), but wireless sensors (such as the bottom right) are also used. These are battery operated, designed to last for 5-10 years, and wirelessly communicate to a radio placed by the traffic lights. Earlier this year, </a:t>
            </a:r>
            <a:r>
              <a:rPr lang="en-US" baseline="0" dirty="0" err="1" smtClean="0"/>
              <a:t>Cerrudo</a:t>
            </a:r>
            <a:r>
              <a:rPr lang="en-US" baseline="0" dirty="0" smtClean="0"/>
              <a:t> gave a talk about hacking the radio communications used by these sensors in order to influence the lights.</a:t>
            </a:r>
          </a:p>
          <a:p>
            <a:endParaRPr lang="en-US" baseline="0" dirty="0" smtClean="0"/>
          </a:p>
          <a:p>
            <a:r>
              <a:rPr lang="en-US" dirty="0" smtClean="0"/>
              <a:t>Also</a:t>
            </a:r>
            <a:r>
              <a:rPr lang="en-US" baseline="0" dirty="0" smtClean="0"/>
              <a:t> commonly used to detect vehicles are video cameras, with microwave, radar, and ultrasonic also used, but less common. Frequently, it isn’t just one sensor type that is used, but rather combinations of them.</a:t>
            </a:r>
            <a:endParaRPr lang="en-US" dirty="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5</a:t>
            </a:fld>
            <a:endParaRPr lang="en-US" altLang="en-US"/>
          </a:p>
        </p:txBody>
      </p:sp>
    </p:spTree>
    <p:extLst>
      <p:ext uri="{BB962C8B-B14F-4D97-AF65-F5344CB8AC3E}">
        <p14:creationId xmlns:p14="http://schemas.microsoft.com/office/powerpoint/2010/main" val="343857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Within that metal</a:t>
            </a:r>
            <a:r>
              <a:rPr lang="en-US" baseline="0" dirty="0" smtClean="0"/>
              <a:t> cabinet are a few key components. First is the traffic controller. It receives vehicle detection signals and uses those, along with preset timing plans, to determine when the lights should change. Every time you’ve ever been stuck at a red light, it’s the controller that’s responsible. These devices have come a long way in the last 100 years. Starting off as an electrical timing circuit, they’ve advanced to the point where today they are fully computerized.</a:t>
            </a:r>
          </a:p>
          <a:p>
            <a:endParaRPr lang="en-US" baseline="0" dirty="0" smtClean="0"/>
          </a:p>
          <a:p>
            <a:r>
              <a:rPr lang="en-US" baseline="0" dirty="0" smtClean="0"/>
              <a:t>Below it are the relays that actually control the lights. They don’t connect directly to the controller, however.</a:t>
            </a:r>
          </a:p>
          <a:p>
            <a:endParaRPr lang="en-US" baseline="0" dirty="0" smtClean="0"/>
          </a:p>
          <a:p>
            <a:r>
              <a:rPr lang="en-US" baseline="0" dirty="0" smtClean="0"/>
              <a:t>Between the two is </a:t>
            </a:r>
            <a:r>
              <a:rPr lang="en-US" dirty="0" smtClean="0"/>
              <a:t>the Malfunction</a:t>
            </a:r>
            <a:r>
              <a:rPr lang="en-US" baseline="0" dirty="0" smtClean="0"/>
              <a:t> Management Unit, also known as the Conflict Management Unit. The MMU is a hardware module used to prevent faults in the traffic light system. It watches the outputs of the controller for invalid control signals.</a:t>
            </a:r>
            <a:endParaRPr lang="en-US" dirty="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6</a:t>
            </a:fld>
            <a:endParaRPr lang="en-US" altLang="en-US"/>
          </a:p>
        </p:txBody>
      </p:sp>
    </p:spTree>
    <p:extLst>
      <p:ext uri="{BB962C8B-B14F-4D97-AF65-F5344CB8AC3E}">
        <p14:creationId xmlns:p14="http://schemas.microsoft.com/office/powerpoint/2010/main" val="3657613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The MMU determines validity with a configuration circuit board. These things are hand-soldered by road agency personnel. Where each connection is a whitelisting of possible light states. So, a green light for straight through and left turn can be on simultaneously, while intersecting green lights would be invalid.</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If the MMU detects an invalid state, it overrides the controller and takes the system into a failsafe state. The traffic signals go to blinking red lights. The MMU requires a technician to drive out and physically press a button in order to reset the intersection.</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Unfortunately, I’m going to go ahead and ruin the fun right now, this stops 4-way green lights.</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I’d also like to emphasize that this is something that the industry has done right. This kind of a failsafe system is rare to see. In so many examples, when a controller becomes computerized, hardware </a:t>
            </a:r>
            <a:r>
              <a:rPr lang="en-US" baseline="0" dirty="0" err="1" smtClean="0"/>
              <a:t>failsafes</a:t>
            </a:r>
            <a:r>
              <a:rPr lang="en-US" baseline="0" dirty="0" smtClean="0"/>
              <a:t> are removed, and trust is placed in the software instead. Continuing to require a system like this was a good idea.</a:t>
            </a:r>
            <a:endParaRPr lang="en-US" dirty="0" smtClean="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7</a:t>
            </a:fld>
            <a:endParaRPr lang="en-US" altLang="en-US"/>
          </a:p>
        </p:txBody>
      </p:sp>
    </p:spTree>
    <p:extLst>
      <p:ext uri="{BB962C8B-B14F-4D97-AF65-F5344CB8AC3E}">
        <p14:creationId xmlns:p14="http://schemas.microsoft.com/office/powerpoint/2010/main" val="558611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As intersections became computer</a:t>
            </a:r>
            <a:r>
              <a:rPr lang="en-US" baseline="0" dirty="0" smtClean="0"/>
              <a:t> controlled, operators wanted to remotely interact with them. Radios are placed at intersections to allow data to be transmitted back to central servers and to allow traffic agency personnel to modify settings on the controller.</a:t>
            </a:r>
          </a:p>
          <a:p>
            <a:pPr marL="0" marR="0" indent="0" algn="l" defTabSz="457200" rtl="0" eaLnBrk="1" fontAlgn="base" latinLnBrk="0" hangingPunct="1">
              <a:lnSpc>
                <a:spcPct val="100000"/>
              </a:lnSpc>
              <a:spcBef>
                <a:spcPct val="30000"/>
              </a:spcBef>
              <a:spcAft>
                <a:spcPct val="0"/>
              </a:spcAft>
              <a:buClrTx/>
              <a:buSzTx/>
              <a:buFontTx/>
              <a:buNone/>
              <a:tabLst/>
              <a:defRPr/>
            </a:pPr>
            <a:endParaRPr lang="en-US" baseline="0" dirty="0" smtClean="0"/>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Once you have the capability to receive data, video cameras can be installed as well to allow for remote inspection of the intersection.</a:t>
            </a:r>
            <a:endParaRPr lang="en-US" dirty="0" smtClean="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8</a:t>
            </a:fld>
            <a:endParaRPr lang="en-US" altLang="en-US"/>
          </a:p>
        </p:txBody>
      </p:sp>
    </p:spTree>
    <p:extLst>
      <p:ext uri="{BB962C8B-B14F-4D97-AF65-F5344CB8AC3E}">
        <p14:creationId xmlns:p14="http://schemas.microsoft.com/office/powerpoint/2010/main" val="558611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Our evaluation</a:t>
            </a:r>
            <a:r>
              <a:rPr lang="en-US" baseline="0" dirty="0" smtClean="0"/>
              <a:t> was performed in collaboration with a road agency in an urban area with about 100 lights in their system. We feel that they are very representative of the norm. They provided us with the hardware that they use at intersections so that we could run tests in lab. They also allowed us to perform tests at an actual intersection. As a condition for this access though, they wished to remain anonymous and to keep their vendors anonymous as well.</a:t>
            </a:r>
            <a:endParaRPr lang="en-US" dirty="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9</a:t>
            </a:fld>
            <a:endParaRPr lang="en-US" altLang="en-US"/>
          </a:p>
        </p:txBody>
      </p:sp>
    </p:spTree>
    <p:extLst>
      <p:ext uri="{BB962C8B-B14F-4D97-AF65-F5344CB8AC3E}">
        <p14:creationId xmlns:p14="http://schemas.microsoft.com/office/powerpoint/2010/main" val="208560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deployment</a:t>
            </a:r>
            <a:r>
              <a:rPr lang="en-US" baseline="0" dirty="0" smtClean="0"/>
              <a:t> uses a wireless network to connect the intersections back to a management server. This is only used for data reporting, not active control of the system. All the lights form a single IP network.</a:t>
            </a:r>
          </a:p>
          <a:p>
            <a:endParaRPr lang="en-US" baseline="0" dirty="0" smtClean="0"/>
          </a:p>
          <a:p>
            <a:r>
              <a:rPr lang="en-US" baseline="0" dirty="0" smtClean="0"/>
              <a:t>Two different types of radios are used throughout the deployment, 5.8 GHz whenever line-of-sight communications are possible, and 900 MHz whenever objects such as buildings, trees, or bridges are blocking the way. To give you a feel for these radios, they transmit through directional antennas at 20 </a:t>
            </a:r>
            <a:r>
              <a:rPr lang="en-US" baseline="0" dirty="0" err="1" smtClean="0"/>
              <a:t>dBm</a:t>
            </a:r>
            <a:r>
              <a:rPr lang="en-US" baseline="0" dirty="0" smtClean="0"/>
              <a:t>, sometimes hopping to other intersections over a mile down the road.</a:t>
            </a:r>
            <a:endParaRPr lang="en-US" dirty="0"/>
          </a:p>
        </p:txBody>
      </p:sp>
      <p:sp>
        <p:nvSpPr>
          <p:cNvPr id="4" name="Slide Number Placeholder 3"/>
          <p:cNvSpPr>
            <a:spLocks noGrp="1"/>
          </p:cNvSpPr>
          <p:nvPr>
            <p:ph type="sldNum" sz="quarter" idx="10"/>
          </p:nvPr>
        </p:nvSpPr>
        <p:spPr/>
        <p:txBody>
          <a:bodyPr/>
          <a:lstStyle/>
          <a:p>
            <a:fld id="{7C806C77-020F-4E6C-B136-86B9B645F043}" type="slidenum">
              <a:rPr lang="en-US" altLang="en-US" smtClean="0"/>
              <a:pPr/>
              <a:t>10</a:t>
            </a:fld>
            <a:endParaRPr lang="en-US" altLang="en-US"/>
          </a:p>
        </p:txBody>
      </p:sp>
    </p:spTree>
    <p:extLst>
      <p:ext uri="{BB962C8B-B14F-4D97-AF65-F5344CB8AC3E}">
        <p14:creationId xmlns:p14="http://schemas.microsoft.com/office/powerpoint/2010/main" val="208560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1049868" y="1663864"/>
            <a:ext cx="7040880" cy="1021556"/>
          </a:xfrm>
          <a:prstGeom prst="rect">
            <a:avLst/>
          </a:prstGeom>
        </p:spPr>
        <p:txBody>
          <a:bodyPr anchor="t"/>
          <a:lstStyle>
            <a:lvl1pPr algn="ctr">
              <a:defRPr sz="4400" b="0" i="0" cap="none">
                <a:solidFill>
                  <a:schemeClr val="bg1"/>
                </a:solidFill>
                <a:latin typeface="HelveticaNeueLT Std Cn"/>
                <a:cs typeface="HelveticaNeueLT Std Cn"/>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049868" y="3249461"/>
            <a:ext cx="7040880" cy="854391"/>
          </a:xfrm>
          <a:prstGeom prst="rect">
            <a:avLst/>
          </a:prstGeom>
        </p:spPr>
        <p:txBody>
          <a:bodyPr anchor="t" anchorCtr="0"/>
          <a:lstStyle>
            <a:lvl1pPr marL="0" indent="0" algn="ctr">
              <a:buNone/>
              <a:defRPr sz="2000" b="0" i="0">
                <a:solidFill>
                  <a:schemeClr val="bg1"/>
                </a:solidFill>
                <a:latin typeface="HelveticaNeueLT Std Cn"/>
                <a:cs typeface="HelveticaNeueLT Std Cn"/>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extLst>
      <p:ext uri="{BB962C8B-B14F-4D97-AF65-F5344CB8AC3E}">
        <p14:creationId xmlns:p14="http://schemas.microsoft.com/office/powerpoint/2010/main" val="246380208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3303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p:cNvSpPr>
            <a:spLocks noGrp="1"/>
          </p:cNvSpPr>
          <p:nvPr>
            <p:ph type="title"/>
          </p:nvPr>
        </p:nvSpPr>
        <p:spPr>
          <a:xfrm>
            <a:off x="463550" y="134990"/>
            <a:ext cx="8229600" cy="601611"/>
          </a:xfrm>
          <a:prstGeom prst="rect">
            <a:avLst/>
          </a:prstGeom>
        </p:spPr>
        <p:txBody>
          <a:bodyPr/>
          <a:lstStyle>
            <a:lvl1pPr algn="l">
              <a:defRPr sz="2800" b="0" i="0">
                <a:solidFill>
                  <a:schemeClr val="bg1"/>
                </a:solidFill>
                <a:latin typeface="HelveticaNeueLT Std Cn"/>
                <a:cs typeface="HelveticaNeueLT Std Cn"/>
              </a:defRPr>
            </a:lvl1pPr>
          </a:lstStyle>
          <a:p>
            <a:r>
              <a:rPr lang="en-US" dirty="0" smtClean="0"/>
              <a:t>Click to edit Master title style</a:t>
            </a:r>
            <a:endParaRPr lang="en-US" dirty="0"/>
          </a:p>
        </p:txBody>
      </p:sp>
      <p:sp>
        <p:nvSpPr>
          <p:cNvPr id="3" name="Content Placeholder 2"/>
          <p:cNvSpPr>
            <a:spLocks noGrp="1"/>
          </p:cNvSpPr>
          <p:nvPr>
            <p:ph idx="1"/>
          </p:nvPr>
        </p:nvSpPr>
        <p:spPr>
          <a:xfrm>
            <a:off x="463550" y="977900"/>
            <a:ext cx="8229600" cy="3644900"/>
          </a:xfrm>
          <a:prstGeom prst="rect">
            <a:avLst/>
          </a:prstGeom>
        </p:spPr>
        <p:txBody>
          <a:bodyPr/>
          <a:lstStyle>
            <a:lvl1pPr>
              <a:defRPr sz="2000" b="0" i="0">
                <a:solidFill>
                  <a:schemeClr val="bg1"/>
                </a:solidFill>
                <a:latin typeface="HelveticaNeueLT Std Lt"/>
                <a:cs typeface="HelveticaNeueLT Std Lt"/>
              </a:defRPr>
            </a:lvl1pPr>
            <a:lvl2pPr>
              <a:defRPr sz="1800" b="0" i="0">
                <a:solidFill>
                  <a:schemeClr val="bg1"/>
                </a:solidFill>
                <a:latin typeface="HelveticaNeueLT Std Lt"/>
                <a:cs typeface="HelveticaNeueLT Std Lt"/>
              </a:defRPr>
            </a:lvl2pPr>
            <a:lvl3pPr>
              <a:defRPr sz="1600" b="0" i="0">
                <a:solidFill>
                  <a:schemeClr val="bg1"/>
                </a:solidFill>
                <a:latin typeface="HelveticaNeueLT Std Lt"/>
                <a:cs typeface="HelveticaNeueLT Std Lt"/>
              </a:defRPr>
            </a:lvl3pPr>
            <a:lvl4pPr>
              <a:defRPr sz="1400" b="0" i="0">
                <a:solidFill>
                  <a:schemeClr val="bg1"/>
                </a:solidFill>
                <a:latin typeface="HelveticaNeueLT Std Lt"/>
                <a:cs typeface="HelveticaNeueLT Std Lt"/>
              </a:defRPr>
            </a:lvl4pPr>
            <a:lvl5pPr>
              <a:defRPr sz="1200" b="0" i="0">
                <a:solidFill>
                  <a:schemeClr val="bg1"/>
                </a:solidFill>
                <a:latin typeface="HelveticaNeueLT Std Lt"/>
                <a:cs typeface="HelveticaNeueLT Std 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lide Number Placeholder 1"/>
          <p:cNvSpPr>
            <a:spLocks noGrp="1"/>
          </p:cNvSpPr>
          <p:nvPr>
            <p:ph type="sldNum" sz="quarter" idx="4"/>
          </p:nvPr>
        </p:nvSpPr>
        <p:spPr>
          <a:xfrm>
            <a:off x="6635750" y="4767264"/>
            <a:ext cx="2057400" cy="274637"/>
          </a:xfrm>
          <a:prstGeom prst="rect">
            <a:avLst/>
          </a:prstGeom>
        </p:spPr>
        <p:txBody>
          <a:bodyPr vert="horz" wrap="none" lIns="0" tIns="0" rIns="0" bIns="0" rtlCol="0" anchor="ctr"/>
          <a:lstStyle>
            <a:lvl1pPr algn="r">
              <a:defRPr sz="1200">
                <a:solidFill>
                  <a:schemeClr val="bg1"/>
                </a:solidFill>
                <a:latin typeface="HelveticaNeueLT Std Cn"/>
              </a:defRPr>
            </a:lvl1pPr>
          </a:lstStyle>
          <a:p>
            <a:fld id="{84820329-EE3A-46B8-BEB3-A3786EA2FE75}" type="slidenum">
              <a:rPr lang="en-US" smtClean="0"/>
              <a:pPr/>
              <a:t>‹#›</a:t>
            </a:fld>
            <a:endParaRPr lang="en-US" dirty="0"/>
          </a:p>
        </p:txBody>
      </p:sp>
    </p:spTree>
    <p:extLst>
      <p:ext uri="{BB962C8B-B14F-4D97-AF65-F5344CB8AC3E}">
        <p14:creationId xmlns:p14="http://schemas.microsoft.com/office/powerpoint/2010/main" val="324677967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1"/>
          <p:cNvSpPr>
            <a:spLocks noGrp="1"/>
          </p:cNvSpPr>
          <p:nvPr>
            <p:ph type="sldNum" sz="quarter" idx="4"/>
          </p:nvPr>
        </p:nvSpPr>
        <p:spPr>
          <a:xfrm>
            <a:off x="6635750" y="4767264"/>
            <a:ext cx="2057400" cy="274637"/>
          </a:xfrm>
          <a:prstGeom prst="rect">
            <a:avLst/>
          </a:prstGeom>
        </p:spPr>
        <p:txBody>
          <a:bodyPr vert="horz" wrap="none" lIns="0" tIns="0" rIns="0" bIns="0" rtlCol="0" anchor="ctr"/>
          <a:lstStyle>
            <a:lvl1pPr algn="r">
              <a:defRPr sz="1200">
                <a:solidFill>
                  <a:schemeClr val="bg1"/>
                </a:solidFill>
                <a:latin typeface="HelveticaNeueLT Std Cn"/>
              </a:defRPr>
            </a:lvl1pPr>
          </a:lstStyle>
          <a:p>
            <a:fld id="{84820329-EE3A-46B8-BEB3-A3786EA2FE75}" type="slidenum">
              <a:rPr lang="en-US" smtClean="0"/>
              <a:pPr/>
              <a:t>‹#›</a:t>
            </a:fld>
            <a:endParaRPr lang="en-US" dirty="0"/>
          </a:p>
        </p:txBody>
      </p:sp>
    </p:spTree>
    <p:extLst>
      <p:ext uri="{BB962C8B-B14F-4D97-AF65-F5344CB8AC3E}">
        <p14:creationId xmlns:p14="http://schemas.microsoft.com/office/powerpoint/2010/main" val="269371062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ov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5831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4639"/>
            <a:ext cx="7886700" cy="993775"/>
          </a:xfrm>
          <a:prstGeom prst="rect">
            <a:avLst/>
          </a:prstGeom>
        </p:spPr>
        <p:txBody>
          <a:bodyPr/>
          <a:lstStyle>
            <a:lvl1pPr>
              <a:defRPr>
                <a:solidFill>
                  <a:schemeClr val="bg1"/>
                </a:solidFill>
                <a:latin typeface="HelveticaNeueLT Std Cn"/>
              </a:defRPr>
            </a:lvl1pPr>
          </a:lstStyle>
          <a:p>
            <a:r>
              <a:rPr lang="en-US" dirty="0" smtClean="0"/>
              <a:t>Questions?</a:t>
            </a:r>
            <a:endParaRPr lang="en-US" dirty="0"/>
          </a:p>
        </p:txBody>
      </p:sp>
    </p:spTree>
    <p:extLst>
      <p:ext uri="{BB962C8B-B14F-4D97-AF65-F5344CB8AC3E}">
        <p14:creationId xmlns:p14="http://schemas.microsoft.com/office/powerpoint/2010/main" val="1037446476"/>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3.xml"/><Relationship Id="rId3"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4.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72249"/>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742950"/>
          </a:xfrm>
          <a:prstGeom prst="rect">
            <a:avLst/>
          </a:prstGeom>
          <a:solidFill>
            <a:srgbClr val="072249"/>
          </a:solidFill>
          <a:ln w="63500">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2051" name="Picture 2" descr="CoE-horiz-4c-rev.png"/>
          <p:cNvPicPr>
            <a:picLocks/>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415927" y="232569"/>
            <a:ext cx="28098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0" y="742950"/>
            <a:ext cx="9144000" cy="0"/>
          </a:xfrm>
          <a:prstGeom prst="line">
            <a:avLst/>
          </a:prstGeom>
          <a:ln w="63500">
            <a:solidFill>
              <a:srgbClr val="F8D715"/>
            </a:solidFill>
          </a:ln>
          <a:effectLst/>
        </p:spPr>
        <p:style>
          <a:lnRef idx="2">
            <a:schemeClr val="accent1"/>
          </a:lnRef>
          <a:fillRef idx="0">
            <a:schemeClr val="accent1"/>
          </a:fillRef>
          <a:effectRef idx="1">
            <a:schemeClr val="accent1"/>
          </a:effectRef>
          <a:fontRef idx="minor">
            <a:schemeClr val="tx1"/>
          </a:fontRef>
        </p:style>
      </p:cxnSp>
      <p:pic>
        <p:nvPicPr>
          <p:cNvPr id="6" name="Picture 5"/>
          <p:cNvPicPr>
            <a:picLocks noChangeAspect="1"/>
          </p:cNvPicPr>
          <p:nvPr userDrawn="1"/>
        </p:nvPicPr>
        <p:blipFill rotWithShape="1">
          <a:blip r:embed="rId5" cstate="print">
            <a:extLst>
              <a:ext uri="{28A0092B-C50C-407E-A947-70E740481C1C}">
                <a14:useLocalDpi xmlns:a14="http://schemas.microsoft.com/office/drawing/2010/main"/>
              </a:ext>
            </a:extLst>
          </a:blip>
          <a:srcRect/>
          <a:stretch/>
        </p:blipFill>
        <p:spPr>
          <a:xfrm>
            <a:off x="6807595" y="136859"/>
            <a:ext cx="1919895" cy="469231"/>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81" r:id="rId2"/>
  </p:sldLayoutIdLst>
  <p:timing>
    <p:tnLst>
      <p:par>
        <p:cTn xmlns:p14="http://schemas.microsoft.com/office/powerpoint/2010/main" id="1" dur="indefinite" restart="never" nodeType="tmRoot"/>
      </p:par>
    </p:tnLst>
  </p:timing>
  <p:hf hdr="0" ftr="0" dt="0"/>
  <p:txStyles>
    <p:titleStyle>
      <a:lvl1pPr algn="ctr" defTabSz="457200" rtl="0" fontAlgn="base">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p:titleStyle>
    <p:bodyStyle>
      <a:lvl1pPr marL="342900" indent="-342900" algn="l" defTabSz="457200" rtl="0" fontAlgn="base">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72249"/>
        </a:solidFill>
        <a:effectLst/>
      </p:bgPr>
    </p:bg>
    <p:spTree>
      <p:nvGrpSpPr>
        <p:cNvPr id="1" name=""/>
        <p:cNvGrpSpPr/>
        <p:nvPr/>
      </p:nvGrpSpPr>
      <p:grpSpPr>
        <a:xfrm>
          <a:off x="0" y="0"/>
          <a:ext cx="0" cy="0"/>
          <a:chOff x="0" y="0"/>
          <a:chExt cx="0" cy="0"/>
        </a:xfrm>
      </p:grpSpPr>
      <p:sp>
        <p:nvSpPr>
          <p:cNvPr id="7" name="Slide Number Placeholder 1"/>
          <p:cNvSpPr>
            <a:spLocks noGrp="1"/>
          </p:cNvSpPr>
          <p:nvPr>
            <p:ph type="sldNum" sz="quarter" idx="4"/>
          </p:nvPr>
        </p:nvSpPr>
        <p:spPr>
          <a:xfrm>
            <a:off x="6635750" y="4767264"/>
            <a:ext cx="2057400" cy="274637"/>
          </a:xfrm>
          <a:prstGeom prst="rect">
            <a:avLst/>
          </a:prstGeom>
        </p:spPr>
        <p:txBody>
          <a:bodyPr vert="horz" wrap="none" lIns="0" tIns="0" rIns="0" bIns="0" rtlCol="0" anchor="ctr"/>
          <a:lstStyle>
            <a:lvl1pPr algn="r">
              <a:defRPr sz="1200">
                <a:solidFill>
                  <a:schemeClr val="bg1"/>
                </a:solidFill>
                <a:latin typeface="HelveticaNeueLT Std Cn"/>
              </a:defRPr>
            </a:lvl1pPr>
          </a:lstStyle>
          <a:p>
            <a:fld id="{84820329-EE3A-46B8-BEB3-A3786EA2FE75}" type="slidenum">
              <a:rPr lang="en-US" smtClean="0"/>
              <a:pPr/>
              <a:t>‹#›</a:t>
            </a:fld>
            <a:endParaRPr lang="en-US" dirty="0"/>
          </a:p>
        </p:txBody>
      </p:sp>
    </p:spTree>
    <p:extLst>
      <p:ext uri="{BB962C8B-B14F-4D97-AF65-F5344CB8AC3E}">
        <p14:creationId xmlns:p14="http://schemas.microsoft.com/office/powerpoint/2010/main" val="2174428460"/>
      </p:ext>
    </p:extLst>
  </p:cSld>
  <p:clrMap bg1="lt1" tx1="dk1" bg2="lt2" tx2="dk2" accent1="accent1" accent2="accent2" accent3="accent3" accent4="accent4" accent5="accent5" accent6="accent6" hlink="hlink" folHlink="folHlink"/>
  <p:sldLayoutIdLst>
    <p:sldLayoutId id="2147483678" r:id="rId1"/>
    <p:sldLayoutId id="2147483680" r:id="rId2"/>
  </p:sldLayoutIdLst>
  <p:timing>
    <p:tnLst>
      <p:par>
        <p:cTn xmlns:p14="http://schemas.microsoft.com/office/powerpoint/2010/main" id="1" dur="indefinite" restart="never" nodeType="tmRoot"/>
      </p:par>
    </p:tnLst>
  </p:timing>
  <p:hf hdr="0" ftr="0" dt="0"/>
  <p:txStyles>
    <p:titleStyle>
      <a:lvl1pPr algn="ctr" defTabSz="457200" rtl="0" fontAlgn="base">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p:titleStyle>
    <p:bodyStyle>
      <a:lvl1pPr marL="342900" indent="-342900" algn="l" defTabSz="457200" rtl="0" fontAlgn="base">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72249"/>
        </a:solidFill>
        <a:effectLst/>
      </p:bgPr>
    </p:bg>
    <p:spTree>
      <p:nvGrpSpPr>
        <p:cNvPr id="1" name=""/>
        <p:cNvGrpSpPr/>
        <p:nvPr/>
      </p:nvGrpSpPr>
      <p:grpSpPr>
        <a:xfrm>
          <a:off x="0" y="0"/>
          <a:ext cx="0" cy="0"/>
          <a:chOff x="0" y="0"/>
          <a:chExt cx="0" cy="0"/>
        </a:xfrm>
      </p:grpSpPr>
      <p:pic>
        <p:nvPicPr>
          <p:cNvPr id="1026" name="Picture 1" descr="CoE-horiz-4c-rev.png"/>
          <p:cNvPicPr>
            <a:picLocks/>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2019300" y="2319338"/>
            <a:ext cx="51054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0" r:id="rId1"/>
  </p:sldLayoutIdLst>
  <p:timing>
    <p:tnLst>
      <p:par>
        <p:cTn xmlns:p14="http://schemas.microsoft.com/office/powerpoint/2010/main" id="1" dur="indefinite" restart="never" nodeType="tmRoot"/>
      </p:par>
    </p:tnLst>
  </p:timing>
  <p:hf hdr="0" ftr="0" dt="0"/>
  <p:txStyles>
    <p:titleStyle>
      <a:lvl1pPr algn="ctr" defTabSz="457200" rtl="0" fontAlgn="base">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p:titleStyle>
    <p:bodyStyle>
      <a:lvl1pPr marL="342900" indent="-342900" algn="l" defTabSz="457200" rtl="0" fontAlgn="base">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72249"/>
        </a:solidFill>
        <a:effectLst/>
      </p:bgPr>
    </p:bg>
    <p:spTree>
      <p:nvGrpSpPr>
        <p:cNvPr id="1" name=""/>
        <p:cNvGrpSpPr/>
        <p:nvPr/>
      </p:nvGrpSpPr>
      <p:grpSpPr>
        <a:xfrm>
          <a:off x="0" y="0"/>
          <a:ext cx="0" cy="0"/>
          <a:chOff x="0" y="0"/>
          <a:chExt cx="0" cy="0"/>
        </a:xfrm>
      </p:grpSpPr>
      <p:pic>
        <p:nvPicPr>
          <p:cNvPr id="3074" name="Picture 7" descr="CoE-horiz-4c-rev.png"/>
          <p:cNvPicPr>
            <a:picLocks/>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3105150" y="3924301"/>
            <a:ext cx="2933700"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Lst>
  <p:timing>
    <p:tnLst>
      <p:par>
        <p:cTn xmlns:p14="http://schemas.microsoft.com/office/powerpoint/2010/main" id="1" dur="indefinite" restart="never" nodeType="tmRoot"/>
      </p:par>
    </p:tnLst>
  </p:timing>
  <p:hf hdr="0" ftr="0" dt="0"/>
  <p:txStyles>
    <p:titleStyle>
      <a:lvl1pPr algn="ctr" defTabSz="457200" rtl="0" fontAlgn="base">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p:titleStyle>
    <p:bodyStyle>
      <a:lvl1pPr marL="342900" indent="-342900" algn="l" defTabSz="457200" rtl="0" fontAlgn="base">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3"/>
          <p:cNvSpPr>
            <a:spLocks noGrp="1"/>
          </p:cNvSpPr>
          <p:nvPr>
            <p:ph type="title"/>
          </p:nvPr>
        </p:nvSpPr>
        <p:spPr bwMode="auto">
          <a:xfrm>
            <a:off x="296863" y="1524000"/>
            <a:ext cx="8547100" cy="1403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en-US" sz="3600" dirty="0" smtClean="0">
                <a:latin typeface="HelveticaNeueLT Std Cn" charset="0"/>
              </a:rPr>
              <a:t>Green Lights Forever</a:t>
            </a:r>
            <a:r>
              <a:rPr lang="en-US" altLang="en-US" dirty="0" smtClean="0">
                <a:latin typeface="HelveticaNeueLT Std Cn" charset="0"/>
              </a:rPr>
              <a:t/>
            </a:r>
            <a:br>
              <a:rPr lang="en-US" altLang="en-US" dirty="0" smtClean="0">
                <a:latin typeface="HelveticaNeueLT Std Cn" charset="0"/>
              </a:rPr>
            </a:br>
            <a:r>
              <a:rPr lang="en-US" altLang="en-US" sz="2800" dirty="0" smtClean="0">
                <a:latin typeface="HelveticaNeueLT Std Cn" charset="0"/>
              </a:rPr>
              <a:t>Analyzing the Security of Traffic Infrastructure</a:t>
            </a:r>
            <a:endParaRPr lang="en-US" altLang="en-US" sz="5400" dirty="0" smtClean="0">
              <a:latin typeface="HelveticaNeueLT Std Cn" charset="0"/>
            </a:endParaRPr>
          </a:p>
        </p:txBody>
      </p:sp>
      <p:sp>
        <p:nvSpPr>
          <p:cNvPr id="5122" name="Text Placeholder 4"/>
          <p:cNvSpPr>
            <a:spLocks noGrp="1"/>
          </p:cNvSpPr>
          <p:nvPr>
            <p:ph type="body" idx="1"/>
          </p:nvPr>
        </p:nvSpPr>
        <p:spPr bwMode="auto">
          <a:xfrm>
            <a:off x="604838" y="3273427"/>
            <a:ext cx="7931150" cy="14763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p>
            <a:r>
              <a:rPr lang="en-US" altLang="en-US" sz="1800" dirty="0" smtClean="0">
                <a:latin typeface="HelveticaNeueLT Std Cn" charset="0"/>
              </a:rPr>
              <a:t>Branden Ghena, William Beyer, Allen Hillaker, Jonathan Pevarnek,</a:t>
            </a:r>
            <a:br>
              <a:rPr lang="en-US" altLang="en-US" sz="1800" dirty="0" smtClean="0">
                <a:latin typeface="HelveticaNeueLT Std Cn" charset="0"/>
              </a:rPr>
            </a:br>
            <a:r>
              <a:rPr lang="en-US" altLang="en-US" sz="1800" dirty="0" smtClean="0">
                <a:latin typeface="HelveticaNeueLT Std Cn" charset="0"/>
              </a:rPr>
              <a:t>and J. Alex Halderman</a:t>
            </a:r>
          </a:p>
        </p:txBody>
      </p:sp>
      <p:sp>
        <p:nvSpPr>
          <p:cNvPr id="4" name="Text Placeholder 4"/>
          <p:cNvSpPr txBox="1">
            <a:spLocks/>
          </p:cNvSpPr>
          <p:nvPr/>
        </p:nvSpPr>
        <p:spPr bwMode="auto">
          <a:xfrm>
            <a:off x="604838" y="4466167"/>
            <a:ext cx="7931150" cy="4360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ctr" defTabSz="457200" rtl="0" fontAlgn="base">
              <a:spcBef>
                <a:spcPct val="20000"/>
              </a:spcBef>
              <a:spcAft>
                <a:spcPct val="0"/>
              </a:spcAft>
              <a:buFont typeface="Arial" panose="020B0604020202020204" pitchFamily="34" charset="0"/>
              <a:buNone/>
              <a:defRPr sz="2000" b="0" i="0" kern="1200">
                <a:solidFill>
                  <a:schemeClr val="bg1"/>
                </a:solidFill>
                <a:latin typeface="HelveticaNeueLT Std Cn"/>
                <a:ea typeface="MS PGothic" panose="020B0600070205080204" pitchFamily="34" charset="-128"/>
                <a:cs typeface="HelveticaNeueLT Std Cn"/>
              </a:defRPr>
            </a:lvl1pPr>
            <a:lvl2pPr marL="457200" indent="0" algn="l" defTabSz="457200" rtl="0" fontAlgn="base">
              <a:spcBef>
                <a:spcPct val="20000"/>
              </a:spcBef>
              <a:spcAft>
                <a:spcPct val="0"/>
              </a:spcAft>
              <a:buFont typeface="Arial" panose="020B0604020202020204" pitchFamily="34" charset="0"/>
              <a:buNone/>
              <a:defRPr sz="1800" kern="1200">
                <a:solidFill>
                  <a:schemeClr val="tx1">
                    <a:tint val="75000"/>
                  </a:schemeClr>
                </a:solidFill>
                <a:latin typeface="+mn-lt"/>
                <a:ea typeface="MS PGothic" panose="020B0600070205080204" pitchFamily="34" charset="-128"/>
                <a:cs typeface="+mn-cs"/>
              </a:defRPr>
            </a:lvl2pPr>
            <a:lvl3pPr marL="914400" indent="0" algn="l" defTabSz="457200" rtl="0" fontAlgn="base">
              <a:spcBef>
                <a:spcPct val="20000"/>
              </a:spcBef>
              <a:spcAft>
                <a:spcPct val="0"/>
              </a:spcAft>
              <a:buFont typeface="Arial" panose="020B0604020202020204" pitchFamily="34" charset="0"/>
              <a:buNone/>
              <a:defRPr sz="1600" kern="1200">
                <a:solidFill>
                  <a:schemeClr val="tx1">
                    <a:tint val="75000"/>
                  </a:schemeClr>
                </a:solidFill>
                <a:latin typeface="+mn-lt"/>
                <a:ea typeface="MS PGothic" panose="020B0600070205080204" pitchFamily="34" charset="-128"/>
                <a:cs typeface="+mn-cs"/>
              </a:defRPr>
            </a:lvl3pPr>
            <a:lvl4pPr marL="1371600" indent="0" algn="l" defTabSz="457200" rtl="0" fontAlgn="base">
              <a:spcBef>
                <a:spcPct val="20000"/>
              </a:spcBef>
              <a:spcAft>
                <a:spcPct val="0"/>
              </a:spcAft>
              <a:buFont typeface="Arial" panose="020B0604020202020204" pitchFamily="34" charset="0"/>
              <a:buNone/>
              <a:defRPr sz="1400" kern="1200">
                <a:solidFill>
                  <a:schemeClr val="tx1">
                    <a:tint val="75000"/>
                  </a:schemeClr>
                </a:solidFill>
                <a:latin typeface="+mn-lt"/>
                <a:ea typeface="MS PGothic" panose="020B0600070205080204" pitchFamily="34" charset="-128"/>
                <a:cs typeface="+mn-cs"/>
              </a:defRPr>
            </a:lvl4pPr>
            <a:lvl5pPr marL="1828800" indent="0" algn="l" defTabSz="457200" rtl="0" fontAlgn="base">
              <a:spcBef>
                <a:spcPct val="20000"/>
              </a:spcBef>
              <a:spcAft>
                <a:spcPct val="0"/>
              </a:spcAft>
              <a:buFont typeface="Arial" panose="020B0604020202020204" pitchFamily="34" charset="0"/>
              <a:buNone/>
              <a:defRPr sz="1400" kern="1200">
                <a:solidFill>
                  <a:schemeClr val="tx1">
                    <a:tint val="75000"/>
                  </a:schemeClr>
                </a:solidFill>
                <a:latin typeface="+mn-lt"/>
                <a:ea typeface="MS PGothic" panose="020B0600070205080204" pitchFamily="34" charset="-128"/>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r>
              <a:rPr lang="en-US" altLang="en-US" sz="1400" dirty="0" smtClean="0">
                <a:latin typeface="HelveticaNeueLT Std Cn" charset="0"/>
              </a:rPr>
              <a:t>8</a:t>
            </a:r>
            <a:r>
              <a:rPr lang="en-US" altLang="en-US" sz="1400" baseline="30000" dirty="0" smtClean="0">
                <a:latin typeface="HelveticaNeueLT Std Cn" charset="0"/>
              </a:rPr>
              <a:t>th</a:t>
            </a:r>
            <a:r>
              <a:rPr lang="en-US" altLang="en-US" sz="1400" dirty="0" smtClean="0">
                <a:latin typeface="HelveticaNeueLT Std Cn" charset="0"/>
              </a:rPr>
              <a:t> USENIX Workshop on Offensive Technologies (WOOT’14)  –  August 19, 2014</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Deployment wireless network</a:t>
            </a:r>
            <a:endParaRPr lang="en-US" dirty="0"/>
          </a:p>
        </p:txBody>
      </p:sp>
      <p:sp>
        <p:nvSpPr>
          <p:cNvPr id="3" name="Content Placeholder 2"/>
          <p:cNvSpPr>
            <a:spLocks noGrp="1"/>
          </p:cNvSpPr>
          <p:nvPr>
            <p:ph idx="1"/>
          </p:nvPr>
        </p:nvSpPr>
        <p:spPr>
          <a:xfrm>
            <a:off x="463551" y="977900"/>
            <a:ext cx="3996483" cy="3644900"/>
          </a:xfrm>
        </p:spPr>
        <p:txBody>
          <a:bodyPr/>
          <a:lstStyle/>
          <a:p>
            <a:pPr marL="0" indent="0">
              <a:buNone/>
            </a:pPr>
            <a:r>
              <a:rPr lang="en-US" dirty="0" smtClean="0"/>
              <a:t>Lights networked in a tree</a:t>
            </a:r>
          </a:p>
          <a:p>
            <a:pPr marL="0" indent="0">
              <a:buNone/>
            </a:pPr>
            <a:r>
              <a:rPr lang="en-US" dirty="0" smtClean="0"/>
              <a:t>	Single private network</a:t>
            </a:r>
          </a:p>
          <a:p>
            <a:pPr marL="0" indent="0">
              <a:buNone/>
            </a:pPr>
            <a:r>
              <a:rPr lang="en-US" dirty="0"/>
              <a:t>	</a:t>
            </a:r>
            <a:r>
              <a:rPr lang="en-US" dirty="0" smtClean="0"/>
              <a:t>Data reporting only</a:t>
            </a:r>
          </a:p>
          <a:p>
            <a:pPr marL="0" indent="0">
              <a:buNone/>
            </a:pPr>
            <a:endParaRPr lang="en-US" dirty="0" smtClean="0"/>
          </a:p>
          <a:p>
            <a:pPr marL="0" indent="0">
              <a:buNone/>
            </a:pPr>
            <a:r>
              <a:rPr lang="en-US" dirty="0" smtClean="0"/>
              <a:t>Two communication bands</a:t>
            </a:r>
          </a:p>
          <a:p>
            <a:pPr marL="0" indent="0">
              <a:buNone/>
            </a:pPr>
            <a:r>
              <a:rPr lang="en-US" dirty="0"/>
              <a:t>	</a:t>
            </a:r>
            <a:r>
              <a:rPr lang="en-US" dirty="0" smtClean="0"/>
              <a:t>900 MHz</a:t>
            </a:r>
          </a:p>
          <a:p>
            <a:pPr marL="0" indent="0">
              <a:buNone/>
            </a:pPr>
            <a:r>
              <a:rPr lang="en-US" dirty="0"/>
              <a:t>	</a:t>
            </a:r>
            <a:r>
              <a:rPr lang="en-US" dirty="0" smtClean="0"/>
              <a:t>5.8 GHz</a:t>
            </a:r>
          </a:p>
          <a:p>
            <a:pPr marL="0" indent="0">
              <a:buNone/>
            </a:pPr>
            <a:endParaRPr lang="en-US" dirty="0" smtClean="0"/>
          </a:p>
          <a:p>
            <a:pPr marL="0" indent="0">
              <a:buNone/>
            </a:pPr>
            <a:r>
              <a:rPr lang="en-US" dirty="0" smtClean="0"/>
              <a:t>20 </a:t>
            </a:r>
            <a:r>
              <a:rPr lang="en-US" dirty="0" err="1" smtClean="0"/>
              <a:t>dBm</a:t>
            </a:r>
            <a:r>
              <a:rPr lang="en-US" dirty="0" smtClean="0"/>
              <a:t> with directional antennas</a:t>
            </a:r>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10</a:t>
            </a:fld>
            <a:endParaRPr lang="en-US"/>
          </a:p>
        </p:txBody>
      </p:sp>
      <p:pic>
        <p:nvPicPr>
          <p:cNvPr id="3074" name="Picture 2" descr="C:\Users\brghena\Dropbox\repos\WCRC-Security\paper\figs\networkSchematic.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551456" y="977901"/>
            <a:ext cx="4141694" cy="3736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9516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 900 MHz radios</a:t>
            </a:r>
            <a:endParaRPr lang="en-US" dirty="0"/>
          </a:p>
        </p:txBody>
      </p:sp>
      <p:sp>
        <p:nvSpPr>
          <p:cNvPr id="3" name="Content Placeholder 2"/>
          <p:cNvSpPr>
            <a:spLocks noGrp="1"/>
          </p:cNvSpPr>
          <p:nvPr>
            <p:ph idx="1"/>
          </p:nvPr>
        </p:nvSpPr>
        <p:spPr/>
        <p:txBody>
          <a:bodyPr/>
          <a:lstStyle/>
          <a:p>
            <a:pPr marL="0" indent="0">
              <a:buNone/>
            </a:pPr>
            <a:r>
              <a:rPr lang="en-US" dirty="0" smtClean="0"/>
              <a:t>No encryption enabled on connections</a:t>
            </a:r>
          </a:p>
          <a:p>
            <a:pPr marL="0" indent="0">
              <a:buNone/>
            </a:pPr>
            <a:r>
              <a:rPr lang="en-US" dirty="0"/>
              <a:t>	</a:t>
            </a:r>
            <a:r>
              <a:rPr lang="en-US" dirty="0" smtClean="0"/>
              <a:t>Relies on proprietary protocol and frequency hopping</a:t>
            </a:r>
            <a:endParaRPr lang="en-US" dirty="0"/>
          </a:p>
          <a:p>
            <a:pPr marL="0" indent="0">
              <a:buNone/>
            </a:pPr>
            <a:r>
              <a:rPr lang="en-US" dirty="0" smtClean="0"/>
              <a:t>	WPA is possible</a:t>
            </a:r>
          </a:p>
          <a:p>
            <a:pPr marL="0" indent="0">
              <a:buNone/>
            </a:pPr>
            <a:endParaRPr lang="en-US" dirty="0"/>
          </a:p>
          <a:p>
            <a:pPr marL="0" indent="0">
              <a:buNone/>
            </a:pPr>
            <a:r>
              <a:rPr lang="en-US" dirty="0" smtClean="0"/>
              <a:t>Default username and password in use</a:t>
            </a:r>
          </a:p>
          <a:p>
            <a:pPr marL="0" indent="0">
              <a:buNone/>
            </a:pPr>
            <a:endParaRPr lang="en-US" dirty="0"/>
          </a:p>
          <a:p>
            <a:pPr marL="0" indent="0">
              <a:buNone/>
            </a:pPr>
            <a:r>
              <a:rPr lang="en-US" dirty="0" smtClean="0"/>
              <a:t>Vendor configuration software</a:t>
            </a:r>
          </a:p>
          <a:p>
            <a:pPr marL="0" indent="0">
              <a:buNone/>
            </a:pPr>
            <a:r>
              <a:rPr lang="en-US" dirty="0"/>
              <a:t>	</a:t>
            </a:r>
            <a:r>
              <a:rPr lang="en-US" dirty="0" smtClean="0"/>
              <a:t>Requires default username and password to function</a:t>
            </a:r>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11</a:t>
            </a:fld>
            <a:endParaRPr lang="en-US"/>
          </a:p>
        </p:txBody>
      </p:sp>
      <p:sp>
        <p:nvSpPr>
          <p:cNvPr id="5" name="AutoShape 2" descr="https://lh5.googleusercontent.com/EAj-q5rHmqEsFDoKYOOXLGA1dAbmffb1cxGbwlmIFFss-U3fsP5IJDl8m8YnqFweUmxTV_NtOKY1gUXLhh9FbVkhMtAhesVoKudG1Ai_MlgS0Iv3Mx31h_dEYcVOW0FuVqI_"/>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5340177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- 5.8 GHz radios</a:t>
            </a:r>
            <a:endParaRPr lang="en-US" dirty="0"/>
          </a:p>
        </p:txBody>
      </p:sp>
      <p:sp>
        <p:nvSpPr>
          <p:cNvPr id="3" name="Content Placeholder 2"/>
          <p:cNvSpPr>
            <a:spLocks noGrp="1"/>
          </p:cNvSpPr>
          <p:nvPr>
            <p:ph idx="1"/>
          </p:nvPr>
        </p:nvSpPr>
        <p:spPr/>
        <p:txBody>
          <a:bodyPr/>
          <a:lstStyle/>
          <a:p>
            <a:pPr marL="0" indent="0">
              <a:buNone/>
            </a:pPr>
            <a:r>
              <a:rPr lang="en-US" dirty="0" smtClean="0"/>
              <a:t>Proprietary protocol</a:t>
            </a:r>
          </a:p>
          <a:p>
            <a:pPr marL="0" indent="0">
              <a:buNone/>
            </a:pPr>
            <a:r>
              <a:rPr lang="en-US" dirty="0"/>
              <a:t>	</a:t>
            </a:r>
            <a:r>
              <a:rPr lang="en-US" dirty="0" smtClean="0"/>
              <a:t>Similar to 802.11 – still broadcasts an SSID</a:t>
            </a:r>
          </a:p>
          <a:p>
            <a:pPr marL="0" indent="0">
              <a:buNone/>
            </a:pPr>
            <a:r>
              <a:rPr lang="en-US" dirty="0"/>
              <a:t>	</a:t>
            </a:r>
            <a:r>
              <a:rPr lang="en-US" dirty="0" smtClean="0"/>
              <a:t>Network name can be found on a standard laptop</a:t>
            </a:r>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12</a:t>
            </a:fld>
            <a:endParaRPr lang="en-US"/>
          </a:p>
        </p:txBody>
      </p:sp>
      <p:sp>
        <p:nvSpPr>
          <p:cNvPr id="5" name="AutoShape 2" descr="https://lh5.googleusercontent.com/EAj-q5rHmqEsFDoKYOOXLGA1dAbmffb1cxGbwlmIFFss-U3fsP5IJDl8m8YnqFweUmxTV_NtOKY1gUXLhh9FbVkhMtAhesVoKudG1Ai_MlgS0Iv3Mx31h_dEYcVOW0FuVqI_"/>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122915" y="2433554"/>
            <a:ext cx="6910873" cy="2333709"/>
          </a:xfrm>
          <a:prstGeom prst="rect">
            <a:avLst/>
          </a:prstGeom>
        </p:spPr>
      </p:pic>
      <p:sp>
        <p:nvSpPr>
          <p:cNvPr id="7" name="TextBox 6"/>
          <p:cNvSpPr txBox="1"/>
          <p:nvPr/>
        </p:nvSpPr>
        <p:spPr>
          <a:xfrm>
            <a:off x="1937658" y="3469603"/>
            <a:ext cx="1772816" cy="261610"/>
          </a:xfrm>
          <a:prstGeom prst="rect">
            <a:avLst/>
          </a:prstGeom>
          <a:noFill/>
        </p:spPr>
        <p:txBody>
          <a:bodyPr wrap="square" rtlCol="0">
            <a:spAutoFit/>
          </a:bodyPr>
          <a:lstStyle/>
          <a:p>
            <a:r>
              <a:rPr lang="en-US" sz="1100" dirty="0" smtClean="0">
                <a:solidFill>
                  <a:schemeClr val="bg1"/>
                </a:solidFill>
                <a:latin typeface="HelveticaNeueLT Std Cn"/>
              </a:rPr>
              <a:t>Traffic Light #1</a:t>
            </a:r>
          </a:p>
        </p:txBody>
      </p:sp>
      <p:sp>
        <p:nvSpPr>
          <p:cNvPr id="9" name="TextBox 8"/>
          <p:cNvSpPr txBox="1"/>
          <p:nvPr/>
        </p:nvSpPr>
        <p:spPr>
          <a:xfrm>
            <a:off x="2898710" y="3540807"/>
            <a:ext cx="1772816" cy="261610"/>
          </a:xfrm>
          <a:prstGeom prst="rect">
            <a:avLst/>
          </a:prstGeom>
          <a:noFill/>
        </p:spPr>
        <p:txBody>
          <a:bodyPr wrap="square" rtlCol="0">
            <a:spAutoFit/>
          </a:bodyPr>
          <a:lstStyle/>
          <a:p>
            <a:r>
              <a:rPr lang="en-US" sz="1100" dirty="0" smtClean="0">
                <a:solidFill>
                  <a:schemeClr val="bg1"/>
                </a:solidFill>
                <a:latin typeface="HelveticaNeueLT Std Cn"/>
              </a:rPr>
              <a:t>Traffic Light #2</a:t>
            </a:r>
          </a:p>
        </p:txBody>
      </p:sp>
    </p:spTree>
    <p:extLst>
      <p:ext uri="{BB962C8B-B14F-4D97-AF65-F5344CB8AC3E}">
        <p14:creationId xmlns:p14="http://schemas.microsoft.com/office/powerpoint/2010/main" val="127976612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- 5.8 GHz radios</a:t>
            </a:r>
            <a:endParaRPr lang="en-US" dirty="0"/>
          </a:p>
        </p:txBody>
      </p:sp>
      <p:sp>
        <p:nvSpPr>
          <p:cNvPr id="3" name="Content Placeholder 2"/>
          <p:cNvSpPr>
            <a:spLocks noGrp="1"/>
          </p:cNvSpPr>
          <p:nvPr>
            <p:ph idx="1"/>
          </p:nvPr>
        </p:nvSpPr>
        <p:spPr/>
        <p:txBody>
          <a:bodyPr/>
          <a:lstStyle/>
          <a:p>
            <a:pPr marL="0" indent="0">
              <a:buNone/>
            </a:pPr>
            <a:r>
              <a:rPr lang="en-US" dirty="0" smtClean="0"/>
              <a:t>No encryption enabled on connections</a:t>
            </a:r>
          </a:p>
          <a:p>
            <a:pPr marL="0" indent="0">
              <a:buNone/>
            </a:pPr>
            <a:r>
              <a:rPr lang="en-US" dirty="0"/>
              <a:t>	</a:t>
            </a:r>
            <a:r>
              <a:rPr lang="en-US" dirty="0" smtClean="0"/>
              <a:t>Relies on proprietary protocol</a:t>
            </a:r>
          </a:p>
          <a:p>
            <a:pPr marL="0" indent="0">
              <a:buNone/>
            </a:pPr>
            <a:r>
              <a:rPr lang="en-US" dirty="0"/>
              <a:t>	</a:t>
            </a:r>
            <a:r>
              <a:rPr lang="en-US" dirty="0" smtClean="0"/>
              <a:t>WPA2 is possible</a:t>
            </a:r>
          </a:p>
          <a:p>
            <a:pPr marL="0" indent="0">
              <a:buNone/>
            </a:pPr>
            <a:endParaRPr lang="en-US" dirty="0"/>
          </a:p>
          <a:p>
            <a:pPr marL="0" indent="0">
              <a:buNone/>
            </a:pPr>
            <a:r>
              <a:rPr lang="en-US" dirty="0" smtClean="0"/>
              <a:t>Default username and password in use</a:t>
            </a:r>
          </a:p>
          <a:p>
            <a:pPr marL="0" indent="0">
              <a:buNone/>
            </a:pPr>
            <a:endParaRPr lang="en-US" dirty="0"/>
          </a:p>
          <a:p>
            <a:pPr marL="0" indent="0">
              <a:buNone/>
            </a:pPr>
            <a:r>
              <a:rPr lang="en-US" dirty="0" smtClean="0"/>
              <a:t>Vendor configuration software</a:t>
            </a:r>
          </a:p>
          <a:p>
            <a:pPr marL="0" indent="0">
              <a:buNone/>
            </a:pPr>
            <a:r>
              <a:rPr lang="en-US" dirty="0"/>
              <a:t>	</a:t>
            </a:r>
            <a:r>
              <a:rPr lang="en-US" dirty="0" smtClean="0"/>
              <a:t>Allows password to be changed</a:t>
            </a:r>
          </a:p>
          <a:p>
            <a:pPr marL="0" indent="0">
              <a:buNone/>
            </a:pPr>
            <a:r>
              <a:rPr lang="en-US" dirty="0"/>
              <a:t>	</a:t>
            </a:r>
            <a:r>
              <a:rPr lang="en-US" dirty="0" smtClean="0"/>
              <a:t>Assumes single password in use throughout deployment</a:t>
            </a:r>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13</a:t>
            </a:fld>
            <a:endParaRPr lang="en-US"/>
          </a:p>
        </p:txBody>
      </p:sp>
      <p:sp>
        <p:nvSpPr>
          <p:cNvPr id="5" name="AutoShape 2" descr="https://lh5.googleusercontent.com/EAj-q5rHmqEsFDoKYOOXLGA1dAbmffb1cxGbwlmIFFss-U3fsP5IJDl8m8YnqFweUmxTV_NtOKY1gUXLhh9FbVkhMtAhesVoKudG1Ai_MlgS0Iv3Mx31h_dEYcVOW0FuVqI_"/>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040978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the network</a:t>
            </a:r>
            <a:endParaRPr lang="en-US" dirty="0"/>
          </a:p>
        </p:txBody>
      </p:sp>
      <p:sp>
        <p:nvSpPr>
          <p:cNvPr id="3" name="Content Placeholder 2"/>
          <p:cNvSpPr>
            <a:spLocks noGrp="1"/>
          </p:cNvSpPr>
          <p:nvPr>
            <p:ph idx="1"/>
          </p:nvPr>
        </p:nvSpPr>
        <p:spPr/>
        <p:txBody>
          <a:bodyPr/>
          <a:lstStyle/>
          <a:p>
            <a:pPr marL="0" indent="0">
              <a:buNone/>
            </a:pPr>
            <a:r>
              <a:rPr lang="en-US" dirty="0" smtClean="0"/>
              <a:t>How difficult is it?</a:t>
            </a:r>
          </a:p>
          <a:p>
            <a:pPr marL="0" indent="0">
              <a:buNone/>
            </a:pPr>
            <a:endParaRPr lang="en-US" dirty="0"/>
          </a:p>
          <a:p>
            <a:pPr marL="457200" indent="-457200">
              <a:buFont typeface="+mj-lt"/>
              <a:buAutoNum type="arabicPeriod"/>
            </a:pPr>
            <a:r>
              <a:rPr lang="en-US" dirty="0" smtClean="0"/>
              <a:t>Purchase 5.8 GHz radio from same vendor</a:t>
            </a:r>
          </a:p>
          <a:p>
            <a:pPr marL="457200" indent="-457200">
              <a:buFont typeface="+mj-lt"/>
              <a:buAutoNum type="arabicPeriod"/>
            </a:pPr>
            <a:r>
              <a:rPr lang="en-US" dirty="0" smtClean="0"/>
              <a:t>Open laptop and find network SSID</a:t>
            </a:r>
          </a:p>
          <a:p>
            <a:pPr marL="457200" indent="-457200">
              <a:buFont typeface="+mj-lt"/>
              <a:buAutoNum type="arabicPeriod"/>
            </a:pPr>
            <a:r>
              <a:rPr lang="en-US" dirty="0" smtClean="0"/>
              <a:t>Enter SSID into radio configuration as roaming slave</a:t>
            </a:r>
          </a:p>
          <a:p>
            <a:pPr marL="457200" indent="-457200">
              <a:buFont typeface="+mj-lt"/>
              <a:buAutoNum type="arabicPeriod"/>
            </a:pPr>
            <a:endParaRPr lang="en-US" dirty="0" smtClean="0"/>
          </a:p>
          <a:p>
            <a:pPr marL="457200" indent="-457200">
              <a:buFont typeface="+mj-lt"/>
              <a:buAutoNum type="arabicPeriod"/>
            </a:pPr>
            <a:endParaRPr lang="en-US" dirty="0"/>
          </a:p>
          <a:p>
            <a:pPr marL="0" indent="0">
              <a:buNone/>
            </a:pPr>
            <a:r>
              <a:rPr lang="en-US" dirty="0" smtClean="0"/>
              <a:t>Network access at any point allows communication with all traffic light controllers in the deployment</a:t>
            </a:r>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14</a:t>
            </a:fld>
            <a:endParaRPr lang="en-US" dirty="0"/>
          </a:p>
        </p:txBody>
      </p:sp>
      <p:sp>
        <p:nvSpPr>
          <p:cNvPr id="5" name="AutoShape 2" descr="https://lh5.googleusercontent.com/EAj-q5rHmqEsFDoKYOOXLGA1dAbmffb1cxGbwlmIFFss-U3fsP5IJDl8m8YnqFweUmxTV_NtOKY1gUXLhh9FbVkhMtAhesVoKudG1Ai_MlgS0Iv3Mx31h_dEYcVOW0FuVqI_"/>
          <p:cNvSpPr>
            <a:spLocks noChangeAspect="1" noChangeArrowheads="1"/>
          </p:cNvSpPr>
          <p:nvPr/>
        </p:nvSpPr>
        <p:spPr bwMode="auto">
          <a:xfrm>
            <a:off x="155575" y="84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61190623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 Traffic controller</a:t>
            </a:r>
            <a:endParaRPr lang="en-US" dirty="0"/>
          </a:p>
        </p:txBody>
      </p:sp>
      <p:sp>
        <p:nvSpPr>
          <p:cNvPr id="3" name="Content Placeholder 2"/>
          <p:cNvSpPr>
            <a:spLocks noGrp="1"/>
          </p:cNvSpPr>
          <p:nvPr>
            <p:ph idx="1"/>
          </p:nvPr>
        </p:nvSpPr>
        <p:spPr/>
        <p:txBody>
          <a:bodyPr/>
          <a:lstStyle/>
          <a:p>
            <a:pPr marL="0" indent="0">
              <a:buNone/>
            </a:pPr>
            <a:r>
              <a:rPr lang="en-US" dirty="0" smtClean="0"/>
              <a:t>Usually controlled physically from the front panel</a:t>
            </a:r>
          </a:p>
          <a:p>
            <a:pPr marL="0" indent="0">
              <a:buNone/>
            </a:pPr>
            <a:r>
              <a:rPr lang="en-US" dirty="0"/>
              <a:t>	</a:t>
            </a:r>
            <a:r>
              <a:rPr lang="en-US" dirty="0" smtClean="0"/>
              <a:t>No username or password by default</a:t>
            </a:r>
          </a:p>
          <a:p>
            <a:pPr marL="0" indent="0">
              <a:buNone/>
            </a:pPr>
            <a:r>
              <a:rPr lang="en-US" dirty="0"/>
              <a:t>	</a:t>
            </a:r>
            <a:r>
              <a:rPr lang="en-US" dirty="0" smtClean="0"/>
              <a:t>Access control can be enabled, but is not simple</a:t>
            </a:r>
            <a:endParaRPr lang="en-US" dirty="0"/>
          </a:p>
          <a:p>
            <a:pPr marL="0" indent="0">
              <a:buNone/>
            </a:pPr>
            <a:endParaRPr lang="en-US" dirty="0"/>
          </a:p>
          <a:p>
            <a:pPr marL="0" indent="0">
              <a:buNone/>
            </a:pPr>
            <a:r>
              <a:rPr lang="en-US" dirty="0" smtClean="0"/>
              <a:t>FTP server with database file for settings</a:t>
            </a:r>
          </a:p>
          <a:p>
            <a:pPr marL="0" indent="0">
              <a:buNone/>
            </a:pPr>
            <a:r>
              <a:rPr lang="en-US" dirty="0"/>
              <a:t>	</a:t>
            </a:r>
            <a:r>
              <a:rPr lang="en-US" dirty="0" smtClean="0"/>
              <a:t>Unchangeable default username and password</a:t>
            </a:r>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15</a:t>
            </a:fld>
            <a:endParaRPr lang="en-US"/>
          </a:p>
        </p:txBody>
      </p:sp>
    </p:spTree>
    <p:extLst>
      <p:ext uri="{BB962C8B-B14F-4D97-AF65-F5344CB8AC3E}">
        <p14:creationId xmlns:p14="http://schemas.microsoft.com/office/powerpoint/2010/main" val="85669850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 Traffic controller</a:t>
            </a:r>
            <a:endParaRPr lang="en-US" dirty="0"/>
          </a:p>
        </p:txBody>
      </p:sp>
      <p:sp>
        <p:nvSpPr>
          <p:cNvPr id="3" name="Content Placeholder 2"/>
          <p:cNvSpPr>
            <a:spLocks noGrp="1"/>
          </p:cNvSpPr>
          <p:nvPr>
            <p:ph idx="1"/>
          </p:nvPr>
        </p:nvSpPr>
        <p:spPr/>
        <p:txBody>
          <a:bodyPr/>
          <a:lstStyle/>
          <a:p>
            <a:pPr marL="0" indent="0">
              <a:buNone/>
            </a:pPr>
            <a:r>
              <a:rPr lang="en-US" dirty="0" smtClean="0"/>
              <a:t>Runs VxWorks</a:t>
            </a:r>
            <a:r>
              <a:rPr lang="en-US" dirty="0"/>
              <a:t> </a:t>
            </a:r>
            <a:r>
              <a:rPr lang="en-US" dirty="0" smtClean="0"/>
              <a:t>real-time operating system</a:t>
            </a:r>
          </a:p>
          <a:p>
            <a:pPr marL="0" indent="0">
              <a:buNone/>
            </a:pPr>
            <a:r>
              <a:rPr lang="en-US" dirty="0"/>
              <a:t>	</a:t>
            </a:r>
            <a:r>
              <a:rPr lang="en-US" dirty="0" smtClean="0"/>
              <a:t>Default build leaves a debug port open</a:t>
            </a:r>
          </a:p>
          <a:p>
            <a:pPr marL="0" indent="0">
              <a:buNone/>
            </a:pPr>
            <a:r>
              <a:rPr lang="en-US" dirty="0"/>
              <a:t>	</a:t>
            </a:r>
            <a:r>
              <a:rPr lang="en-US" dirty="0" smtClean="0"/>
              <a:t>Controller we tested was vulnerable</a:t>
            </a:r>
          </a:p>
          <a:p>
            <a:pPr marL="0" indent="0">
              <a:buNone/>
            </a:pPr>
            <a:r>
              <a:rPr lang="en-US" dirty="0"/>
              <a:t>	</a:t>
            </a:r>
            <a:r>
              <a:rPr lang="en-US" dirty="0" smtClean="0"/>
              <a:t>Arbitrary access to read and write memory</a:t>
            </a:r>
          </a:p>
          <a:p>
            <a:pPr marL="0" indent="0">
              <a:buNone/>
            </a:pPr>
            <a:endParaRPr lang="en-US" dirty="0"/>
          </a:p>
          <a:p>
            <a:pPr marL="0" indent="0">
              <a:buNone/>
            </a:pPr>
            <a:r>
              <a:rPr lang="en-US" dirty="0" smtClean="0"/>
              <a:t>	Actually, the vendor had already fixed this issue</a:t>
            </a:r>
          </a:p>
          <a:p>
            <a:pPr marL="0" indent="0">
              <a:buNone/>
            </a:pPr>
            <a:r>
              <a:rPr lang="en-US" dirty="0"/>
              <a:t>		</a:t>
            </a:r>
            <a:r>
              <a:rPr lang="en-US" dirty="0" smtClean="0"/>
              <a:t>The patch report didn’t mention it</a:t>
            </a:r>
          </a:p>
          <a:p>
            <a:pPr marL="0" indent="0">
              <a:buNone/>
            </a:pPr>
            <a:r>
              <a:rPr lang="en-US" dirty="0"/>
              <a:t>	</a:t>
            </a:r>
            <a:r>
              <a:rPr lang="en-US" dirty="0" smtClean="0"/>
              <a:t>	Road agency hadn’t gotten around to updating controllers</a:t>
            </a:r>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16</a:t>
            </a:fld>
            <a:endParaRPr lang="en-US"/>
          </a:p>
        </p:txBody>
      </p:sp>
    </p:spTree>
    <p:extLst>
      <p:ext uri="{BB962C8B-B14F-4D97-AF65-F5344CB8AC3E}">
        <p14:creationId xmlns:p14="http://schemas.microsoft.com/office/powerpoint/2010/main" val="381270414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 – Traffic controller</a:t>
            </a:r>
            <a:endParaRPr lang="en-US" dirty="0"/>
          </a:p>
        </p:txBody>
      </p:sp>
      <p:sp>
        <p:nvSpPr>
          <p:cNvPr id="3" name="Content Placeholder 2"/>
          <p:cNvSpPr>
            <a:spLocks noGrp="1"/>
          </p:cNvSpPr>
          <p:nvPr>
            <p:ph idx="1"/>
          </p:nvPr>
        </p:nvSpPr>
        <p:spPr/>
        <p:txBody>
          <a:bodyPr/>
          <a:lstStyle/>
          <a:p>
            <a:pPr marL="0" indent="0">
              <a:buNone/>
            </a:pPr>
            <a:r>
              <a:rPr lang="en-US" dirty="0" smtClean="0"/>
              <a:t>NTCIP 1202</a:t>
            </a:r>
          </a:p>
          <a:p>
            <a:pPr marL="0" indent="0">
              <a:buNone/>
            </a:pPr>
            <a:r>
              <a:rPr lang="en-US" dirty="0"/>
              <a:t>	</a:t>
            </a:r>
            <a:r>
              <a:rPr lang="en-US" dirty="0" smtClean="0"/>
              <a:t>National </a:t>
            </a:r>
            <a:r>
              <a:rPr lang="en-US" dirty="0"/>
              <a:t>Transportation Communications for </a:t>
            </a:r>
            <a:r>
              <a:rPr lang="en-US" dirty="0" smtClean="0"/>
              <a:t>ITS Protocol</a:t>
            </a:r>
          </a:p>
          <a:p>
            <a:pPr marL="0" indent="0">
              <a:buNone/>
            </a:pPr>
            <a:r>
              <a:rPr lang="en-US" dirty="0"/>
              <a:t>	</a:t>
            </a:r>
            <a:r>
              <a:rPr lang="en-US" dirty="0" smtClean="0"/>
              <a:t>Standard defining communications for traffic controllers</a:t>
            </a:r>
          </a:p>
          <a:p>
            <a:pPr marL="0" indent="0">
              <a:buNone/>
            </a:pPr>
            <a:r>
              <a:rPr lang="en-US" dirty="0" smtClean="0"/>
              <a:t>	SNMP can be used to manage devices</a:t>
            </a:r>
          </a:p>
          <a:p>
            <a:pPr marL="0" indent="0">
              <a:buNone/>
            </a:pPr>
            <a:r>
              <a:rPr lang="en-US" dirty="0"/>
              <a:t>	</a:t>
            </a:r>
            <a:r>
              <a:rPr lang="en-US" dirty="0" smtClean="0"/>
              <a:t>Does not provide protection from unauthorized access</a:t>
            </a:r>
          </a:p>
          <a:p>
            <a:pPr marL="0" indent="0">
              <a:buNone/>
            </a:pPr>
            <a:endParaRPr lang="en-US" dirty="0"/>
          </a:p>
          <a:p>
            <a:pPr marL="0" indent="0">
              <a:buNone/>
            </a:pPr>
            <a:r>
              <a:rPr lang="en-US" dirty="0"/>
              <a:t>Vendor program for remote controller interaction</a:t>
            </a:r>
          </a:p>
          <a:p>
            <a:pPr marL="0" indent="0">
              <a:buNone/>
            </a:pPr>
            <a:r>
              <a:rPr lang="en-US" dirty="0"/>
              <a:t>	Uses NTCIP 1202 to emulate front panel interactions</a:t>
            </a:r>
          </a:p>
          <a:p>
            <a:pPr marL="0" indent="0">
              <a:buNone/>
            </a:pPr>
            <a:r>
              <a:rPr lang="en-US" dirty="0"/>
              <a:t>	Easy </a:t>
            </a:r>
            <a:r>
              <a:rPr lang="en-US" dirty="0" smtClean="0"/>
              <a:t>to sniff with </a:t>
            </a:r>
            <a:r>
              <a:rPr lang="en-US" dirty="0" err="1" smtClean="0"/>
              <a:t>Wireshark</a:t>
            </a:r>
            <a:endParaRPr lang="en-US" dirty="0"/>
          </a:p>
          <a:p>
            <a:pPr marL="0" indent="0">
              <a:buNone/>
            </a:pPr>
            <a:r>
              <a:rPr lang="en-US" dirty="0" smtClean="0"/>
              <a:t>	</a:t>
            </a:r>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17</a:t>
            </a:fld>
            <a:endParaRPr lang="en-US" dirty="0"/>
          </a:p>
        </p:txBody>
      </p:sp>
    </p:spTree>
    <p:extLst>
      <p:ext uri="{BB962C8B-B14F-4D97-AF65-F5344CB8AC3E}">
        <p14:creationId xmlns:p14="http://schemas.microsoft.com/office/powerpoint/2010/main" val="4055714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controller</a:t>
            </a:r>
            <a:endParaRPr lang="en-US" dirty="0"/>
          </a:p>
        </p:txBody>
      </p:sp>
      <p:sp>
        <p:nvSpPr>
          <p:cNvPr id="3" name="Content Placeholder 2"/>
          <p:cNvSpPr>
            <a:spLocks noGrp="1"/>
          </p:cNvSpPr>
          <p:nvPr>
            <p:ph idx="1"/>
          </p:nvPr>
        </p:nvSpPr>
        <p:spPr/>
        <p:txBody>
          <a:bodyPr/>
          <a:lstStyle/>
          <a:p>
            <a:pPr marL="0" indent="0">
              <a:buNone/>
            </a:pPr>
            <a:r>
              <a:rPr lang="en-US" dirty="0" smtClean="0"/>
              <a:t>We created a library of commands based on vendor program</a:t>
            </a:r>
          </a:p>
          <a:p>
            <a:pPr marL="0" indent="0">
              <a:buNone/>
            </a:pPr>
            <a:r>
              <a:rPr lang="en-US" dirty="0"/>
              <a:t>	</a:t>
            </a:r>
            <a:r>
              <a:rPr lang="en-US" dirty="0" smtClean="0"/>
              <a:t>Arrow keys, Number keys, Main Menu button</a:t>
            </a:r>
          </a:p>
          <a:p>
            <a:pPr marL="0" indent="0">
              <a:buNone/>
            </a:pPr>
            <a:endParaRPr lang="en-US" dirty="0" smtClean="0"/>
          </a:p>
          <a:p>
            <a:pPr marL="0" indent="0">
              <a:buNone/>
            </a:pPr>
            <a:r>
              <a:rPr lang="en-US" dirty="0" smtClean="0"/>
              <a:t>We then created a C program to act as a “traffic controller shell”</a:t>
            </a:r>
          </a:p>
          <a:p>
            <a:pPr marL="0" indent="0">
              <a:buNone/>
            </a:pPr>
            <a:r>
              <a:rPr lang="en-US" dirty="0"/>
              <a:t>	</a:t>
            </a:r>
            <a:r>
              <a:rPr lang="en-US" dirty="0" smtClean="0"/>
              <a:t>Can manually change settings on the controller</a:t>
            </a:r>
          </a:p>
          <a:p>
            <a:pPr marL="0" indent="0">
              <a:buNone/>
            </a:pPr>
            <a:r>
              <a:rPr lang="en-US" dirty="0"/>
              <a:t>	</a:t>
            </a:r>
            <a:r>
              <a:rPr lang="en-US" dirty="0" smtClean="0"/>
              <a:t>Can also run scripts to automatically perform actions</a:t>
            </a:r>
          </a:p>
          <a:p>
            <a:pPr marL="0" indent="0">
              <a:buNone/>
            </a:pPr>
            <a:r>
              <a:rPr lang="en-US" dirty="0"/>
              <a:t>	</a:t>
            </a:r>
            <a:r>
              <a:rPr lang="en-US" dirty="0" smtClean="0"/>
              <a:t>	Advance lights</a:t>
            </a:r>
          </a:p>
          <a:p>
            <a:pPr marL="0" indent="0">
              <a:buNone/>
            </a:pPr>
            <a:r>
              <a:rPr lang="en-US" dirty="0"/>
              <a:t>	</a:t>
            </a:r>
            <a:r>
              <a:rPr lang="en-US" dirty="0" smtClean="0"/>
              <a:t>	Freeze lights</a:t>
            </a:r>
          </a:p>
          <a:p>
            <a:pPr marL="0" indent="0">
              <a:buNone/>
            </a:pPr>
            <a:r>
              <a:rPr lang="en-US" dirty="0"/>
              <a:t>	</a:t>
            </a:r>
            <a:r>
              <a:rPr lang="en-US" dirty="0" smtClean="0"/>
              <a:t>	Trigger MMU</a:t>
            </a:r>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18</a:t>
            </a:fld>
            <a:endParaRPr lang="en-US"/>
          </a:p>
        </p:txBody>
      </p:sp>
    </p:spTree>
    <p:extLst>
      <p:ext uri="{BB962C8B-B14F-4D97-AF65-F5344CB8AC3E}">
        <p14:creationId xmlns:p14="http://schemas.microsoft.com/office/powerpoint/2010/main" val="127883527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sp>
        <p:nvSpPr>
          <p:cNvPr id="3" name="Content Placeholder 2"/>
          <p:cNvSpPr>
            <a:spLocks noGrp="1"/>
          </p:cNvSpPr>
          <p:nvPr>
            <p:ph idx="1"/>
          </p:nvPr>
        </p:nvSpPr>
        <p:spPr/>
        <p:txBody>
          <a:bodyPr/>
          <a:lstStyle/>
          <a:p>
            <a:pPr marL="0" indent="0">
              <a:buNone/>
            </a:pPr>
            <a:r>
              <a:rPr lang="en-US" dirty="0" smtClean="0"/>
              <a:t>We can now:</a:t>
            </a:r>
          </a:p>
          <a:p>
            <a:pPr marL="0" indent="0">
              <a:buNone/>
            </a:pPr>
            <a:r>
              <a:rPr lang="en-US" dirty="0"/>
              <a:t>	</a:t>
            </a:r>
            <a:r>
              <a:rPr lang="en-US" dirty="0" smtClean="0"/>
              <a:t>Access the network</a:t>
            </a:r>
          </a:p>
          <a:p>
            <a:pPr marL="0" indent="0">
              <a:buNone/>
            </a:pPr>
            <a:r>
              <a:rPr lang="en-US" dirty="0"/>
              <a:t>	</a:t>
            </a:r>
            <a:r>
              <a:rPr lang="en-US" dirty="0" smtClean="0"/>
              <a:t>Connect to the controller</a:t>
            </a:r>
          </a:p>
          <a:p>
            <a:pPr marL="0" indent="0">
              <a:buNone/>
            </a:pPr>
            <a:r>
              <a:rPr lang="en-US" dirty="0"/>
              <a:t>	</a:t>
            </a:r>
            <a:r>
              <a:rPr lang="en-US" dirty="0" smtClean="0"/>
              <a:t>Change light states</a:t>
            </a:r>
          </a:p>
          <a:p>
            <a:pPr marL="0" indent="0">
              <a:buNone/>
            </a:pPr>
            <a:endParaRPr lang="en-US" dirty="0" smtClean="0"/>
          </a:p>
          <a:p>
            <a:pPr marL="0" indent="0">
              <a:buNone/>
            </a:pPr>
            <a:r>
              <a:rPr lang="en-US" dirty="0" smtClean="0"/>
              <a:t>Next, we wanted to try it out at a real light</a:t>
            </a:r>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19</a:t>
            </a:fld>
            <a:endParaRPr lang="en-US"/>
          </a:p>
        </p:txBody>
      </p:sp>
    </p:spTree>
    <p:extLst>
      <p:ext uri="{BB962C8B-B14F-4D97-AF65-F5344CB8AC3E}">
        <p14:creationId xmlns:p14="http://schemas.microsoft.com/office/powerpoint/2010/main" val="39388180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Motivating our investigation</a:t>
            </a:r>
            <a:endParaRPr lang="en-US" dirty="0"/>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2</a:t>
            </a:fld>
            <a:endParaRPr lang="en-US"/>
          </a:p>
        </p:txBody>
      </p:sp>
      <p:pic>
        <p:nvPicPr>
          <p:cNvPr id="1026" name="Picture 2" descr="http://sanahine.files.wordpress.com/2009/09/twip_110714_07-ss_full.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63552" y="2420008"/>
            <a:ext cx="4736005" cy="235221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63550" y="977901"/>
            <a:ext cx="8229600" cy="1442107"/>
          </a:xfrm>
        </p:spPr>
        <p:txBody>
          <a:bodyPr/>
          <a:lstStyle/>
          <a:p>
            <a:pPr marL="0" indent="0">
              <a:buNone/>
            </a:pPr>
            <a:r>
              <a:rPr lang="en-US" dirty="0" smtClean="0"/>
              <a:t>Traffic Lights</a:t>
            </a:r>
          </a:p>
          <a:p>
            <a:pPr marL="0" indent="0">
              <a:buNone/>
            </a:pPr>
            <a:r>
              <a:rPr lang="en-US" dirty="0"/>
              <a:t>	</a:t>
            </a:r>
            <a:r>
              <a:rPr lang="en-US" dirty="0" smtClean="0"/>
              <a:t>Ubiquitous critical infrastructure</a:t>
            </a:r>
          </a:p>
        </p:txBody>
      </p:sp>
      <p:pic>
        <p:nvPicPr>
          <p:cNvPr id="6" name="Picture 6" descr="http://www.hubbellpowersystems.com/enclosures/pads/images/Traffic-Signal-Base.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311900" y="1604963"/>
            <a:ext cx="2381250" cy="316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23606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on Deployment</a:t>
            </a:r>
            <a:endParaRPr lang="en-US" dirty="0"/>
          </a:p>
        </p:txBody>
      </p:sp>
      <p:sp>
        <p:nvSpPr>
          <p:cNvPr id="3" name="Content Placeholder 2"/>
          <p:cNvSpPr>
            <a:spLocks noGrp="1"/>
          </p:cNvSpPr>
          <p:nvPr>
            <p:ph idx="1"/>
          </p:nvPr>
        </p:nvSpPr>
        <p:spPr>
          <a:xfrm>
            <a:off x="463549" y="977900"/>
            <a:ext cx="3579716" cy="3644900"/>
          </a:xfrm>
        </p:spPr>
        <p:txBody>
          <a:bodyPr/>
          <a:lstStyle/>
          <a:p>
            <a:pPr marL="0" indent="0">
              <a:buNone/>
            </a:pPr>
            <a:r>
              <a:rPr lang="en-US" dirty="0" smtClean="0"/>
              <a:t>T</a:t>
            </a:r>
            <a:r>
              <a:rPr lang="en-US" dirty="0"/>
              <a:t>-intersection</a:t>
            </a:r>
          </a:p>
          <a:p>
            <a:pPr marL="0" indent="0">
              <a:buNone/>
            </a:pPr>
            <a:r>
              <a:rPr lang="en-US" dirty="0"/>
              <a:t>	MMU defaults to blinking yellows on main road</a:t>
            </a:r>
          </a:p>
          <a:p>
            <a:pPr marL="0" indent="0">
              <a:buNone/>
            </a:pPr>
            <a:endParaRPr lang="en-US" dirty="0" smtClean="0"/>
          </a:p>
          <a:p>
            <a:pPr marL="0" indent="0">
              <a:buNone/>
            </a:pPr>
            <a:r>
              <a:rPr lang="en-US" dirty="0" smtClean="0"/>
              <a:t>Required supplies</a:t>
            </a:r>
          </a:p>
          <a:p>
            <a:pPr marL="0" indent="0">
              <a:buNone/>
            </a:pPr>
            <a:r>
              <a:rPr lang="en-US" dirty="0" smtClean="0"/>
              <a:t>	5.8 GHz radio</a:t>
            </a:r>
          </a:p>
          <a:p>
            <a:pPr marL="0" indent="0">
              <a:buNone/>
            </a:pPr>
            <a:r>
              <a:rPr lang="en-US" dirty="0" smtClean="0"/>
              <a:t>	Laptop</a:t>
            </a:r>
          </a:p>
          <a:p>
            <a:pPr marL="0" indent="0">
              <a:buNone/>
            </a:pPr>
            <a:r>
              <a:rPr lang="en-US" dirty="0" smtClean="0"/>
              <a:t>	AC power</a:t>
            </a:r>
          </a:p>
          <a:p>
            <a:pPr marL="0" indent="0">
              <a:buNone/>
            </a:pPr>
            <a:endParaRPr lang="en-US" dirty="0"/>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20</a:t>
            </a:fld>
            <a:endParaRPr lang="en-US"/>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953513" y="926520"/>
            <a:ext cx="4739637" cy="3650825"/>
          </a:xfrm>
          <a:prstGeom prst="rect">
            <a:avLst/>
          </a:prstGeom>
        </p:spPr>
      </p:pic>
    </p:spTree>
    <p:extLst>
      <p:ext uri="{BB962C8B-B14F-4D97-AF65-F5344CB8AC3E}">
        <p14:creationId xmlns:p14="http://schemas.microsoft.com/office/powerpoint/2010/main" val="337705376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on Deployment</a:t>
            </a:r>
            <a:endParaRPr lang="en-US" dirty="0"/>
          </a:p>
        </p:txBody>
      </p:sp>
      <p:sp>
        <p:nvSpPr>
          <p:cNvPr id="3" name="Content Placeholder 2"/>
          <p:cNvSpPr>
            <a:spLocks noGrp="1"/>
          </p:cNvSpPr>
          <p:nvPr>
            <p:ph idx="1"/>
          </p:nvPr>
        </p:nvSpPr>
        <p:spPr>
          <a:xfrm>
            <a:off x="463550" y="977901"/>
            <a:ext cx="4578350" cy="3403600"/>
          </a:xfrm>
        </p:spPr>
        <p:txBody>
          <a:bodyPr/>
          <a:lstStyle/>
          <a:p>
            <a:pPr marL="0" indent="0">
              <a:buNone/>
            </a:pPr>
            <a:r>
              <a:rPr lang="en-US" dirty="0" smtClean="0"/>
              <a:t>Connected to network</a:t>
            </a:r>
          </a:p>
          <a:p>
            <a:pPr marL="0" indent="0">
              <a:buNone/>
            </a:pPr>
            <a:r>
              <a:rPr lang="en-US" dirty="0" smtClean="0"/>
              <a:t>Ran controller shell</a:t>
            </a:r>
          </a:p>
          <a:p>
            <a:pPr marL="0" indent="0">
              <a:buNone/>
            </a:pPr>
            <a:r>
              <a:rPr lang="en-US" dirty="0" smtClean="0"/>
              <a:t>Changed light on command</a:t>
            </a:r>
          </a:p>
          <a:p>
            <a:pPr marL="0" indent="0">
              <a:buNone/>
            </a:pPr>
            <a:endParaRPr lang="en-US" dirty="0"/>
          </a:p>
          <a:p>
            <a:pPr marL="0" indent="0">
              <a:buNone/>
            </a:pPr>
            <a:r>
              <a:rPr lang="en-US" dirty="0" smtClean="0"/>
              <a:t>Also accidentally triggered MMU twice</a:t>
            </a:r>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21</a:t>
            </a:fld>
            <a:endParaRPr lang="en-US"/>
          </a:p>
        </p:txBody>
      </p:sp>
      <p:pic>
        <p:nvPicPr>
          <p:cNvPr id="5122" name="Picture 2" descr="C:\Users\brghena\Dropbox\repos\WCRC-Security\paper\figs\field_test.pn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041900" y="1038403"/>
            <a:ext cx="3863362" cy="3041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025367"/>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an attacker really do?</a:t>
            </a:r>
            <a:endParaRPr lang="en-US" dirty="0"/>
          </a:p>
        </p:txBody>
      </p:sp>
      <p:sp>
        <p:nvSpPr>
          <p:cNvPr id="3" name="Content Placeholder 2"/>
          <p:cNvSpPr>
            <a:spLocks noGrp="1"/>
          </p:cNvSpPr>
          <p:nvPr>
            <p:ph idx="1"/>
          </p:nvPr>
        </p:nvSpPr>
        <p:spPr/>
        <p:txBody>
          <a:bodyPr/>
          <a:lstStyle/>
          <a:p>
            <a:pPr marL="0" indent="0">
              <a:buNone/>
            </a:pPr>
            <a:r>
              <a:rPr lang="en-US" dirty="0" smtClean="0"/>
              <a:t>Denial of service</a:t>
            </a:r>
          </a:p>
          <a:p>
            <a:pPr marL="0" indent="0">
              <a:buNone/>
            </a:pPr>
            <a:r>
              <a:rPr lang="en-US" dirty="0"/>
              <a:t>	</a:t>
            </a:r>
            <a:r>
              <a:rPr lang="en-US" dirty="0" smtClean="0"/>
              <a:t>It’s easy to trigger the MMU to take over</a:t>
            </a:r>
          </a:p>
          <a:p>
            <a:pPr marL="0" indent="0">
              <a:buNone/>
            </a:pPr>
            <a:r>
              <a:rPr lang="en-US" dirty="0"/>
              <a:t>	</a:t>
            </a:r>
            <a:r>
              <a:rPr lang="en-US" dirty="0" smtClean="0"/>
              <a:t>Requires a technician to manually reset the device</a:t>
            </a:r>
          </a:p>
          <a:p>
            <a:pPr marL="0" indent="0">
              <a:buNone/>
            </a:pPr>
            <a:endParaRPr lang="en-US" dirty="0"/>
          </a:p>
          <a:p>
            <a:pPr marL="0" indent="0">
              <a:buNone/>
            </a:pPr>
            <a:r>
              <a:rPr lang="en-US" dirty="0" smtClean="0"/>
              <a:t>Traffic congestion</a:t>
            </a:r>
          </a:p>
          <a:p>
            <a:pPr marL="0" indent="0">
              <a:buNone/>
            </a:pPr>
            <a:r>
              <a:rPr lang="en-US" dirty="0"/>
              <a:t>	</a:t>
            </a:r>
            <a:r>
              <a:rPr lang="en-US" dirty="0" smtClean="0"/>
              <a:t>Possible to change timings such that a road becomes backed up</a:t>
            </a:r>
          </a:p>
          <a:p>
            <a:pPr marL="0" indent="0">
              <a:buNone/>
            </a:pPr>
            <a:endParaRPr lang="en-US" dirty="0"/>
          </a:p>
          <a:p>
            <a:pPr marL="0" indent="0">
              <a:buNone/>
            </a:pPr>
            <a:r>
              <a:rPr lang="en-US" dirty="0" smtClean="0"/>
              <a:t>Individual light control</a:t>
            </a:r>
          </a:p>
          <a:p>
            <a:pPr marL="0" indent="0">
              <a:buNone/>
            </a:pPr>
            <a:r>
              <a:rPr lang="en-US" dirty="0"/>
              <a:t>	</a:t>
            </a:r>
            <a:r>
              <a:rPr lang="en-US" dirty="0" smtClean="0"/>
              <a:t>Speedy getaways just like the movies</a:t>
            </a:r>
            <a:endParaRPr lang="en-US" dirty="0"/>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22</a:t>
            </a:fld>
            <a:endParaRPr lang="en-US"/>
          </a:p>
        </p:txBody>
      </p:sp>
    </p:spTree>
    <p:extLst>
      <p:ext uri="{BB962C8B-B14F-4D97-AF65-F5344CB8AC3E}">
        <p14:creationId xmlns:p14="http://schemas.microsoft.com/office/powerpoint/2010/main" val="162767892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for road agencies</a:t>
            </a:r>
            <a:endParaRPr lang="en-US" dirty="0"/>
          </a:p>
        </p:txBody>
      </p:sp>
      <p:sp>
        <p:nvSpPr>
          <p:cNvPr id="3" name="Content Placeholder 2"/>
          <p:cNvSpPr>
            <a:spLocks noGrp="1"/>
          </p:cNvSpPr>
          <p:nvPr>
            <p:ph idx="1"/>
          </p:nvPr>
        </p:nvSpPr>
        <p:spPr/>
        <p:txBody>
          <a:bodyPr/>
          <a:lstStyle/>
          <a:p>
            <a:pPr marL="0" indent="0">
              <a:buNone/>
            </a:pPr>
            <a:r>
              <a:rPr lang="en-US" dirty="0" smtClean="0"/>
              <a:t>Follow basic security best practices</a:t>
            </a:r>
          </a:p>
          <a:p>
            <a:pPr marL="0" indent="0">
              <a:buNone/>
            </a:pPr>
            <a:endParaRPr lang="en-US" dirty="0" smtClean="0"/>
          </a:p>
          <a:p>
            <a:pPr marL="0" indent="0">
              <a:buNone/>
            </a:pPr>
            <a:r>
              <a:rPr lang="en-US" dirty="0" smtClean="0"/>
              <a:t>Need to enable encryption</a:t>
            </a:r>
          </a:p>
          <a:p>
            <a:pPr marL="457200" lvl="1" indent="0">
              <a:buNone/>
            </a:pPr>
            <a:r>
              <a:rPr lang="en-US" dirty="0" smtClean="0"/>
              <a:t>Proprietary protocols do not cut it</a:t>
            </a:r>
            <a:endParaRPr lang="en-US" dirty="0"/>
          </a:p>
          <a:p>
            <a:pPr marL="0" indent="0">
              <a:buNone/>
            </a:pPr>
            <a:r>
              <a:rPr lang="en-US" dirty="0" smtClean="0"/>
              <a:t>Hiding SSIDs is a good idea</a:t>
            </a:r>
            <a:endParaRPr lang="en-US" dirty="0"/>
          </a:p>
          <a:p>
            <a:pPr marL="0" indent="0">
              <a:buNone/>
            </a:pPr>
            <a:r>
              <a:rPr lang="en-US" dirty="0" smtClean="0"/>
              <a:t>Add firewalls to block access to ports you aren’t using</a:t>
            </a:r>
            <a:endParaRPr lang="en-US" dirty="0"/>
          </a:p>
          <a:p>
            <a:pPr marL="0" indent="0">
              <a:buNone/>
            </a:pPr>
            <a:r>
              <a:rPr lang="en-US" dirty="0" smtClean="0"/>
              <a:t>Keep firmware up to date</a:t>
            </a:r>
          </a:p>
          <a:p>
            <a:pPr marL="0" indent="0">
              <a:buNone/>
            </a:pPr>
            <a:endParaRPr lang="en-US" dirty="0"/>
          </a:p>
          <a:p>
            <a:pPr marL="0" indent="0">
              <a:buNone/>
            </a:pPr>
            <a:r>
              <a:rPr lang="en-US" sz="2400" b="1" dirty="0" smtClean="0"/>
              <a:t>Change default usernames and passwords</a:t>
            </a:r>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23</a:t>
            </a:fld>
            <a:endParaRPr lang="en-US"/>
          </a:p>
        </p:txBody>
      </p:sp>
    </p:spTree>
    <p:extLst>
      <p:ext uri="{BB962C8B-B14F-4D97-AF65-F5344CB8AC3E}">
        <p14:creationId xmlns:p14="http://schemas.microsoft.com/office/powerpoint/2010/main" val="2047016251"/>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for vendors</a:t>
            </a:r>
            <a:endParaRPr lang="en-US" dirty="0"/>
          </a:p>
        </p:txBody>
      </p:sp>
      <p:sp>
        <p:nvSpPr>
          <p:cNvPr id="3" name="Content Placeholder 2"/>
          <p:cNvSpPr>
            <a:spLocks noGrp="1"/>
          </p:cNvSpPr>
          <p:nvPr>
            <p:ph idx="1"/>
          </p:nvPr>
        </p:nvSpPr>
        <p:spPr/>
        <p:txBody>
          <a:bodyPr/>
          <a:lstStyle/>
          <a:p>
            <a:pPr marL="0" indent="0">
              <a:buNone/>
            </a:pPr>
            <a:r>
              <a:rPr lang="en-US" dirty="0" smtClean="0"/>
              <a:t>Enforce security</a:t>
            </a:r>
          </a:p>
          <a:p>
            <a:pPr marL="0" indent="0">
              <a:buNone/>
            </a:pPr>
            <a:endParaRPr lang="en-US" dirty="0"/>
          </a:p>
          <a:p>
            <a:pPr marL="0" indent="0">
              <a:buNone/>
            </a:pPr>
            <a:r>
              <a:rPr lang="en-US" dirty="0" smtClean="0"/>
              <a:t>Require strong wireless security options</a:t>
            </a:r>
          </a:p>
          <a:p>
            <a:pPr marL="0" indent="0">
              <a:buNone/>
            </a:pPr>
            <a:r>
              <a:rPr lang="en-US" dirty="0" smtClean="0"/>
              <a:t>Allow and expect usernames and passwords to be changed</a:t>
            </a:r>
          </a:p>
          <a:p>
            <a:pPr marL="0" indent="0">
              <a:buNone/>
            </a:pPr>
            <a:endParaRPr lang="en-US" dirty="0" smtClean="0"/>
          </a:p>
          <a:p>
            <a:pPr marL="0" indent="0">
              <a:buNone/>
            </a:pPr>
            <a:r>
              <a:rPr lang="en-US" dirty="0"/>
              <a:t>Somebody needs to be thinking about </a:t>
            </a:r>
            <a:r>
              <a:rPr lang="en-US" dirty="0" smtClean="0"/>
              <a:t>security</a:t>
            </a:r>
            <a:endParaRPr lang="en-US" dirty="0"/>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24</a:t>
            </a:fld>
            <a:endParaRPr lang="en-US"/>
          </a:p>
        </p:txBody>
      </p:sp>
    </p:spTree>
    <p:extLst>
      <p:ext uri="{BB962C8B-B14F-4D97-AF65-F5344CB8AC3E}">
        <p14:creationId xmlns:p14="http://schemas.microsoft.com/office/powerpoint/2010/main" val="345394925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Vendor Response</a:t>
            </a:r>
            <a:endParaRPr lang="en-US" dirty="0"/>
          </a:p>
        </p:txBody>
      </p:sp>
      <p:sp>
        <p:nvSpPr>
          <p:cNvPr id="3" name="Content Placeholder 2"/>
          <p:cNvSpPr>
            <a:spLocks noGrp="1"/>
          </p:cNvSpPr>
          <p:nvPr>
            <p:ph idx="1"/>
          </p:nvPr>
        </p:nvSpPr>
        <p:spPr/>
        <p:txBody>
          <a:bodyPr/>
          <a:lstStyle/>
          <a:p>
            <a:pPr marL="0" indent="0">
              <a:buNone/>
            </a:pPr>
            <a:r>
              <a:rPr lang="en-US" dirty="0" smtClean="0"/>
              <a:t>Traffic controller vendor responded:</a:t>
            </a:r>
            <a:endParaRPr lang="en-US" dirty="0"/>
          </a:p>
          <a:p>
            <a:pPr marL="0" indent="0" algn="ctr">
              <a:buNone/>
            </a:pPr>
            <a:r>
              <a:rPr lang="en-US" i="1" dirty="0"/>
              <a:t>The company “has followed the accepted </a:t>
            </a:r>
            <a:r>
              <a:rPr lang="en-US" i="1" dirty="0" smtClean="0"/>
              <a:t>industry standard </a:t>
            </a:r>
            <a:r>
              <a:rPr lang="en-US" i="1" dirty="0"/>
              <a:t>and it is that standard which does not </a:t>
            </a:r>
            <a:r>
              <a:rPr lang="en-US" i="1" dirty="0" smtClean="0"/>
              <a:t>include security”</a:t>
            </a:r>
          </a:p>
          <a:p>
            <a:pPr marL="0" indent="0" algn="ctr">
              <a:buNone/>
            </a:pPr>
            <a:endParaRPr lang="en-US" i="1" dirty="0" smtClean="0"/>
          </a:p>
          <a:p>
            <a:pPr marL="0" indent="0" algn="ctr">
              <a:buNone/>
            </a:pPr>
            <a:endParaRPr lang="en-US" i="1" dirty="0"/>
          </a:p>
          <a:p>
            <a:pPr marL="0" indent="0" algn="ctr">
              <a:buNone/>
            </a:pPr>
            <a:endParaRPr lang="en-US" i="1" dirty="0"/>
          </a:p>
          <a:p>
            <a:pPr marL="0" indent="0">
              <a:buNone/>
            </a:pPr>
            <a:r>
              <a:rPr lang="en-US" dirty="0" smtClean="0"/>
              <a:t>Worrying for future Vehicle-to-Vehicle/Infrastructure technologies</a:t>
            </a:r>
            <a:endParaRPr lang="en-US" dirty="0"/>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25</a:t>
            </a:fld>
            <a:endParaRPr lang="en-US"/>
          </a:p>
        </p:txBody>
      </p:sp>
    </p:spTree>
    <p:extLst>
      <p:ext uri="{BB962C8B-B14F-4D97-AF65-F5344CB8AC3E}">
        <p14:creationId xmlns:p14="http://schemas.microsoft.com/office/powerpoint/2010/main" val="112574616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Concluding Remarks</a:t>
            </a:r>
            <a:endParaRPr lang="en-US" dirty="0"/>
          </a:p>
        </p:txBody>
      </p:sp>
      <p:sp>
        <p:nvSpPr>
          <p:cNvPr id="3" name="Content Placeholder 2"/>
          <p:cNvSpPr>
            <a:spLocks noGrp="1"/>
          </p:cNvSpPr>
          <p:nvPr>
            <p:ph idx="1"/>
          </p:nvPr>
        </p:nvSpPr>
        <p:spPr/>
        <p:txBody>
          <a:bodyPr/>
          <a:lstStyle/>
          <a:p>
            <a:pPr marL="0" indent="0">
              <a:buNone/>
            </a:pPr>
            <a:r>
              <a:rPr lang="en-US" dirty="0" smtClean="0"/>
              <a:t>The real problem here is a lack of security consciousness</a:t>
            </a:r>
          </a:p>
          <a:p>
            <a:pPr marL="0" indent="0">
              <a:buNone/>
            </a:pPr>
            <a:endParaRPr lang="en-US" dirty="0"/>
          </a:p>
          <a:p>
            <a:pPr marL="0" indent="0">
              <a:buNone/>
            </a:pPr>
            <a:r>
              <a:rPr lang="en-US" dirty="0" smtClean="0"/>
              <a:t>Traffic lights underwent a phase change</a:t>
            </a:r>
          </a:p>
          <a:p>
            <a:pPr marL="0" indent="0">
              <a:buNone/>
            </a:pPr>
            <a:r>
              <a:rPr lang="en-US" dirty="0"/>
              <a:t>	</a:t>
            </a:r>
            <a:r>
              <a:rPr lang="en-US" dirty="0" smtClean="0"/>
              <a:t>Timing electronics to computerized systems</a:t>
            </a:r>
          </a:p>
          <a:p>
            <a:pPr marL="0" indent="0">
              <a:buNone/>
            </a:pPr>
            <a:r>
              <a:rPr lang="en-US" dirty="0"/>
              <a:t>	</a:t>
            </a:r>
            <a:r>
              <a:rPr lang="en-US" dirty="0" smtClean="0"/>
              <a:t>Standalone devices to wireless networks</a:t>
            </a:r>
          </a:p>
          <a:p>
            <a:pPr marL="0" indent="0">
              <a:buNone/>
            </a:pPr>
            <a:r>
              <a:rPr lang="en-US" dirty="0"/>
              <a:t>	</a:t>
            </a:r>
            <a:r>
              <a:rPr lang="en-US" dirty="0" smtClean="0"/>
              <a:t>Security did not keep up</a:t>
            </a:r>
          </a:p>
          <a:p>
            <a:pPr marL="0" indent="0">
              <a:buNone/>
            </a:pPr>
            <a:endParaRPr lang="en-US" dirty="0"/>
          </a:p>
          <a:p>
            <a:pPr marL="0" indent="0">
              <a:buNone/>
            </a:pPr>
            <a:r>
              <a:rPr lang="en-US" dirty="0" smtClean="0"/>
              <a:t>Ensuring security of critical infrastructure should be a top priority</a:t>
            </a:r>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26</a:t>
            </a:fld>
            <a:endParaRPr lang="en-US"/>
          </a:p>
        </p:txBody>
      </p:sp>
    </p:spTree>
    <p:extLst>
      <p:ext uri="{BB962C8B-B14F-4D97-AF65-F5344CB8AC3E}">
        <p14:creationId xmlns:p14="http://schemas.microsoft.com/office/powerpoint/2010/main" val="49483278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550" y="130184"/>
            <a:ext cx="8229600" cy="601611"/>
          </a:xfrm>
        </p:spPr>
        <p:txBody>
          <a:bodyPr/>
          <a:lstStyle/>
          <a:p>
            <a:r>
              <a:rPr lang="en-US" dirty="0" smtClean="0"/>
              <a:t>Acknowledgements</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dirty="0" smtClean="0"/>
              <a:t>Many thanks to the anonymous road agency personnel who allowed us access to their network and hardware</a:t>
            </a:r>
            <a:endParaRPr lang="en-US" dirty="0"/>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27</a:t>
            </a:fld>
            <a:endParaRPr lang="en-US"/>
          </a:p>
        </p:txBody>
      </p:sp>
    </p:spTree>
    <p:extLst>
      <p:ext uri="{BB962C8B-B14F-4D97-AF65-F5344CB8AC3E}">
        <p14:creationId xmlns:p14="http://schemas.microsoft.com/office/powerpoint/2010/main" val="250479231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131551"/>
            <a:ext cx="6883400" cy="857250"/>
          </a:xfrm>
          <a:prstGeom prst="rect">
            <a:avLst/>
          </a:prstGeom>
        </p:spPr>
        <p:txBody>
          <a:bodyPr/>
          <a:lstStyle/>
          <a:p>
            <a:r>
              <a:rPr lang="en-US" dirty="0" smtClean="0"/>
              <a:t>Questions?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6745547"/>
              </p:ext>
            </p:extLst>
          </p:nvPr>
        </p:nvGraphicFramePr>
        <p:xfrm>
          <a:off x="2593660" y="1969135"/>
          <a:ext cx="4625023" cy="1979295"/>
        </p:xfrm>
        <a:graphic>
          <a:graphicData uri="http://schemas.openxmlformats.org/drawingml/2006/table">
            <a:tbl>
              <a:tblPr firstRow="1" bandRow="1">
                <a:tableStyleId>{5940675A-B579-460E-94D1-54222C63F5DA}</a:tableStyleId>
              </a:tblPr>
              <a:tblGrid>
                <a:gridCol w="1978343"/>
                <a:gridCol w="2646680"/>
              </a:tblGrid>
              <a:tr h="310515">
                <a:tc>
                  <a:txBody>
                    <a:bodyPr/>
                    <a:lstStyle/>
                    <a:p>
                      <a:pPr algn="l"/>
                      <a:r>
                        <a:rPr lang="en-US" altLang="en-US" sz="1400" dirty="0" smtClean="0">
                          <a:solidFill>
                            <a:schemeClr val="bg1"/>
                          </a:solidFill>
                          <a:latin typeface="HelveticaNeueLT Std Cn" charset="0"/>
                        </a:rPr>
                        <a:t>Branden Ghena</a:t>
                      </a:r>
                      <a:endParaRPr lang="en-US" sz="1400" dirty="0"/>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en-US" sz="1400" dirty="0" smtClean="0">
                          <a:solidFill>
                            <a:schemeClr val="bg1"/>
                          </a:solidFill>
                          <a:latin typeface="HelveticaNeueLT Std Cn" charset="0"/>
                        </a:rPr>
                        <a:t>brghena@umich.edu</a:t>
                      </a:r>
                      <a:endParaRPr lang="en-US" sz="1400" dirty="0"/>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86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1400" dirty="0" smtClean="0">
                          <a:solidFill>
                            <a:schemeClr val="bg1"/>
                          </a:solidFill>
                          <a:latin typeface="HelveticaNeueLT Std Cn" charset="0"/>
                        </a:rPr>
                        <a:t>William Beyer</a:t>
                      </a:r>
                      <a:endParaRPr lang="en-US" sz="1400" dirty="0" smtClean="0"/>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1400" dirty="0" smtClean="0">
                          <a:solidFill>
                            <a:schemeClr val="bg1"/>
                          </a:solidFill>
                          <a:latin typeface="HelveticaNeueLT Std Cn" charset="0"/>
                        </a:rPr>
                        <a:t>wbeyer@umich.edu</a:t>
                      </a:r>
                      <a:endParaRPr lang="en-US" sz="1400" dirty="0" smtClean="0"/>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3086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1400" dirty="0" smtClean="0">
                          <a:solidFill>
                            <a:schemeClr val="bg1"/>
                          </a:solidFill>
                          <a:latin typeface="HelveticaNeueLT Std Cn" charset="0"/>
                        </a:rPr>
                        <a:t>Allen Hillaker</a:t>
                      </a:r>
                      <a:endParaRPr lang="en-US" sz="1400" dirty="0" smtClean="0"/>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1400" dirty="0" smtClean="0">
                          <a:solidFill>
                            <a:schemeClr val="bg1"/>
                          </a:solidFill>
                          <a:latin typeface="HelveticaNeueLT Std Cn" charset="0"/>
                        </a:rPr>
                        <a:t>hillaker@umich.edu</a:t>
                      </a:r>
                      <a:endParaRPr lang="en-US" sz="1400" dirty="0" smtClean="0"/>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52578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1400" dirty="0" smtClean="0">
                          <a:solidFill>
                            <a:schemeClr val="bg1"/>
                          </a:solidFill>
                          <a:latin typeface="HelveticaNeueLT Std Cn" charset="0"/>
                        </a:rPr>
                        <a:t>Jonathan Pevarnek</a:t>
                      </a:r>
                      <a:endParaRPr lang="en-US" sz="1400" dirty="0" smtClean="0"/>
                    </a:p>
                  </a:txBody>
                  <a:tcPr marL="45720" marR="4572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en-US" sz="1400" dirty="0" smtClean="0">
                          <a:solidFill>
                            <a:schemeClr val="bg1"/>
                          </a:solidFill>
                          <a:latin typeface="HelveticaNeueLT Std Cn" charset="0"/>
                        </a:rPr>
                        <a:t>jpevarne@umich.edu</a:t>
                      </a:r>
                      <a:endParaRPr lang="en-US" sz="1400" dirty="0" smtClean="0"/>
                    </a:p>
                  </a:txBody>
                  <a:tcPr marL="45720" marR="4572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525780">
                <a:tc>
                  <a:txBody>
                    <a:bodyPr/>
                    <a:lstStyle/>
                    <a:p>
                      <a:pPr marL="0" indent="0" algn="l">
                        <a:buNone/>
                      </a:pPr>
                      <a:r>
                        <a:rPr lang="en-US" altLang="en-US" sz="1400" dirty="0" smtClean="0">
                          <a:solidFill>
                            <a:schemeClr val="bg1"/>
                          </a:solidFill>
                          <a:latin typeface="HelveticaNeueLT Std Cn" charset="0"/>
                        </a:rPr>
                        <a:t>J. Alex Halderman</a:t>
                      </a: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indent="0" algn="l">
                        <a:buNone/>
                      </a:pPr>
                      <a:r>
                        <a:rPr lang="en-US" altLang="en-US" sz="1400" dirty="0" smtClean="0">
                          <a:solidFill>
                            <a:schemeClr val="bg1"/>
                          </a:solidFill>
                          <a:latin typeface="HelveticaNeueLT Std Cn" charset="0"/>
                        </a:rPr>
                        <a:t>jhalderm@eecs.umich.edu</a:t>
                      </a: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5" name="Title 3"/>
          <p:cNvSpPr txBox="1">
            <a:spLocks/>
          </p:cNvSpPr>
          <p:nvPr/>
        </p:nvSpPr>
        <p:spPr bwMode="auto">
          <a:xfrm>
            <a:off x="303919" y="1259417"/>
            <a:ext cx="8547100" cy="5291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lvl1pPr algn="ctr" defTabSz="457200" rtl="0" fontAlgn="base">
              <a:spcBef>
                <a:spcPct val="0"/>
              </a:spcBef>
              <a:spcAft>
                <a:spcPct val="0"/>
              </a:spcAft>
              <a:defRPr sz="4400" kern="1200">
                <a:solidFill>
                  <a:schemeClr val="bg1"/>
                </a:solidFill>
                <a:latin typeface="HelveticaNeueLT Std Cn"/>
                <a:ea typeface="MS PGothic" panose="020B0600070205080204" pitchFamily="34" charset="-128"/>
                <a:cs typeface="+mj-cs"/>
              </a:defRPr>
            </a:lvl1pPr>
            <a:lvl2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a:lstStyle>
          <a:p>
            <a:r>
              <a:rPr lang="en-US" altLang="en-US" sz="2000" dirty="0" smtClean="0">
                <a:latin typeface="HelveticaNeueLT Std Cn" charset="0"/>
              </a:rPr>
              <a:t>Green Lights Forever: Analyzing the Security of Traffic Infrastructure</a:t>
            </a:r>
          </a:p>
        </p:txBody>
      </p:sp>
    </p:spTree>
    <p:extLst>
      <p:ext uri="{BB962C8B-B14F-4D97-AF65-F5344CB8AC3E}">
        <p14:creationId xmlns:p14="http://schemas.microsoft.com/office/powerpoint/2010/main" val="20396726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High-level overview of our findings</a:t>
            </a:r>
            <a:endParaRPr lang="en-US" dirty="0"/>
          </a:p>
        </p:txBody>
      </p:sp>
      <p:sp>
        <p:nvSpPr>
          <p:cNvPr id="3" name="Content Placeholder 2"/>
          <p:cNvSpPr>
            <a:spLocks noGrp="1"/>
          </p:cNvSpPr>
          <p:nvPr>
            <p:ph idx="1"/>
          </p:nvPr>
        </p:nvSpPr>
        <p:spPr/>
        <p:txBody>
          <a:bodyPr/>
          <a:lstStyle/>
          <a:p>
            <a:pPr marL="0" indent="0">
              <a:buNone/>
            </a:pPr>
            <a:r>
              <a:rPr lang="en-US" dirty="0" smtClean="0"/>
              <a:t>We evaluated an existing anonymous traffic infrastructure deployment</a:t>
            </a:r>
          </a:p>
          <a:p>
            <a:pPr marL="0" indent="0">
              <a:buNone/>
            </a:pPr>
            <a:endParaRPr lang="en-US" dirty="0" smtClean="0"/>
          </a:p>
          <a:p>
            <a:pPr marL="0" indent="0">
              <a:buNone/>
            </a:pPr>
            <a:r>
              <a:rPr lang="en-US" dirty="0" smtClean="0"/>
              <a:t>We discovered numerous issues with the system</a:t>
            </a:r>
          </a:p>
          <a:p>
            <a:pPr marL="457200" lvl="1" indent="0">
              <a:buNone/>
            </a:pPr>
            <a:r>
              <a:rPr lang="en-US" dirty="0" smtClean="0"/>
              <a:t>Both the road agency and vendors at fault</a:t>
            </a:r>
          </a:p>
          <a:p>
            <a:pPr marL="57150" indent="0">
              <a:buNone/>
            </a:pPr>
            <a:endParaRPr lang="en-US" dirty="0"/>
          </a:p>
          <a:p>
            <a:pPr marL="57150" indent="0">
              <a:buNone/>
            </a:pPr>
            <a:r>
              <a:rPr lang="en-US" dirty="0" smtClean="0"/>
              <a:t>The real issue:</a:t>
            </a:r>
          </a:p>
          <a:p>
            <a:pPr marL="57150" indent="0">
              <a:buNone/>
            </a:pPr>
            <a:r>
              <a:rPr lang="en-US" dirty="0"/>
              <a:t>	</a:t>
            </a:r>
            <a:r>
              <a:rPr lang="en-US" dirty="0" smtClean="0"/>
              <a:t>	An absence of security consciousness in the field</a:t>
            </a:r>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3</a:t>
            </a:fld>
            <a:endParaRPr lang="en-US" dirty="0"/>
          </a:p>
        </p:txBody>
      </p:sp>
    </p:spTree>
    <p:extLst>
      <p:ext uri="{BB962C8B-B14F-4D97-AF65-F5344CB8AC3E}">
        <p14:creationId xmlns:p14="http://schemas.microsoft.com/office/powerpoint/2010/main" val="178696476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t>Anatomy of a traffic intersection</a:t>
            </a:r>
            <a:br>
              <a:rPr lang="en-US" dirty="0" smtClean="0"/>
            </a:br>
            <a:endParaRPr lang="en-US" sz="1000" dirty="0" smtClean="0"/>
          </a:p>
          <a:p>
            <a:pPr marL="0" indent="0">
              <a:buNone/>
            </a:pPr>
            <a:r>
              <a:rPr lang="en-US" dirty="0" smtClean="0"/>
              <a:t>Security evaluation</a:t>
            </a:r>
            <a:br>
              <a:rPr lang="en-US" dirty="0" smtClean="0"/>
            </a:br>
            <a:endParaRPr lang="en-US" sz="1000" dirty="0" smtClean="0"/>
          </a:p>
          <a:p>
            <a:pPr marL="0" indent="0">
              <a:buNone/>
            </a:pPr>
            <a:r>
              <a:rPr lang="en-US" dirty="0" smtClean="0"/>
              <a:t>Recommendations</a:t>
            </a:r>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4</a:t>
            </a:fld>
            <a:endParaRPr lang="en-US" dirty="0"/>
          </a:p>
        </p:txBody>
      </p:sp>
    </p:spTree>
    <p:extLst>
      <p:ext uri="{BB962C8B-B14F-4D97-AF65-F5344CB8AC3E}">
        <p14:creationId xmlns:p14="http://schemas.microsoft.com/office/powerpoint/2010/main" val="42683461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vehicles are detected</a:t>
            </a:r>
            <a:endParaRPr lang="en-US" dirty="0"/>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5</a:t>
            </a:fld>
            <a:endParaRPr lang="en-US"/>
          </a:p>
        </p:txBody>
      </p:sp>
      <p:pic>
        <p:nvPicPr>
          <p:cNvPr id="17416" name="Picture 8" descr="http://3.bp.blogspot.com/-LnfuoJNW_Z0/UQMF2ic1zUI/AAAAAAAAACY/C7_KmfgH6gk/s400/Loops2.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571673" y="323851"/>
            <a:ext cx="3121479" cy="2130409"/>
          </a:xfrm>
          <a:prstGeom prst="rect">
            <a:avLst/>
          </a:prstGeom>
          <a:noFill/>
          <a:extLst>
            <a:ext uri="{909E8E84-426E-40dd-AFC4-6F175D3DCCD1}">
              <a14:hiddenFill xmlns:a14="http://schemas.microsoft.com/office/drawing/2010/main">
                <a:solidFill>
                  <a:srgbClr val="FFFFFF"/>
                </a:solidFill>
              </a14:hiddenFill>
            </a:ext>
          </a:extLst>
        </p:spPr>
      </p:pic>
      <p:pic>
        <p:nvPicPr>
          <p:cNvPr id="17414" name="Picture 6" descr="http://3.bp.blogspot.com/-gSXv0rGLMzs/UQMH-13O4iI/AAAAAAAAADA/hNlownMbMeY/s400/20130125_143225.jpg"/>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6000750" y="2641684"/>
            <a:ext cx="2692400" cy="212558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a:spLocks noGrp="1"/>
          </p:cNvSpPr>
          <p:nvPr>
            <p:ph idx="1"/>
          </p:nvPr>
        </p:nvSpPr>
        <p:spPr>
          <a:xfrm>
            <a:off x="463552" y="977900"/>
            <a:ext cx="4899479" cy="3644900"/>
          </a:xfrm>
        </p:spPr>
        <p:txBody>
          <a:bodyPr/>
          <a:lstStyle/>
          <a:p>
            <a:pPr marL="0" indent="0">
              <a:buNone/>
            </a:pPr>
            <a:r>
              <a:rPr lang="en-US" dirty="0" smtClean="0"/>
              <a:t>&gt; 80% of intersections detect vehicles</a:t>
            </a:r>
          </a:p>
          <a:p>
            <a:pPr marL="0" indent="0">
              <a:buNone/>
            </a:pPr>
            <a:endParaRPr lang="en-US" dirty="0" smtClean="0"/>
          </a:p>
          <a:p>
            <a:pPr marL="0" indent="0">
              <a:buNone/>
            </a:pPr>
            <a:r>
              <a:rPr lang="en-US" dirty="0" smtClean="0"/>
              <a:t>Inductive sensors</a:t>
            </a:r>
          </a:p>
          <a:p>
            <a:pPr marL="457200" lvl="1" indent="0">
              <a:buNone/>
            </a:pPr>
            <a:r>
              <a:rPr lang="en-US" dirty="0" smtClean="0"/>
              <a:t>Wired and wireless</a:t>
            </a:r>
          </a:p>
          <a:p>
            <a:pPr marL="0" indent="0">
              <a:buNone/>
            </a:pPr>
            <a:endParaRPr lang="en-US" dirty="0" smtClean="0"/>
          </a:p>
          <a:p>
            <a:pPr marL="0" indent="0">
              <a:buNone/>
            </a:pPr>
            <a:r>
              <a:rPr lang="en-US" dirty="0" smtClean="0"/>
              <a:t>Video detection</a:t>
            </a:r>
          </a:p>
          <a:p>
            <a:pPr marL="0" indent="0">
              <a:buNone/>
            </a:pPr>
            <a:endParaRPr lang="en-US" dirty="0" smtClean="0"/>
          </a:p>
          <a:p>
            <a:pPr marL="0" indent="0">
              <a:buNone/>
            </a:pPr>
            <a:r>
              <a:rPr lang="en-US" dirty="0" smtClean="0"/>
              <a:t>Microwave, Radar, Ultrasonic, etc.</a:t>
            </a:r>
          </a:p>
        </p:txBody>
      </p:sp>
    </p:spTree>
    <p:extLst>
      <p:ext uri="{BB962C8B-B14F-4D97-AF65-F5344CB8AC3E}">
        <p14:creationId xmlns:p14="http://schemas.microsoft.com/office/powerpoint/2010/main" val="149764113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the traffic cabinet</a:t>
            </a:r>
            <a:endParaRPr lang="en-US" dirty="0"/>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6</a:t>
            </a:fld>
            <a:endParaRPr lang="en-US"/>
          </a:p>
        </p:txBody>
      </p:sp>
      <p:pic>
        <p:nvPicPr>
          <p:cNvPr id="10242" name="Picture 2" descr="http://2.bp.blogspot.com/_YNR3842dAJQ/S-7m4vcfJ0I/AAAAAAAAAA4/bbxdO0-p-PM/s1600/NEMA+TS1+Cabinet.jpg"/>
          <p:cNvPicPr>
            <a:picLocks noGrp="1" noChangeAspect="1" noChangeArrowheads="1"/>
          </p:cNvPicPr>
          <p:nvPr>
            <p:ph idx="1"/>
          </p:nvPr>
        </p:nvPicPr>
        <p:blipFill rotWithShape="1">
          <a:blip r:embed="rId3" cstate="print">
            <a:extLst>
              <a:ext uri="{28A0092B-C50C-407E-A947-70E740481C1C}">
                <a14:useLocalDpi xmlns:a14="http://schemas.microsoft.com/office/drawing/2010/main"/>
              </a:ext>
            </a:extLst>
          </a:blip>
          <a:srcRect/>
          <a:stretch/>
        </p:blipFill>
        <p:spPr bwMode="auto">
          <a:xfrm>
            <a:off x="2615771" y="662152"/>
            <a:ext cx="4254587" cy="4105111"/>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p:cNvSpPr/>
          <p:nvPr/>
        </p:nvSpPr>
        <p:spPr>
          <a:xfrm>
            <a:off x="4232191" y="2057400"/>
            <a:ext cx="1513703" cy="945292"/>
          </a:xfrm>
          <a:prstGeom prst="roundRect">
            <a:avLst/>
          </a:prstGeom>
          <a:noFill/>
          <a:ln w="28575">
            <a:solidFill>
              <a:srgbClr val="F8C0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3138616" y="3274433"/>
            <a:ext cx="2903838" cy="685909"/>
          </a:xfrm>
          <a:prstGeom prst="roundRect">
            <a:avLst/>
          </a:prstGeom>
          <a:noFill/>
          <a:ln w="28575">
            <a:solidFill>
              <a:srgbClr val="F8C0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3008872" y="1901087"/>
            <a:ext cx="568411" cy="947145"/>
          </a:xfrm>
          <a:prstGeom prst="roundRect">
            <a:avLst/>
          </a:prstGeom>
          <a:noFill/>
          <a:ln w="28575">
            <a:solidFill>
              <a:srgbClr val="F8C0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a:stCxn id="6" idx="3"/>
          </p:cNvCxnSpPr>
          <p:nvPr/>
        </p:nvCxnSpPr>
        <p:spPr>
          <a:xfrm flipV="1">
            <a:off x="6042456" y="3398108"/>
            <a:ext cx="1350749" cy="219279"/>
          </a:xfrm>
          <a:prstGeom prst="line">
            <a:avLst/>
          </a:prstGeom>
          <a:ln>
            <a:solidFill>
              <a:srgbClr val="F8C01B"/>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3" idx="3"/>
          </p:cNvCxnSpPr>
          <p:nvPr/>
        </p:nvCxnSpPr>
        <p:spPr>
          <a:xfrm flipV="1">
            <a:off x="5745894" y="2057401"/>
            <a:ext cx="1474035" cy="472646"/>
          </a:xfrm>
          <a:prstGeom prst="line">
            <a:avLst/>
          </a:prstGeom>
          <a:ln>
            <a:solidFill>
              <a:srgbClr val="F8C01B"/>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a:endCxn id="7" idx="1"/>
          </p:cNvCxnSpPr>
          <p:nvPr/>
        </p:nvCxnSpPr>
        <p:spPr>
          <a:xfrm>
            <a:off x="1722606" y="2129152"/>
            <a:ext cx="1286264" cy="245509"/>
          </a:xfrm>
          <a:prstGeom prst="line">
            <a:avLst/>
          </a:prstGeom>
          <a:ln>
            <a:solidFill>
              <a:srgbClr val="F8C01B"/>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79950" y="1451330"/>
            <a:ext cx="2062312" cy="923330"/>
          </a:xfrm>
          <a:prstGeom prst="rect">
            <a:avLst/>
          </a:prstGeom>
          <a:noFill/>
        </p:spPr>
        <p:txBody>
          <a:bodyPr wrap="square" rtlCol="0">
            <a:spAutoFit/>
          </a:bodyPr>
          <a:lstStyle/>
          <a:p>
            <a:r>
              <a:rPr lang="en-US" dirty="0" smtClean="0">
                <a:solidFill>
                  <a:schemeClr val="bg1"/>
                </a:solidFill>
                <a:latin typeface="HelveticaNeueLT Std Cn"/>
              </a:rPr>
              <a:t>Malfunction Management Unit (MMU)</a:t>
            </a:r>
            <a:endParaRPr lang="en-US" dirty="0">
              <a:solidFill>
                <a:schemeClr val="bg1"/>
              </a:solidFill>
              <a:latin typeface="HelveticaNeueLT Std Cn"/>
            </a:endParaRPr>
          </a:p>
        </p:txBody>
      </p:sp>
      <p:sp>
        <p:nvSpPr>
          <p:cNvPr id="18" name="TextBox 17"/>
          <p:cNvSpPr txBox="1"/>
          <p:nvPr/>
        </p:nvSpPr>
        <p:spPr>
          <a:xfrm>
            <a:off x="6960263" y="1604662"/>
            <a:ext cx="2062312" cy="369332"/>
          </a:xfrm>
          <a:prstGeom prst="rect">
            <a:avLst/>
          </a:prstGeom>
          <a:noFill/>
        </p:spPr>
        <p:txBody>
          <a:bodyPr wrap="square" rtlCol="0">
            <a:spAutoFit/>
          </a:bodyPr>
          <a:lstStyle/>
          <a:p>
            <a:r>
              <a:rPr lang="en-US" dirty="0" smtClean="0">
                <a:solidFill>
                  <a:schemeClr val="bg1"/>
                </a:solidFill>
                <a:latin typeface="HelveticaNeueLT Std Cn"/>
              </a:rPr>
              <a:t>Traffic Controller</a:t>
            </a:r>
            <a:endParaRPr lang="en-US" dirty="0">
              <a:solidFill>
                <a:schemeClr val="bg1"/>
              </a:solidFill>
              <a:latin typeface="HelveticaNeueLT Std Cn"/>
            </a:endParaRPr>
          </a:p>
        </p:txBody>
      </p:sp>
      <p:sp>
        <p:nvSpPr>
          <p:cNvPr id="19" name="TextBox 18"/>
          <p:cNvSpPr txBox="1"/>
          <p:nvPr/>
        </p:nvSpPr>
        <p:spPr>
          <a:xfrm>
            <a:off x="6963739" y="2939204"/>
            <a:ext cx="2062312" cy="369332"/>
          </a:xfrm>
          <a:prstGeom prst="rect">
            <a:avLst/>
          </a:prstGeom>
          <a:noFill/>
        </p:spPr>
        <p:txBody>
          <a:bodyPr wrap="square" rtlCol="0">
            <a:spAutoFit/>
          </a:bodyPr>
          <a:lstStyle/>
          <a:p>
            <a:r>
              <a:rPr lang="en-US" dirty="0" smtClean="0">
                <a:solidFill>
                  <a:schemeClr val="bg1"/>
                </a:solidFill>
                <a:latin typeface="HelveticaNeueLT Std Cn"/>
              </a:rPr>
              <a:t>Light Relays</a:t>
            </a:r>
            <a:endParaRPr lang="en-US" dirty="0">
              <a:solidFill>
                <a:schemeClr val="bg1"/>
              </a:solidFill>
              <a:latin typeface="HelveticaNeueLT Std Cn"/>
            </a:endParaRPr>
          </a:p>
        </p:txBody>
      </p:sp>
    </p:spTree>
    <p:extLst>
      <p:ext uri="{BB962C8B-B14F-4D97-AF65-F5344CB8AC3E}">
        <p14:creationId xmlns:p14="http://schemas.microsoft.com/office/powerpoint/2010/main" val="18401872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16"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Malfunction Management Unit</a:t>
            </a:r>
            <a:endParaRPr lang="en-US" dirty="0"/>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7</a:t>
            </a:fld>
            <a:endParaRPr lang="en-US"/>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rot="16200000">
            <a:off x="4464050" y="1484984"/>
            <a:ext cx="4210058" cy="2724156"/>
          </a:xfrm>
          <a:prstGeom prst="rect">
            <a:avLst/>
          </a:prstGeom>
        </p:spPr>
      </p:pic>
      <p:sp>
        <p:nvSpPr>
          <p:cNvPr id="3" name="TextBox 2"/>
          <p:cNvSpPr txBox="1"/>
          <p:nvPr/>
        </p:nvSpPr>
        <p:spPr>
          <a:xfrm>
            <a:off x="463550" y="986972"/>
            <a:ext cx="4122964" cy="3416320"/>
          </a:xfrm>
          <a:prstGeom prst="rect">
            <a:avLst/>
          </a:prstGeom>
          <a:noFill/>
        </p:spPr>
        <p:txBody>
          <a:bodyPr wrap="square" rtlCol="0">
            <a:spAutoFit/>
          </a:bodyPr>
          <a:lstStyle/>
          <a:p>
            <a:r>
              <a:rPr lang="en-US" dirty="0" smtClean="0">
                <a:solidFill>
                  <a:schemeClr val="bg1"/>
                </a:solidFill>
                <a:latin typeface="HelveticaNeueLT Std Cn"/>
              </a:rPr>
              <a:t>Electrical failsafe</a:t>
            </a:r>
          </a:p>
          <a:p>
            <a:endParaRPr lang="en-US" dirty="0" smtClean="0">
              <a:solidFill>
                <a:schemeClr val="bg1"/>
              </a:solidFill>
              <a:latin typeface="HelveticaNeueLT Std Cn"/>
            </a:endParaRPr>
          </a:p>
          <a:p>
            <a:r>
              <a:rPr lang="en-US" dirty="0" smtClean="0">
                <a:solidFill>
                  <a:schemeClr val="bg1"/>
                </a:solidFill>
                <a:latin typeface="HelveticaNeueLT Std Cn"/>
              </a:rPr>
              <a:t>Hand-soldered </a:t>
            </a:r>
            <a:r>
              <a:rPr lang="en-US" dirty="0">
                <a:solidFill>
                  <a:schemeClr val="bg1"/>
                </a:solidFill>
                <a:latin typeface="HelveticaNeueLT Std Cn"/>
              </a:rPr>
              <a:t>c</a:t>
            </a:r>
            <a:r>
              <a:rPr lang="en-US" dirty="0" smtClean="0">
                <a:solidFill>
                  <a:schemeClr val="bg1"/>
                </a:solidFill>
                <a:latin typeface="HelveticaNeueLT Std Cn"/>
              </a:rPr>
              <a:t>onfiguration card</a:t>
            </a:r>
          </a:p>
          <a:p>
            <a:r>
              <a:rPr lang="en-US" dirty="0">
                <a:solidFill>
                  <a:schemeClr val="bg1"/>
                </a:solidFill>
                <a:latin typeface="HelveticaNeueLT Std Cn"/>
              </a:rPr>
              <a:t>	</a:t>
            </a:r>
            <a:r>
              <a:rPr lang="en-US" dirty="0" smtClean="0">
                <a:solidFill>
                  <a:schemeClr val="bg1"/>
                </a:solidFill>
                <a:latin typeface="HelveticaNeueLT Std Cn"/>
              </a:rPr>
              <a:t>Physical connections</a:t>
            </a:r>
            <a:endParaRPr lang="en-US" dirty="0">
              <a:solidFill>
                <a:schemeClr val="bg1"/>
              </a:solidFill>
              <a:latin typeface="HelveticaNeueLT Std Cn"/>
            </a:endParaRPr>
          </a:p>
          <a:p>
            <a:r>
              <a:rPr lang="en-US" dirty="0" smtClean="0">
                <a:solidFill>
                  <a:schemeClr val="bg1"/>
                </a:solidFill>
                <a:latin typeface="HelveticaNeueLT Std Cn"/>
              </a:rPr>
              <a:t>	Whitelist of valid states</a:t>
            </a:r>
          </a:p>
          <a:p>
            <a:endParaRPr lang="en-US" dirty="0">
              <a:solidFill>
                <a:schemeClr val="bg1"/>
              </a:solidFill>
              <a:latin typeface="HelveticaNeueLT Std Cn"/>
            </a:endParaRPr>
          </a:p>
          <a:p>
            <a:r>
              <a:rPr lang="en-US" dirty="0" smtClean="0">
                <a:solidFill>
                  <a:schemeClr val="bg1"/>
                </a:solidFill>
                <a:latin typeface="HelveticaNeueLT Std Cn"/>
              </a:rPr>
              <a:t>Invalid states trigger an override</a:t>
            </a:r>
          </a:p>
          <a:p>
            <a:r>
              <a:rPr lang="en-US" dirty="0">
                <a:solidFill>
                  <a:schemeClr val="bg1"/>
                </a:solidFill>
                <a:latin typeface="HelveticaNeueLT Std Cn"/>
              </a:rPr>
              <a:t>	</a:t>
            </a:r>
            <a:r>
              <a:rPr lang="en-US" dirty="0" smtClean="0">
                <a:solidFill>
                  <a:schemeClr val="bg1"/>
                </a:solidFill>
                <a:latin typeface="HelveticaNeueLT Std Cn"/>
              </a:rPr>
              <a:t>Goes to blinking red lights</a:t>
            </a:r>
          </a:p>
          <a:p>
            <a:r>
              <a:rPr lang="en-US" dirty="0">
                <a:solidFill>
                  <a:schemeClr val="bg1"/>
                </a:solidFill>
                <a:latin typeface="HelveticaNeueLT Std Cn"/>
              </a:rPr>
              <a:t>	Requires manual reset</a:t>
            </a:r>
          </a:p>
          <a:p>
            <a:endParaRPr lang="en-US" dirty="0">
              <a:solidFill>
                <a:schemeClr val="bg1"/>
              </a:solidFill>
              <a:latin typeface="HelveticaNeueLT Std Cn"/>
            </a:endParaRPr>
          </a:p>
          <a:p>
            <a:r>
              <a:rPr lang="en-US" dirty="0" smtClean="0">
                <a:solidFill>
                  <a:schemeClr val="bg1"/>
                </a:solidFill>
                <a:latin typeface="HelveticaNeueLT Std Cn"/>
              </a:rPr>
              <a:t>Stops 4-way green lights</a:t>
            </a:r>
          </a:p>
          <a:p>
            <a:endParaRPr lang="en-US" dirty="0" smtClean="0">
              <a:solidFill>
                <a:schemeClr val="bg1"/>
              </a:solidFill>
              <a:latin typeface="HelveticaNeueLT Std Cn"/>
            </a:endParaRPr>
          </a:p>
        </p:txBody>
      </p:sp>
    </p:spTree>
    <p:extLst>
      <p:ext uri="{BB962C8B-B14F-4D97-AF65-F5344CB8AC3E}">
        <p14:creationId xmlns:p14="http://schemas.microsoft.com/office/powerpoint/2010/main" val="106801838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intersection hardware</a:t>
            </a:r>
            <a:endParaRPr lang="en-US" dirty="0"/>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8</a:t>
            </a:fld>
            <a:endParaRPr lang="en-US"/>
          </a:p>
        </p:txBody>
      </p:sp>
      <p:sp>
        <p:nvSpPr>
          <p:cNvPr id="3" name="TextBox 2"/>
          <p:cNvSpPr txBox="1"/>
          <p:nvPr/>
        </p:nvSpPr>
        <p:spPr>
          <a:xfrm>
            <a:off x="463550" y="2074807"/>
            <a:ext cx="4463506" cy="923330"/>
          </a:xfrm>
          <a:prstGeom prst="rect">
            <a:avLst/>
          </a:prstGeom>
          <a:noFill/>
        </p:spPr>
        <p:txBody>
          <a:bodyPr wrap="square" rtlCol="0">
            <a:spAutoFit/>
          </a:bodyPr>
          <a:lstStyle/>
          <a:p>
            <a:r>
              <a:rPr lang="en-US" dirty="0" smtClean="0">
                <a:solidFill>
                  <a:schemeClr val="bg1"/>
                </a:solidFill>
                <a:latin typeface="HelveticaNeueLT Std Cn"/>
              </a:rPr>
              <a:t>Radio communication</a:t>
            </a:r>
          </a:p>
          <a:p>
            <a:r>
              <a:rPr lang="en-US" dirty="0">
                <a:solidFill>
                  <a:schemeClr val="bg1"/>
                </a:solidFill>
                <a:latin typeface="HelveticaNeueLT Std Cn"/>
              </a:rPr>
              <a:t>	</a:t>
            </a:r>
            <a:r>
              <a:rPr lang="en-US" dirty="0" smtClean="0">
                <a:solidFill>
                  <a:schemeClr val="bg1"/>
                </a:solidFill>
                <a:latin typeface="HelveticaNeueLT Std Cn"/>
              </a:rPr>
              <a:t>Between controllers</a:t>
            </a:r>
          </a:p>
          <a:p>
            <a:r>
              <a:rPr lang="en-US" dirty="0">
                <a:solidFill>
                  <a:schemeClr val="bg1"/>
                </a:solidFill>
                <a:latin typeface="HelveticaNeueLT Std Cn"/>
              </a:rPr>
              <a:t>	</a:t>
            </a:r>
            <a:r>
              <a:rPr lang="en-US" dirty="0" smtClean="0">
                <a:solidFill>
                  <a:schemeClr val="bg1"/>
                </a:solidFill>
                <a:latin typeface="HelveticaNeueLT Std Cn"/>
              </a:rPr>
              <a:t>Back to main server</a:t>
            </a:r>
          </a:p>
        </p:txBody>
      </p:sp>
      <p:pic>
        <p:nvPicPr>
          <p:cNvPr id="2050" name="Picture 2" descr="http://upload.wikimedia.org/wikipedia/commons/f/f7/Detection_camera_and_radio_on_a_traffic_signal_mast_arm.jpg"/>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3763654" y="1021067"/>
            <a:ext cx="4929496" cy="3746196"/>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6493052" y="1461611"/>
            <a:ext cx="568411" cy="947145"/>
          </a:xfrm>
          <a:prstGeom prst="roundRect">
            <a:avLst/>
          </a:prstGeom>
          <a:noFill/>
          <a:ln w="28575">
            <a:solidFill>
              <a:srgbClr val="F8C0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a:endCxn id="8" idx="2"/>
          </p:cNvCxnSpPr>
          <p:nvPr/>
        </p:nvCxnSpPr>
        <p:spPr>
          <a:xfrm flipV="1">
            <a:off x="2320212" y="2408757"/>
            <a:ext cx="4457044" cy="1292387"/>
          </a:xfrm>
          <a:prstGeom prst="line">
            <a:avLst/>
          </a:prstGeom>
          <a:ln>
            <a:solidFill>
              <a:srgbClr val="F8C01B"/>
            </a:solidFill>
          </a:ln>
        </p:spPr>
        <p:style>
          <a:lnRef idx="2">
            <a:schemeClr val="accent1"/>
          </a:lnRef>
          <a:fillRef idx="0">
            <a:schemeClr val="accent1"/>
          </a:fillRef>
          <a:effectRef idx="1">
            <a:schemeClr val="accent1"/>
          </a:effectRef>
          <a:fontRef idx="minor">
            <a:schemeClr val="tx1"/>
          </a:fontRef>
        </p:style>
      </p:cxnSp>
      <p:sp>
        <p:nvSpPr>
          <p:cNvPr id="10" name="Rounded Rectangle 9"/>
          <p:cNvSpPr/>
          <p:nvPr/>
        </p:nvSpPr>
        <p:spPr>
          <a:xfrm>
            <a:off x="7249796" y="1338856"/>
            <a:ext cx="885213" cy="1170426"/>
          </a:xfrm>
          <a:prstGeom prst="roundRect">
            <a:avLst/>
          </a:prstGeom>
          <a:noFill/>
          <a:ln w="28575">
            <a:solidFill>
              <a:srgbClr val="F8C01B"/>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Connector 10"/>
          <p:cNvCxnSpPr>
            <a:endCxn id="10" idx="1"/>
          </p:cNvCxnSpPr>
          <p:nvPr/>
        </p:nvCxnSpPr>
        <p:spPr>
          <a:xfrm flipV="1">
            <a:off x="3060443" y="1924069"/>
            <a:ext cx="4189353" cy="383702"/>
          </a:xfrm>
          <a:prstGeom prst="line">
            <a:avLst/>
          </a:prstGeom>
          <a:ln>
            <a:solidFill>
              <a:srgbClr val="F8C01B"/>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63550" y="3223570"/>
            <a:ext cx="4463506" cy="923330"/>
          </a:xfrm>
          <a:prstGeom prst="rect">
            <a:avLst/>
          </a:prstGeom>
          <a:noFill/>
        </p:spPr>
        <p:txBody>
          <a:bodyPr wrap="square" rtlCol="0">
            <a:spAutoFit/>
          </a:bodyPr>
          <a:lstStyle/>
          <a:p>
            <a:endParaRPr lang="en-US" dirty="0">
              <a:solidFill>
                <a:schemeClr val="bg1"/>
              </a:solidFill>
              <a:latin typeface="HelveticaNeueLT Std Cn"/>
            </a:endParaRPr>
          </a:p>
          <a:p>
            <a:r>
              <a:rPr lang="en-US" dirty="0" smtClean="0">
                <a:solidFill>
                  <a:schemeClr val="bg1"/>
                </a:solidFill>
                <a:latin typeface="HelveticaNeueLT Std Cn"/>
              </a:rPr>
              <a:t>Video cameras</a:t>
            </a:r>
          </a:p>
          <a:p>
            <a:r>
              <a:rPr lang="en-US" dirty="0">
                <a:solidFill>
                  <a:schemeClr val="bg1"/>
                </a:solidFill>
                <a:latin typeface="HelveticaNeueLT Std Cn"/>
              </a:rPr>
              <a:t>	</a:t>
            </a:r>
            <a:r>
              <a:rPr lang="en-US" dirty="0" smtClean="0">
                <a:solidFill>
                  <a:schemeClr val="bg1"/>
                </a:solidFill>
                <a:latin typeface="HelveticaNeueLT Std Cn"/>
              </a:rPr>
              <a:t>Remote inspection</a:t>
            </a:r>
          </a:p>
        </p:txBody>
      </p:sp>
    </p:spTree>
    <p:extLst>
      <p:ext uri="{BB962C8B-B14F-4D97-AF65-F5344CB8AC3E}">
        <p14:creationId xmlns:p14="http://schemas.microsoft.com/office/powerpoint/2010/main" val="32996065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10"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Overview of deployment</a:t>
            </a:r>
            <a:endParaRPr lang="en-US" dirty="0"/>
          </a:p>
        </p:txBody>
      </p:sp>
      <p:sp>
        <p:nvSpPr>
          <p:cNvPr id="3" name="Content Placeholder 2"/>
          <p:cNvSpPr>
            <a:spLocks noGrp="1"/>
          </p:cNvSpPr>
          <p:nvPr>
            <p:ph idx="1"/>
          </p:nvPr>
        </p:nvSpPr>
        <p:spPr>
          <a:xfrm>
            <a:off x="463550" y="977900"/>
            <a:ext cx="8229600" cy="3644900"/>
          </a:xfrm>
        </p:spPr>
        <p:txBody>
          <a:bodyPr/>
          <a:lstStyle/>
          <a:p>
            <a:pPr marL="0" indent="0">
              <a:buNone/>
            </a:pPr>
            <a:r>
              <a:rPr lang="en-US" dirty="0" smtClean="0"/>
              <a:t>Collaborated with a road agency</a:t>
            </a:r>
          </a:p>
          <a:p>
            <a:pPr marL="0" indent="0">
              <a:buNone/>
            </a:pPr>
            <a:r>
              <a:rPr lang="en-US" dirty="0" smtClean="0"/>
              <a:t>	Urban area</a:t>
            </a:r>
            <a:endParaRPr lang="en-US" dirty="0"/>
          </a:p>
          <a:p>
            <a:pPr marL="0" indent="0">
              <a:buNone/>
            </a:pPr>
            <a:r>
              <a:rPr lang="en-US" dirty="0" smtClean="0"/>
              <a:t>	Approximately </a:t>
            </a:r>
            <a:r>
              <a:rPr lang="en-US" dirty="0"/>
              <a:t>100 lights </a:t>
            </a:r>
            <a:r>
              <a:rPr lang="en-US" dirty="0" smtClean="0"/>
              <a:t>total</a:t>
            </a:r>
          </a:p>
          <a:p>
            <a:pPr marL="0" indent="0">
              <a:buNone/>
            </a:pPr>
            <a:endParaRPr lang="en-US" dirty="0" smtClean="0"/>
          </a:p>
          <a:p>
            <a:pPr marL="0" indent="0">
              <a:buNone/>
            </a:pPr>
            <a:r>
              <a:rPr lang="en-US" dirty="0" smtClean="0"/>
              <a:t>Provided hardware for testing and access to deployment</a:t>
            </a:r>
          </a:p>
          <a:p>
            <a:pPr marL="0" indent="0">
              <a:buNone/>
            </a:pPr>
            <a:r>
              <a:rPr lang="en-US" dirty="0"/>
              <a:t>	</a:t>
            </a:r>
            <a:r>
              <a:rPr lang="en-US" dirty="0" smtClean="0"/>
              <a:t>Initial testing all performed under a laboratory setting</a:t>
            </a:r>
            <a:endParaRPr lang="en-US" dirty="0"/>
          </a:p>
          <a:p>
            <a:pPr marL="0" indent="0">
              <a:buNone/>
            </a:pPr>
            <a:endParaRPr lang="en-US" dirty="0" smtClean="0"/>
          </a:p>
          <a:p>
            <a:pPr marL="0" indent="0">
              <a:buNone/>
            </a:pPr>
            <a:r>
              <a:rPr lang="en-US" dirty="0" smtClean="0"/>
              <a:t>As a condition of their involvement:</a:t>
            </a:r>
          </a:p>
          <a:p>
            <a:pPr marL="0" indent="0">
              <a:buNone/>
            </a:pPr>
            <a:r>
              <a:rPr lang="en-US" dirty="0" smtClean="0"/>
              <a:t>	Wish to remain anonymous and keep vendors anonymous</a:t>
            </a:r>
          </a:p>
        </p:txBody>
      </p:sp>
      <p:sp>
        <p:nvSpPr>
          <p:cNvPr id="4" name="Slide Number Placeholder 3"/>
          <p:cNvSpPr>
            <a:spLocks noGrp="1"/>
          </p:cNvSpPr>
          <p:nvPr>
            <p:ph type="sldNum" sz="quarter" idx="4"/>
          </p:nvPr>
        </p:nvSpPr>
        <p:spPr>
          <a:xfrm>
            <a:off x="6635750" y="4767264"/>
            <a:ext cx="2057400" cy="274637"/>
          </a:xfrm>
        </p:spPr>
        <p:txBody>
          <a:bodyPr/>
          <a:lstStyle/>
          <a:p>
            <a:fld id="{84820329-EE3A-46B8-BEB3-A3786EA2FE75}" type="slidenum">
              <a:rPr lang="en-US" smtClean="0"/>
              <a:t>9</a:t>
            </a:fld>
            <a:endParaRPr lang="en-US"/>
          </a:p>
        </p:txBody>
      </p:sp>
    </p:spTree>
    <p:extLst>
      <p:ext uri="{BB962C8B-B14F-4D97-AF65-F5344CB8AC3E}">
        <p14:creationId xmlns:p14="http://schemas.microsoft.com/office/powerpoint/2010/main" val="197443794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ichigan Engineering - Design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Michigan Engineering - Design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bg1"/>
            </a:solidFill>
            <a:latin typeface="HelveticaNeueLT Std Cn"/>
          </a:defRPr>
        </a:defPPr>
      </a:lstStyle>
    </a:txDef>
  </a:objectDefaults>
  <a:extraClrSchemeLst/>
</a:theme>
</file>

<file path=ppt/theme/theme3.xml><?xml version="1.0" encoding="utf-8"?>
<a:theme xmlns:a="http://schemas.openxmlformats.org/drawingml/2006/main" name="Michigan Engineering - Design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10986</TotalTime>
  <Words>2606</Words>
  <Application>Microsoft Macintosh PowerPoint</Application>
  <PresentationFormat>On-screen Show (16:9)</PresentationFormat>
  <Paragraphs>338</Paragraphs>
  <Slides>28</Slides>
  <Notes>27</Notes>
  <HiddenSlides>0</HiddenSlides>
  <MMClips>0</MMClips>
  <ScaleCrop>false</ScaleCrop>
  <HeadingPairs>
    <vt:vector size="4" baseType="variant">
      <vt:variant>
        <vt:lpstr>Theme</vt:lpstr>
      </vt:variant>
      <vt:variant>
        <vt:i4>4</vt:i4>
      </vt:variant>
      <vt:variant>
        <vt:lpstr>Slide Titles</vt:lpstr>
      </vt:variant>
      <vt:variant>
        <vt:i4>28</vt:i4>
      </vt:variant>
    </vt:vector>
  </HeadingPairs>
  <TitlesOfParts>
    <vt:vector size="32" baseType="lpstr">
      <vt:lpstr>Michigan Engineering - Design 2</vt:lpstr>
      <vt:lpstr>1_Michigan Engineering - Design 2</vt:lpstr>
      <vt:lpstr>Michigan Engineering - Design 1</vt:lpstr>
      <vt:lpstr>Custom Design</vt:lpstr>
      <vt:lpstr>Green Lights Forever Analyzing the Security of Traffic Infrastructure</vt:lpstr>
      <vt:lpstr>Motivating our investigation</vt:lpstr>
      <vt:lpstr>High-level overview of our findings</vt:lpstr>
      <vt:lpstr>Outline</vt:lpstr>
      <vt:lpstr>How vehicles are detected</vt:lpstr>
      <vt:lpstr>Inside the traffic cabinet</vt:lpstr>
      <vt:lpstr>Malfunction Management Unit</vt:lpstr>
      <vt:lpstr>Other intersection hardware</vt:lpstr>
      <vt:lpstr>Overview of deployment</vt:lpstr>
      <vt:lpstr>Deployment wireless network</vt:lpstr>
      <vt:lpstr>Findings – 900 MHz radios</vt:lpstr>
      <vt:lpstr>Findings - 5.8 GHz radios</vt:lpstr>
      <vt:lpstr>Findings - 5.8 GHz radios</vt:lpstr>
      <vt:lpstr>Connecting to the network</vt:lpstr>
      <vt:lpstr>Findings – Traffic controller</vt:lpstr>
      <vt:lpstr>Findings – Traffic controller</vt:lpstr>
      <vt:lpstr>Findings – Traffic controller</vt:lpstr>
      <vt:lpstr>Controlling the controller</vt:lpstr>
      <vt:lpstr>Putting it all together</vt:lpstr>
      <vt:lpstr>Demonstration on Deployment</vt:lpstr>
      <vt:lpstr>Demonstration on Deployment</vt:lpstr>
      <vt:lpstr>What can an attacker really do?</vt:lpstr>
      <vt:lpstr>Recommendations for road agencies</vt:lpstr>
      <vt:lpstr>Recommendations for vendors</vt:lpstr>
      <vt:lpstr>Vendor Response</vt:lpstr>
      <vt:lpstr>Concluding Remarks</vt:lpstr>
      <vt:lpstr>Acknowledgements</vt:lpstr>
      <vt:lpstr>Questions?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Diana Fabre</dc:creator>
  <cp:lastModifiedBy>Lab 11</cp:lastModifiedBy>
  <cp:revision>180</cp:revision>
  <cp:lastPrinted>2013-09-06T17:52:25Z</cp:lastPrinted>
  <dcterms:created xsi:type="dcterms:W3CDTF">2011-09-13T16:43:05Z</dcterms:created>
  <dcterms:modified xsi:type="dcterms:W3CDTF">2014-08-19T21:00:27Z</dcterms:modified>
</cp:coreProperties>
</file>