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35"/>
  </p:notesMasterIdLst>
  <p:sldIdLst>
    <p:sldId id="257" r:id="rId3"/>
    <p:sldId id="300" r:id="rId4"/>
    <p:sldId id="271" r:id="rId5"/>
    <p:sldId id="267" r:id="rId6"/>
    <p:sldId id="298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2" r:id="rId17"/>
    <p:sldId id="311" r:id="rId18"/>
    <p:sldId id="313" r:id="rId19"/>
    <p:sldId id="314" r:id="rId20"/>
    <p:sldId id="315" r:id="rId21"/>
    <p:sldId id="316" r:id="rId22"/>
    <p:sldId id="317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7"/>
    <a:srgbClr val="FCF11C"/>
    <a:srgbClr val="FFFF5D"/>
    <a:srgbClr val="FF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131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C3D282-A849-4278-9901-E68A650F1DA1}" type="doc">
      <dgm:prSet loTypeId="urn:microsoft.com/office/officeart/2005/8/layout/pyramid1" loCatId="pyramid" qsTypeId="urn:microsoft.com/office/officeart/2005/8/quickstyle/simple1" qsCatId="simple" csTypeId="urn:microsoft.com/office/officeart/2005/8/colors/colorful3" csCatId="colorful" phldr="1"/>
      <dgm:spPr/>
    </dgm:pt>
    <dgm:pt modelId="{257C076F-B19F-452E-A023-F8965F8A872C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Cache</a:t>
          </a:r>
          <a:endParaRPr lang="en-US" dirty="0"/>
        </a:p>
      </dgm:t>
    </dgm:pt>
    <dgm:pt modelId="{1439E323-F591-4BC3-AFCA-33AFBD729562}" type="parTrans" cxnId="{83521C6A-C953-42A9-8DBA-F963437D3E11}">
      <dgm:prSet/>
      <dgm:spPr/>
      <dgm:t>
        <a:bodyPr/>
        <a:lstStyle/>
        <a:p>
          <a:endParaRPr lang="en-US"/>
        </a:p>
      </dgm:t>
    </dgm:pt>
    <dgm:pt modelId="{2A0D43D9-1C9D-4FC7-A64A-AD34724BE539}" type="sibTrans" cxnId="{83521C6A-C953-42A9-8DBA-F963437D3E11}">
      <dgm:prSet/>
      <dgm:spPr/>
      <dgm:t>
        <a:bodyPr/>
        <a:lstStyle/>
        <a:p>
          <a:endParaRPr lang="en-US"/>
        </a:p>
      </dgm:t>
    </dgm:pt>
    <dgm:pt modelId="{B71E4E7C-2D7B-4A40-BDFE-3D12DDD386C4}">
      <dgm:prSet phldrT="[Text]"/>
      <dgm:spPr/>
      <dgm:t>
        <a:bodyPr/>
        <a:lstStyle/>
        <a:p>
          <a:r>
            <a:rPr lang="en-US" dirty="0" smtClean="0"/>
            <a:t>Main Memory (RAM)</a:t>
          </a:r>
          <a:endParaRPr lang="en-US" dirty="0"/>
        </a:p>
      </dgm:t>
    </dgm:pt>
    <dgm:pt modelId="{1D5ECD20-3CA1-4CE2-8E9A-1F02E726890C}" type="parTrans" cxnId="{D4CC38F8-B58E-4D99-A90A-CCF6F4F04F68}">
      <dgm:prSet/>
      <dgm:spPr/>
      <dgm:t>
        <a:bodyPr/>
        <a:lstStyle/>
        <a:p>
          <a:endParaRPr lang="en-US"/>
        </a:p>
      </dgm:t>
    </dgm:pt>
    <dgm:pt modelId="{1ABC21E2-9DA0-41A3-B6AD-3CD3611C4FFA}" type="sibTrans" cxnId="{D4CC38F8-B58E-4D99-A90A-CCF6F4F04F68}">
      <dgm:prSet/>
      <dgm:spPr/>
      <dgm:t>
        <a:bodyPr/>
        <a:lstStyle/>
        <a:p>
          <a:endParaRPr lang="en-US"/>
        </a:p>
      </dgm:t>
    </dgm:pt>
    <dgm:pt modelId="{24788285-E209-40FC-B2E1-57B9C4037C2B}">
      <dgm:prSet phldrT="[Text]"/>
      <dgm:spPr/>
      <dgm:t>
        <a:bodyPr/>
        <a:lstStyle/>
        <a:p>
          <a:r>
            <a:rPr lang="en-US" dirty="0" smtClean="0"/>
            <a:t>Disk</a:t>
          </a:r>
          <a:br>
            <a:rPr lang="en-US" dirty="0" smtClean="0"/>
          </a:br>
          <a:r>
            <a:rPr lang="en-US" dirty="0" smtClean="0"/>
            <a:t>(Hard Drive)</a:t>
          </a:r>
          <a:endParaRPr lang="en-US" dirty="0"/>
        </a:p>
      </dgm:t>
    </dgm:pt>
    <dgm:pt modelId="{E6357DAD-0C45-4079-9FD9-F37670FA2B30}" type="parTrans" cxnId="{E0CB38AF-6653-4DD0-92AB-43CDD119260E}">
      <dgm:prSet/>
      <dgm:spPr/>
      <dgm:t>
        <a:bodyPr/>
        <a:lstStyle/>
        <a:p>
          <a:endParaRPr lang="en-US"/>
        </a:p>
      </dgm:t>
    </dgm:pt>
    <dgm:pt modelId="{99B3A885-6A55-4F76-964A-4DF032A5E13E}" type="sibTrans" cxnId="{E0CB38AF-6653-4DD0-92AB-43CDD119260E}">
      <dgm:prSet/>
      <dgm:spPr/>
      <dgm:t>
        <a:bodyPr/>
        <a:lstStyle/>
        <a:p>
          <a:endParaRPr lang="en-US"/>
        </a:p>
      </dgm:t>
    </dgm:pt>
    <dgm:pt modelId="{80558E50-87A0-4964-880E-BE7443F64904}" type="pres">
      <dgm:prSet presAssocID="{13C3D282-A849-4278-9901-E68A650F1DA1}" presName="Name0" presStyleCnt="0">
        <dgm:presLayoutVars>
          <dgm:dir/>
          <dgm:animLvl val="lvl"/>
          <dgm:resizeHandles val="exact"/>
        </dgm:presLayoutVars>
      </dgm:prSet>
      <dgm:spPr/>
    </dgm:pt>
    <dgm:pt modelId="{374B2466-764A-4C10-83CF-3487A95867DE}" type="pres">
      <dgm:prSet presAssocID="{257C076F-B19F-452E-A023-F8965F8A872C}" presName="Name8" presStyleCnt="0"/>
      <dgm:spPr/>
    </dgm:pt>
    <dgm:pt modelId="{3E262A9D-D412-4C94-93BD-B15C98961508}" type="pres">
      <dgm:prSet presAssocID="{257C076F-B19F-452E-A023-F8965F8A872C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E54D7-9C6C-463A-BC09-21A89CDDBDAC}" type="pres">
      <dgm:prSet presAssocID="{257C076F-B19F-452E-A023-F8965F8A872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D20C0A-33FE-46DD-9E5D-9BBC4118557E}" type="pres">
      <dgm:prSet presAssocID="{B71E4E7C-2D7B-4A40-BDFE-3D12DDD386C4}" presName="Name8" presStyleCnt="0"/>
      <dgm:spPr/>
    </dgm:pt>
    <dgm:pt modelId="{2541B321-5569-4938-AA6B-D730E76F0B4C}" type="pres">
      <dgm:prSet presAssocID="{B71E4E7C-2D7B-4A40-BDFE-3D12DDD386C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4E24C-FF94-401A-823D-A55A26D3232E}" type="pres">
      <dgm:prSet presAssocID="{B71E4E7C-2D7B-4A40-BDFE-3D12DDD386C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602ED-FCB1-4005-AFC2-F7B2C260018F}" type="pres">
      <dgm:prSet presAssocID="{24788285-E209-40FC-B2E1-57B9C4037C2B}" presName="Name8" presStyleCnt="0"/>
      <dgm:spPr/>
    </dgm:pt>
    <dgm:pt modelId="{145F091B-1850-43D4-8EF9-E337109F1BE2}" type="pres">
      <dgm:prSet presAssocID="{24788285-E209-40FC-B2E1-57B9C4037C2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8A3313-6F2A-4817-B182-29F6FBD1F914}" type="pres">
      <dgm:prSet presAssocID="{24788285-E209-40FC-B2E1-57B9C4037C2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9FBCA0-A944-4E85-8B88-00E5470AEB9A}" type="presOf" srcId="{13C3D282-A849-4278-9901-E68A650F1DA1}" destId="{80558E50-87A0-4964-880E-BE7443F64904}" srcOrd="0" destOrd="0" presId="urn:microsoft.com/office/officeart/2005/8/layout/pyramid1"/>
    <dgm:cxn modelId="{83521C6A-C953-42A9-8DBA-F963437D3E11}" srcId="{13C3D282-A849-4278-9901-E68A650F1DA1}" destId="{257C076F-B19F-452E-A023-F8965F8A872C}" srcOrd="0" destOrd="0" parTransId="{1439E323-F591-4BC3-AFCA-33AFBD729562}" sibTransId="{2A0D43D9-1C9D-4FC7-A64A-AD34724BE539}"/>
    <dgm:cxn modelId="{9C794E28-599D-4117-83EB-4B0E94199B8D}" type="presOf" srcId="{24788285-E209-40FC-B2E1-57B9C4037C2B}" destId="{A88A3313-6F2A-4817-B182-29F6FBD1F914}" srcOrd="1" destOrd="0" presId="urn:microsoft.com/office/officeart/2005/8/layout/pyramid1"/>
    <dgm:cxn modelId="{4BE2D38E-82B4-4E8A-B27E-FC21509BCF6F}" type="presOf" srcId="{24788285-E209-40FC-B2E1-57B9C4037C2B}" destId="{145F091B-1850-43D4-8EF9-E337109F1BE2}" srcOrd="0" destOrd="0" presId="urn:microsoft.com/office/officeart/2005/8/layout/pyramid1"/>
    <dgm:cxn modelId="{E45AD4EF-50B7-4B7E-BFF1-D7E391E9ED80}" type="presOf" srcId="{257C076F-B19F-452E-A023-F8965F8A872C}" destId="{EA5E54D7-9C6C-463A-BC09-21A89CDDBDAC}" srcOrd="1" destOrd="0" presId="urn:microsoft.com/office/officeart/2005/8/layout/pyramid1"/>
    <dgm:cxn modelId="{1EEA6D18-8249-4C1D-8A37-42F0E8C202B8}" type="presOf" srcId="{B71E4E7C-2D7B-4A40-BDFE-3D12DDD386C4}" destId="{2541B321-5569-4938-AA6B-D730E76F0B4C}" srcOrd="0" destOrd="0" presId="urn:microsoft.com/office/officeart/2005/8/layout/pyramid1"/>
    <dgm:cxn modelId="{E0CB38AF-6653-4DD0-92AB-43CDD119260E}" srcId="{13C3D282-A849-4278-9901-E68A650F1DA1}" destId="{24788285-E209-40FC-B2E1-57B9C4037C2B}" srcOrd="2" destOrd="0" parTransId="{E6357DAD-0C45-4079-9FD9-F37670FA2B30}" sibTransId="{99B3A885-6A55-4F76-964A-4DF032A5E13E}"/>
    <dgm:cxn modelId="{D4CC38F8-B58E-4D99-A90A-CCF6F4F04F68}" srcId="{13C3D282-A849-4278-9901-E68A650F1DA1}" destId="{B71E4E7C-2D7B-4A40-BDFE-3D12DDD386C4}" srcOrd="1" destOrd="0" parTransId="{1D5ECD20-3CA1-4CE2-8E9A-1F02E726890C}" sibTransId="{1ABC21E2-9DA0-41A3-B6AD-3CD3611C4FFA}"/>
    <dgm:cxn modelId="{CBEF09CA-39ED-4FAA-8825-6DA534C1ACD7}" type="presOf" srcId="{B71E4E7C-2D7B-4A40-BDFE-3D12DDD386C4}" destId="{39F4E24C-FF94-401A-823D-A55A26D3232E}" srcOrd="1" destOrd="0" presId="urn:microsoft.com/office/officeart/2005/8/layout/pyramid1"/>
    <dgm:cxn modelId="{4F4AE2B1-A69A-438E-B907-60E2FB18585A}" type="presOf" srcId="{257C076F-B19F-452E-A023-F8965F8A872C}" destId="{3E262A9D-D412-4C94-93BD-B15C98961508}" srcOrd="0" destOrd="0" presId="urn:microsoft.com/office/officeart/2005/8/layout/pyramid1"/>
    <dgm:cxn modelId="{639BC8B5-F21E-43BD-815A-F517121EE614}" type="presParOf" srcId="{80558E50-87A0-4964-880E-BE7443F64904}" destId="{374B2466-764A-4C10-83CF-3487A95867DE}" srcOrd="0" destOrd="0" presId="urn:microsoft.com/office/officeart/2005/8/layout/pyramid1"/>
    <dgm:cxn modelId="{A48CD2A6-665E-4779-AD2B-B05B645E3D9D}" type="presParOf" srcId="{374B2466-764A-4C10-83CF-3487A95867DE}" destId="{3E262A9D-D412-4C94-93BD-B15C98961508}" srcOrd="0" destOrd="0" presId="urn:microsoft.com/office/officeart/2005/8/layout/pyramid1"/>
    <dgm:cxn modelId="{3109537C-577E-474E-B723-71FDCDC4163B}" type="presParOf" srcId="{374B2466-764A-4C10-83CF-3487A95867DE}" destId="{EA5E54D7-9C6C-463A-BC09-21A89CDDBDAC}" srcOrd="1" destOrd="0" presId="urn:microsoft.com/office/officeart/2005/8/layout/pyramid1"/>
    <dgm:cxn modelId="{4394ADB8-429E-43A8-9F3A-8DE7CE90F42F}" type="presParOf" srcId="{80558E50-87A0-4964-880E-BE7443F64904}" destId="{8AD20C0A-33FE-46DD-9E5D-9BBC4118557E}" srcOrd="1" destOrd="0" presId="urn:microsoft.com/office/officeart/2005/8/layout/pyramid1"/>
    <dgm:cxn modelId="{B346093E-0535-489A-A2A1-EEB9148E640B}" type="presParOf" srcId="{8AD20C0A-33FE-46DD-9E5D-9BBC4118557E}" destId="{2541B321-5569-4938-AA6B-D730E76F0B4C}" srcOrd="0" destOrd="0" presId="urn:microsoft.com/office/officeart/2005/8/layout/pyramid1"/>
    <dgm:cxn modelId="{09196C79-42AF-4EA3-87C3-DCB9DFFB51A0}" type="presParOf" srcId="{8AD20C0A-33FE-46DD-9E5D-9BBC4118557E}" destId="{39F4E24C-FF94-401A-823D-A55A26D3232E}" srcOrd="1" destOrd="0" presId="urn:microsoft.com/office/officeart/2005/8/layout/pyramid1"/>
    <dgm:cxn modelId="{58151439-567F-485A-927D-44800E61CDCF}" type="presParOf" srcId="{80558E50-87A0-4964-880E-BE7443F64904}" destId="{86D602ED-FCB1-4005-AFC2-F7B2C260018F}" srcOrd="2" destOrd="0" presId="urn:microsoft.com/office/officeart/2005/8/layout/pyramid1"/>
    <dgm:cxn modelId="{07B235A7-9E34-44A0-9FA6-EF67CF2FEE0E}" type="presParOf" srcId="{86D602ED-FCB1-4005-AFC2-F7B2C260018F}" destId="{145F091B-1850-43D4-8EF9-E337109F1BE2}" srcOrd="0" destOrd="0" presId="urn:microsoft.com/office/officeart/2005/8/layout/pyramid1"/>
    <dgm:cxn modelId="{E611A480-138B-4F86-900E-E08F97358D96}" type="presParOf" srcId="{86D602ED-FCB1-4005-AFC2-F7B2C260018F}" destId="{A88A3313-6F2A-4817-B182-29F6FBD1F91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62A9D-D412-4C94-93BD-B15C98961508}">
      <dsp:nvSpPr>
        <dsp:cNvPr id="0" name=""/>
        <dsp:cNvSpPr/>
      </dsp:nvSpPr>
      <dsp:spPr>
        <a:xfrm>
          <a:off x="1727200" y="0"/>
          <a:ext cx="1727200" cy="1269464"/>
        </a:xfrm>
        <a:prstGeom prst="trapezoid">
          <a:avLst>
            <a:gd name="adj" fmla="val 6802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 smtClean="0"/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Cache</a:t>
          </a:r>
          <a:endParaRPr lang="en-US" sz="2900" kern="1200" dirty="0"/>
        </a:p>
      </dsp:txBody>
      <dsp:txXfrm>
        <a:off x="1727200" y="0"/>
        <a:ext cx="1727200" cy="1269464"/>
      </dsp:txXfrm>
    </dsp:sp>
    <dsp:sp modelId="{2541B321-5569-4938-AA6B-D730E76F0B4C}">
      <dsp:nvSpPr>
        <dsp:cNvPr id="0" name=""/>
        <dsp:cNvSpPr/>
      </dsp:nvSpPr>
      <dsp:spPr>
        <a:xfrm>
          <a:off x="863599" y="1269464"/>
          <a:ext cx="3454400" cy="1269464"/>
        </a:xfrm>
        <a:prstGeom prst="trapezoid">
          <a:avLst>
            <a:gd name="adj" fmla="val 68029"/>
          </a:avLst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Main Memory (RAM)</a:t>
          </a:r>
          <a:endParaRPr lang="en-US" sz="2900" kern="1200" dirty="0"/>
        </a:p>
      </dsp:txBody>
      <dsp:txXfrm>
        <a:off x="1468119" y="1269464"/>
        <a:ext cx="2245360" cy="1269464"/>
      </dsp:txXfrm>
    </dsp:sp>
    <dsp:sp modelId="{145F091B-1850-43D4-8EF9-E337109F1BE2}">
      <dsp:nvSpPr>
        <dsp:cNvPr id="0" name=""/>
        <dsp:cNvSpPr/>
      </dsp:nvSpPr>
      <dsp:spPr>
        <a:xfrm>
          <a:off x="0" y="2538929"/>
          <a:ext cx="5181600" cy="1269464"/>
        </a:xfrm>
        <a:prstGeom prst="trapezoid">
          <a:avLst>
            <a:gd name="adj" fmla="val 68029"/>
          </a:avLst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Disk</a:t>
          </a:r>
          <a:br>
            <a:rPr lang="en-US" sz="2900" kern="1200" dirty="0" smtClean="0"/>
          </a:br>
          <a:r>
            <a:rPr lang="en-US" sz="2900" kern="1200" dirty="0" smtClean="0"/>
            <a:t>(Hard Drive)</a:t>
          </a:r>
          <a:endParaRPr lang="en-US" sz="2900" kern="1200" dirty="0"/>
        </a:p>
      </dsp:txBody>
      <dsp:txXfrm>
        <a:off x="906779" y="2538929"/>
        <a:ext cx="3368040" cy="1269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BCCE7-00E7-43D6-8726-B0E482FFB688}" type="datetimeFigureOut">
              <a:rPr lang="en-US" smtClean="0"/>
              <a:t>12/9/13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AD5E5-73AE-4418-8539-4B38E2D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Problem: Identical</a:t>
            </a:r>
            <a:r>
              <a:rPr lang="en-US" baseline="0" dirty="0" smtClean="0"/>
              <a:t> virtual spaces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goes in the Symbol Table? What goes in the Relocation Table?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3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goes in the Symbol Table? What goes in the Relocation Table?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3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goes in the Symbol Table? What goes in the Relocation Table?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3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goes in the Symbol Table? What goes in the Relocation Table?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3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goes in the Symbol Table? What goes in the Relocation Table?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3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goes in the Symbol Table? What goes in the Relocation Table?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3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goes in the Symbol Table? What goes in the Relocation Table?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3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goes in the Symbol Table? What goes in the Relocation Table?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3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goes in the Symbol Table? What goes in the Relocation Table?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Storage 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3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3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3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3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goes in the Symbol Table? What goes in </a:t>
            </a:r>
            <a:r>
              <a:rPr lang="en-US" smtClean="0"/>
              <a:t>the Relocation Table?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3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goes in the Symbol Table? What goes in the Relocation Table?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2921-8CF2-4A6A-AC15-CCF67287D31A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8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AD4F-3F80-488E-9514-CF1F002577B2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BF0-F5B0-4A74-B66A-FA38CA0113E8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2921-8CF2-4A6A-AC15-CCF67287D31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93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E26-75EB-48A7-9271-04D47B801C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00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8D58-DB1B-4CC7-8122-CC98EAC710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8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20DF-FCA5-41FB-9EF4-727834AFE4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533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CC7D-C24C-40D5-B9D4-ACE87086B98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123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706-1D8E-40CA-899D-E68FBADE78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24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0DD7-AFD9-4CCE-BBF5-7A8B4E7713A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33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86D7-5324-48F2-8D7F-1EB7B209BD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E26-75EB-48A7-9271-04D47B801C8E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2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E3B-70C1-444C-AF92-18F9DF4FE8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94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AD4F-3F80-488E-9514-CF1F002577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43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BF0-F5B0-4A74-B66A-FA38CA0113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2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8D58-DB1B-4CC7-8122-CC98EAC710C4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8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20DF-FCA5-41FB-9EF4-727834AFE4A0}" type="datetime1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CC7D-C24C-40D5-B9D4-ACE87086B983}" type="datetime1">
              <a:rPr lang="en-US" smtClean="0"/>
              <a:t>12/9/13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706-1D8E-40CA-899D-E68FBADE7836}" type="datetime1">
              <a:rPr lang="en-US" smtClean="0"/>
              <a:t>12/9/13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0DD7-AFD9-4CCE-BBF5-7A8B4E7713A7}" type="datetime1">
              <a:rPr lang="en-US" smtClean="0"/>
              <a:t>12/9/13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6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86D7-5324-48F2-8D7F-1EB7B209BD73}" type="datetime1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E3B-70C1-444C-AF92-18F9DF4FE8F0}" type="datetime1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4A5E-DA46-4359-8F6A-4B935780B97A}" type="datetime1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9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4A5E-DA46-4359-8F6A-4B935780B9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0" y="519396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xkcd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Kiloby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54796"/>
            <a:ext cx="6019800" cy="566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55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Caches</a:t>
            </a: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Performance Problem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Find memory latency for virtually addressed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and physically addressed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208202"/>
              </p:ext>
            </p:extLst>
          </p:nvPr>
        </p:nvGraphicFramePr>
        <p:xfrm>
          <a:off x="1905000" y="2514600"/>
          <a:ext cx="514946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1085469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Hit Rate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Access Time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TLB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99%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 cycle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Cache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90%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 cycle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Main Memory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99.99%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 cycles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Disk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1,000,000 cycles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29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524000"/>
            <a:ext cx="76962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Caches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1652587"/>
            <a:ext cx="74390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067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Caches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7" y="992067"/>
            <a:ext cx="7220549" cy="548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43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Hierarchical Page Tables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32-bit virtual addresses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Page Size: 8kB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Page Entry Size: 8B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How many levels of page tables must there be?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Where do each of the address bits 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0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Hierarchical Page Tables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32-bit virtual addresses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Page Size: 8kB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Page Entry Size: 8B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How many levels of page tables must there be?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2 levels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Where do each of the address bits go?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10-bit </a:t>
            </a:r>
            <a:r>
              <a:rPr lang="en-US" sz="2400" dirty="0" err="1" smtClean="0">
                <a:solidFill>
                  <a:schemeClr val="bg1"/>
                </a:solidFill>
              </a:rPr>
              <a:t>superpage</a:t>
            </a:r>
            <a:r>
              <a:rPr lang="en-US" sz="2400" dirty="0" smtClean="0">
                <a:solidFill>
                  <a:schemeClr val="bg1"/>
                </a:solidFill>
              </a:rPr>
              <a:t> table, 9-bit subpage table, 13-bit page offset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40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Hard Drive Disk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http://www.dansdata.com/images/samsung_ecogreen/hd103ui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07" y="838200"/>
            <a:ext cx="704019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47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Hard Drive Disk</a:t>
            </a: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Picture of one side of a platter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 - </a:t>
            </a:r>
            <a:r>
              <a:rPr lang="en-US" sz="2400" dirty="0" smtClean="0">
                <a:solidFill>
                  <a:schemeClr val="bg1"/>
                </a:solidFill>
              </a:rPr>
              <a:t>Sector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 </a:t>
            </a:r>
            <a:r>
              <a:rPr lang="en-US" sz="2400" smtClean="0">
                <a:solidFill>
                  <a:schemeClr val="bg1"/>
                </a:solidFill>
              </a:rPr>
              <a:t>- </a:t>
            </a:r>
            <a:r>
              <a:rPr lang="en-US" sz="2400" smtClean="0">
                <a:solidFill>
                  <a:schemeClr val="bg1"/>
                </a:solidFill>
              </a:rPr>
              <a:t>Track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82578"/>
            <a:ext cx="34766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16002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	B</a:t>
            </a:r>
          </a:p>
          <a:p>
            <a:r>
              <a:rPr lang="en-US" sz="2800" b="1" dirty="0" smtClean="0"/>
              <a:t>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45754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Hard Drive Disk</a:t>
            </a: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Access Time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Seek Time – Moving to correct track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Rotational Delay – Waiting for correct sector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Transfer Time – Reading data from disk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Wait Time &amp; Controller Overhead – Additional delays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Is Random Access or Sequential Access better?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16002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	B</a:t>
            </a:r>
          </a:p>
          <a:p>
            <a:r>
              <a:rPr lang="en-US" sz="2800" b="1" dirty="0" smtClean="0"/>
              <a:t>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671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Hard Drive Disk</a:t>
            </a: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Access Time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5400 RPM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kB</a:t>
            </a:r>
            <a:r>
              <a:rPr lang="en-US" dirty="0" smtClean="0">
                <a:solidFill>
                  <a:schemeClr val="bg1"/>
                </a:solidFill>
              </a:rPr>
              <a:t> Sectors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512 Sectors per Track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8 </a:t>
            </a:r>
            <a:r>
              <a:rPr lang="en-US" dirty="0" err="1" smtClean="0">
                <a:solidFill>
                  <a:schemeClr val="bg1"/>
                </a:solidFill>
              </a:rPr>
              <a:t>ms</a:t>
            </a:r>
            <a:r>
              <a:rPr lang="en-US" dirty="0" smtClean="0">
                <a:solidFill>
                  <a:schemeClr val="bg1"/>
                </a:solidFill>
              </a:rPr>
              <a:t> Seek Time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No overhead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is the time to access one sector?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16002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	B</a:t>
            </a:r>
          </a:p>
          <a:p>
            <a:r>
              <a:rPr lang="en-US" sz="2800" b="1" dirty="0" smtClean="0"/>
              <a:t>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5483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 Review</a:t>
            </a: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There will be two exam review sessions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Thursday, 4-6 pm, Chrysler 220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Sunday , 1-3 pm, Chrysler 220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16002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	B</a:t>
            </a:r>
          </a:p>
          <a:p>
            <a:r>
              <a:rPr lang="en-US" sz="2800" b="1" dirty="0" smtClean="0"/>
              <a:t>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0961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Exam 2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High: 97	Low: 10	Average 60.4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676400"/>
            <a:ext cx="84105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4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 Review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Discussion 1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How does C work?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LC2K Instructions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16002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	B</a:t>
            </a:r>
          </a:p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pic>
        <p:nvPicPr>
          <p:cNvPr id="6" name="Picture 2" descr="C/C++ Venn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282" y="2077253"/>
            <a:ext cx="4002686" cy="361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073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 Review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Discussion 2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ARM Addressing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Struct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en-US" sz="2400" dirty="0" smtClean="0">
                <a:solidFill>
                  <a:schemeClr val="bg1"/>
                </a:solidFill>
              </a:rPr>
              <a:t>ata Layout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Conditional Assembly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16002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	B</a:t>
            </a:r>
          </a:p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pic>
        <p:nvPicPr>
          <p:cNvPr id="7" name="Picture 2" descr="http://upload.wikimedia.org/wikipedia/commons/thumb/5/54/Big-Endian.svg/280px-Big-Endia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416" y="1591962"/>
            <a:ext cx="2667000" cy="23812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7762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 Review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Discussion 3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Caller / </a:t>
            </a:r>
            <a:r>
              <a:rPr lang="en-US" sz="2400" dirty="0" err="1" smtClean="0">
                <a:solidFill>
                  <a:schemeClr val="bg1"/>
                </a:solidFill>
              </a:rPr>
              <a:t>Callee</a:t>
            </a:r>
            <a:r>
              <a:rPr lang="en-US" sz="2400" dirty="0" smtClean="0">
                <a:solidFill>
                  <a:schemeClr val="bg1"/>
                </a:solidFill>
              </a:rPr>
              <a:t> Saved Registers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Memory Layout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Linking &amp; Object Files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16002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	B</a:t>
            </a:r>
          </a:p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29179"/>
              </p:ext>
            </p:extLst>
          </p:nvPr>
        </p:nvGraphicFramePr>
        <p:xfrm>
          <a:off x="5334000" y="1977430"/>
          <a:ext cx="2362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Previous Frame Pointer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Saved Registers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Local Variables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Spilled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Registers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Caller Saved Registers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Outgoing Parameters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789391" y="2173764"/>
            <a:ext cx="723900" cy="369332"/>
            <a:chOff x="4495800" y="1828800"/>
            <a:chExt cx="7239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789391" y="4371896"/>
            <a:ext cx="723900" cy="369332"/>
            <a:chOff x="4495800" y="1828800"/>
            <a:chExt cx="723900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</a:t>
              </a:r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512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 Review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Discussion 4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Floating Point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Finite State Machines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Combinational Logic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Sequential Logic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16002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	B</a:t>
            </a:r>
          </a:p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pic>
        <p:nvPicPr>
          <p:cNvPr id="6" name="Picture 4" descr="http://upload.wikimedia.org/wikipedia/commons/thumb/e/e8/IEEE_754_Single_Floating_Point_Format.svg/618px-IEEE_754_Single_Floating_Point_Forma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24025"/>
            <a:ext cx="5792262" cy="11715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272" y="3930946"/>
            <a:ext cx="1587328" cy="173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09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 Review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Discussion 5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Single 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16002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	B</a:t>
            </a:r>
          </a:p>
          <a:p>
            <a:r>
              <a:rPr lang="en-US" sz="2800" b="1" dirty="0" smtClean="0"/>
              <a:t>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291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 Review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Discussion 5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Single 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16002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	B</a:t>
            </a:r>
          </a:p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61925"/>
            <a:ext cx="8601075" cy="653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00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 Review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Discussion 6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Multi 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16002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	B</a:t>
            </a:r>
          </a:p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4" y="2819400"/>
            <a:ext cx="6682416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450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 Review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Discussion 6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Multi 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16002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	B</a:t>
            </a:r>
          </a:p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595221" cy="534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78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 Review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Discussion 7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Pipelined Processor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Data Hazards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16002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	B</a:t>
            </a:r>
          </a:p>
          <a:p>
            <a:r>
              <a:rPr lang="en-US" sz="2800" b="1" dirty="0" smtClean="0"/>
              <a:t>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4129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 Review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Discussion 7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Pipelined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16002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	B</a:t>
            </a:r>
          </a:p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551691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849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Roadmap to end of semester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Project 4 – Friday </a:t>
            </a:r>
            <a:r>
              <a:rPr lang="en-US" sz="2400" dirty="0" smtClean="0">
                <a:solidFill>
                  <a:schemeClr val="bg1"/>
                </a:solidFill>
              </a:rPr>
              <a:t>12/6  (Due tonight at 11:59 w/ 3 slip days)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Homework 7 – Tuesday 12/7 (Tomorrow)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Final Exam – Monday 12/16 10:30 am – 12:30 pm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make sure you don’t have a conflict…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4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 Review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Discussion 8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Control Hazards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Branch Prediction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16002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	B</a:t>
            </a:r>
          </a:p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038598" y="2263346"/>
            <a:ext cx="4038600" cy="2971800"/>
            <a:chOff x="2133600" y="3429000"/>
            <a:chExt cx="4038600" cy="2971800"/>
          </a:xfrm>
        </p:grpSpPr>
        <p:sp>
          <p:nvSpPr>
            <p:cNvPr id="7" name="Oval 6"/>
            <p:cNvSpPr/>
            <p:nvPr/>
          </p:nvSpPr>
          <p:spPr>
            <a:xfrm>
              <a:off x="2133600" y="4186881"/>
              <a:ext cx="13716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Not Taken</a:t>
              </a:r>
              <a:endParaRPr lang="en-US" sz="24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4184822"/>
              <a:ext cx="13716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Taken</a:t>
              </a:r>
              <a:endParaRPr lang="en-US" sz="2400" b="1" dirty="0"/>
            </a:p>
          </p:txBody>
        </p:sp>
        <p:cxnSp>
          <p:nvCxnSpPr>
            <p:cNvPr id="9" name="Curved Connector 8"/>
            <p:cNvCxnSpPr>
              <a:stCxn id="8" idx="1"/>
              <a:endCxn id="7" idx="7"/>
            </p:cNvCxnSpPr>
            <p:nvPr/>
          </p:nvCxnSpPr>
          <p:spPr>
            <a:xfrm rot="16200000" flipH="1" flipV="1">
              <a:off x="4151870" y="3538151"/>
              <a:ext cx="2059" cy="1697132"/>
            </a:xfrm>
            <a:prstGeom prst="curvedConnector3">
              <a:avLst>
                <a:gd name="adj1" fmla="val -20857989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7" idx="5"/>
              <a:endCxn id="8" idx="3"/>
            </p:cNvCxnSpPr>
            <p:nvPr/>
          </p:nvCxnSpPr>
          <p:spPr>
            <a:xfrm rot="5400000" flipH="1" flipV="1">
              <a:off x="4151870" y="4508020"/>
              <a:ext cx="2059" cy="1697132"/>
            </a:xfrm>
            <a:prstGeom prst="curvedConnector3">
              <a:avLst>
                <a:gd name="adj1" fmla="val -20857989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3695698" y="5943600"/>
              <a:ext cx="1028701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400" dirty="0" smtClean="0">
                  <a:solidFill>
                    <a:schemeClr val="bg1"/>
                  </a:solidFill>
                </a:rPr>
                <a:t>Taken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3304333" y="3429000"/>
              <a:ext cx="1697133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400" dirty="0" smtClean="0">
                  <a:solidFill>
                    <a:schemeClr val="bg1"/>
                  </a:solidFill>
                </a:rPr>
                <a:t>Not Taken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69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 Review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Discussion 9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Caches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16002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	B</a:t>
            </a:r>
          </a:p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386070044"/>
              </p:ext>
            </p:extLst>
          </p:nvPr>
        </p:nvGraphicFramePr>
        <p:xfrm>
          <a:off x="3276600" y="1601806"/>
          <a:ext cx="5181600" cy="3808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041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 Review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Discussion 10</a:t>
            </a:r>
          </a:p>
          <a:p>
            <a:r>
              <a:rPr lang="en-US" sz="2400" smtClean="0">
                <a:solidFill>
                  <a:schemeClr val="bg1"/>
                </a:solidFill>
              </a:rPr>
              <a:t>Exam </a:t>
            </a:r>
            <a:r>
              <a:rPr lang="en-US" sz="2400" dirty="0" smtClean="0">
                <a:solidFill>
                  <a:schemeClr val="bg1"/>
                </a:solidFill>
              </a:rPr>
              <a:t>Review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Discussion 11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Virtual Memory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Discussion 12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Virtual Memory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Disks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16002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	B</a:t>
            </a:r>
          </a:p>
          <a:p>
            <a:r>
              <a:rPr lang="en-US" sz="2800" b="1" dirty="0" smtClean="0"/>
              <a:t>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46778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Virtual Memory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Physically Addressed &amp; Virtually Addressed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Hierarchical Page Tables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Hard Drives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Overview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Access Time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General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Virtual Memory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Concepts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Physical Addresses are in?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Virtual Addresses are in?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does the TLB hold?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83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Virtual Memory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Concepts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Physical Addresses are in?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		Hardware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Virtual Addresses are in?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		Software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does the TLB hold?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		Physical Page Numbers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8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Caches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Problem: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Where do we put the cache in a VM system?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4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Caches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Physically Addressed</a:t>
            </a: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27621" y="1600200"/>
            <a:ext cx="1676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CPU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727621" y="3276600"/>
            <a:ext cx="1676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TLB</a:t>
            </a:r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727621" y="4971535"/>
            <a:ext cx="1676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Cache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565821" y="2895600"/>
            <a:ext cx="0" cy="381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4565821" y="4572000"/>
            <a:ext cx="0" cy="39953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95600" y="3924300"/>
            <a:ext cx="3429000" cy="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8800" y="33528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Virtual Address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Physical Address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01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Caches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Virtually Addressed</a:t>
            </a: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27621" y="1600200"/>
            <a:ext cx="1676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CPU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727621" y="4800600"/>
            <a:ext cx="1676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TLB</a:t>
            </a:r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727621" y="3200400"/>
            <a:ext cx="1676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Cache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>
            <a:off x="4565821" y="4495800"/>
            <a:ext cx="0" cy="304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4565821" y="2895600"/>
            <a:ext cx="0" cy="304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95600" y="5448300"/>
            <a:ext cx="3429000" cy="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8800" y="48768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Virtual Address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Physical Address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9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4167</TotalTime>
  <Words>794</Words>
  <Application>Microsoft Macintosh PowerPoint</Application>
  <PresentationFormat>On-screen Show (4:3)</PresentationFormat>
  <Paragraphs>387</Paragraphs>
  <Slides>32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2_Office Theme</vt:lpstr>
      <vt:lpstr> 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370 Discussion</dc:title>
  <dc:creator>Branden Ghena</dc:creator>
  <cp:lastModifiedBy>Lab 11</cp:lastModifiedBy>
  <cp:revision>265</cp:revision>
  <dcterms:created xsi:type="dcterms:W3CDTF">2013-09-08T19:32:40Z</dcterms:created>
  <dcterms:modified xsi:type="dcterms:W3CDTF">2013-12-09T18:42:19Z</dcterms:modified>
</cp:coreProperties>
</file>