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8" r:id="rId6"/>
    <p:sldId id="267" r:id="rId7"/>
    <p:sldId id="271" r:id="rId8"/>
    <p:sldId id="264" r:id="rId9"/>
    <p:sldId id="269" r:id="rId10"/>
    <p:sldId id="270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524" y="1905000"/>
            <a:ext cx="83058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Scan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4" y="2057400"/>
            <a:ext cx="813287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64253" y="4483439"/>
            <a:ext cx="112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kcd.com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Flow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Condition Codes based on PSR</a:t>
            </a: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eq</a:t>
            </a:r>
            <a:r>
              <a:rPr lang="en-US" sz="1600" dirty="0" smtClean="0">
                <a:solidFill>
                  <a:schemeClr val="bg1"/>
                </a:solidFill>
              </a:rPr>
              <a:t> 	</a:t>
            </a:r>
            <a:r>
              <a:rPr lang="en-US" sz="1600" dirty="0" err="1" smtClean="0">
                <a:solidFill>
                  <a:schemeClr val="bg1"/>
                </a:solidFill>
              </a:rPr>
              <a:t>EQual</a:t>
            </a:r>
            <a:r>
              <a:rPr lang="en-US" sz="1600" dirty="0" smtClean="0">
                <a:solidFill>
                  <a:schemeClr val="bg1"/>
                </a:solidFill>
              </a:rPr>
              <a:t> 		  Z == 1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ne 	Not Equal 		  Z == 0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ge</a:t>
            </a:r>
            <a:r>
              <a:rPr lang="en-US" sz="1600" dirty="0" smtClean="0">
                <a:solidFill>
                  <a:schemeClr val="bg1"/>
                </a:solidFill>
              </a:rPr>
              <a:t> 	Greater than/Equal 	  N == V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lt</a:t>
            </a:r>
            <a:r>
              <a:rPr lang="en-US" sz="1600" dirty="0" smtClean="0">
                <a:solidFill>
                  <a:schemeClr val="bg1"/>
                </a:solidFill>
              </a:rPr>
              <a:t> 	Less Than 		  N != V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gt</a:t>
            </a:r>
            <a:r>
              <a:rPr lang="en-US" sz="1600" dirty="0" smtClean="0">
                <a:solidFill>
                  <a:schemeClr val="bg1"/>
                </a:solidFill>
              </a:rPr>
              <a:t> 	Greater Than 	  Z == 0 &amp;&amp; N == V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le 	Less than/Equal 	  Z == 1 || N != V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cs</a:t>
            </a:r>
            <a:r>
              <a:rPr lang="en-US" sz="1600" dirty="0" smtClean="0">
                <a:solidFill>
                  <a:schemeClr val="bg1"/>
                </a:solidFill>
              </a:rPr>
              <a:t> 	unsigned higher/Same C == 1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cc 	unsigned lower 	  C == 0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mi 	negative 		  N == 1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pl</a:t>
            </a:r>
            <a:r>
              <a:rPr lang="en-US" sz="1600" dirty="0" smtClean="0">
                <a:solidFill>
                  <a:schemeClr val="bg1"/>
                </a:solidFill>
              </a:rPr>
              <a:t> 	positive/Zero 	  N == 0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vs</a:t>
            </a:r>
            <a:r>
              <a:rPr lang="en-US" sz="1600" dirty="0" smtClean="0">
                <a:solidFill>
                  <a:schemeClr val="bg1"/>
                </a:solidFill>
              </a:rPr>
              <a:t> 	</a:t>
            </a:r>
            <a:r>
              <a:rPr lang="en-US" sz="1600" dirty="0" err="1" smtClean="0">
                <a:solidFill>
                  <a:schemeClr val="bg1"/>
                </a:solidFill>
              </a:rPr>
              <a:t>oVerflow</a:t>
            </a:r>
            <a:r>
              <a:rPr lang="en-US" sz="1600" dirty="0" smtClean="0">
                <a:solidFill>
                  <a:schemeClr val="bg1"/>
                </a:solidFill>
              </a:rPr>
              <a:t> Set 	  V == 1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vc</a:t>
            </a:r>
            <a:r>
              <a:rPr lang="en-US" sz="1600" dirty="0" smtClean="0">
                <a:solidFill>
                  <a:schemeClr val="bg1"/>
                </a:solidFill>
              </a:rPr>
              <a:t> 	no </a:t>
            </a:r>
            <a:r>
              <a:rPr lang="en-US" sz="1600" dirty="0" err="1" smtClean="0">
                <a:solidFill>
                  <a:schemeClr val="bg1"/>
                </a:solidFill>
              </a:rPr>
              <a:t>oVerflow</a:t>
            </a:r>
            <a:r>
              <a:rPr lang="en-US" sz="1600" dirty="0" smtClean="0">
                <a:solidFill>
                  <a:schemeClr val="bg1"/>
                </a:solidFill>
              </a:rPr>
              <a:t> Clear 	  V == 0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hi 	unsigned </a:t>
            </a:r>
            <a:r>
              <a:rPr lang="en-US" sz="1600" dirty="0" err="1" smtClean="0">
                <a:solidFill>
                  <a:schemeClr val="bg1"/>
                </a:solidFill>
              </a:rPr>
              <a:t>HIgher</a:t>
            </a:r>
            <a:r>
              <a:rPr lang="en-US" sz="1600" dirty="0" smtClean="0">
                <a:solidFill>
                  <a:schemeClr val="bg1"/>
                </a:solidFill>
              </a:rPr>
              <a:t> 	  C == 1 &amp;&amp; Z == 0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ls</a:t>
            </a:r>
            <a:r>
              <a:rPr lang="en-US" sz="1600" dirty="0" smtClean="0">
                <a:solidFill>
                  <a:schemeClr val="bg1"/>
                </a:solidFill>
              </a:rPr>
              <a:t> 	unsigned Lower/Same  C == 0 || Z == 1</a:t>
            </a:r>
            <a:endParaRPr lang="en-US" sz="16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al 	any/Always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Conditional Assembly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Condition Codes can also be applied to other instructions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	Translate the following code</a:t>
            </a:r>
          </a:p>
          <a:p>
            <a:pPr marL="0" indent="0">
              <a:buNone/>
            </a:pPr>
            <a:endParaRPr lang="en-US" sz="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(r0 != 0)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(r0 &gt; 0)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r0 = r0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r0 = r0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 to ARM Translation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 some examples.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to move 32-bit values into registers.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ARM Addressing</a:t>
            </a:r>
          </a:p>
          <a:p>
            <a:pPr marL="914400" lvl="2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Endianness</a:t>
            </a:r>
            <a:r>
              <a:rPr lang="en-US" sz="2000" dirty="0" smtClean="0">
                <a:solidFill>
                  <a:schemeClr val="bg1"/>
                </a:solidFill>
              </a:rPr>
              <a:t>, Loading, and Storing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Layout</a:t>
            </a:r>
          </a:p>
          <a:p>
            <a:pPr marL="914400" lvl="2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</a:t>
            </a:r>
            <a:r>
              <a:rPr lang="en-US" sz="2000" dirty="0" smtClean="0">
                <a:solidFill>
                  <a:schemeClr val="bg1"/>
                </a:solidFill>
              </a:rPr>
              <a:t> Packing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Control Flow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Branches and PSR (Program Status Register)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Conditional Assembly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Predicated Assembly Instructions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 to ARM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ARM Addressing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http://habrastorage.org/storage/bbf5467b/5e236d9a/e0b6a5a4/37d996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78" y="1752600"/>
            <a:ext cx="4762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ARM Addressing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Big-Endian  means Big </a:t>
            </a:r>
            <a:r>
              <a:rPr lang="en-US" sz="2400" dirty="0">
                <a:solidFill>
                  <a:schemeClr val="bg1"/>
                </a:solidFill>
              </a:rPr>
              <a:t>End First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Most Significant Byte (MSB) at first address in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 EECS370 we use Big-Endian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Applies to Bytes only!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http://upload.wikimedia.org/wikipedia/commons/thumb/5/54/Big-Endian.svg/280px-Big-End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667000" cy="2381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ARM Addressing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  r1, r1, #0x2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strh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[r2, #0x0]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[r2, #0x1]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[r0, #0x1002]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Layout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Golden Rule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Start address of a variable is aligned based on the variable’s type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char – byte aligned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short – </a:t>
            </a:r>
            <a:r>
              <a:rPr lang="en-US" sz="2400" dirty="0" err="1" smtClean="0">
                <a:solidFill>
                  <a:schemeClr val="bg1"/>
                </a:solidFill>
              </a:rPr>
              <a:t>halfword</a:t>
            </a:r>
            <a:r>
              <a:rPr lang="en-US" sz="2400" dirty="0" smtClean="0">
                <a:solidFill>
                  <a:schemeClr val="bg1"/>
                </a:solidFill>
              </a:rPr>
              <a:t> aligned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– word aligned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pointer – word aligned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double – two-word aligned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2004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Structs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- start aligned based on alignment of largest member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- end padded to make overall size a multiple of largest member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Layout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</a:t>
            </a:r>
            <a:r>
              <a:rPr lang="en-US" sz="2400" dirty="0" smtClean="0">
                <a:solidFill>
                  <a:schemeClr val="bg1"/>
                </a:solidFill>
              </a:rPr>
              <a:t>mple: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b;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c;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double* d;</a:t>
            </a: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f[10];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g;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Flow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ARM Registers: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16 total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R0 – R12:  General Purpose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R13:           Stack Pointer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R14:	      Link Register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R15:	      Program Counter   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  Dangerous!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Flow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Program Status Register (PSR):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Flags set by various assembly instructions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N – result is negative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Z – result is zero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 – result had a carry out of bit 31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V – result had an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227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Branden Ghena</cp:lastModifiedBy>
  <cp:revision>27</cp:revision>
  <dcterms:created xsi:type="dcterms:W3CDTF">2013-09-08T19:32:40Z</dcterms:created>
  <dcterms:modified xsi:type="dcterms:W3CDTF">2013-09-16T03:50:06Z</dcterms:modified>
</cp:coreProperties>
</file>