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38"/>
  </p:notesMasterIdLst>
  <p:sldIdLst>
    <p:sldId id="257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  <p:sldId id="296" r:id="rId13"/>
    <p:sldId id="297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94" r:id="rId25"/>
    <p:sldId id="281" r:id="rId26"/>
    <p:sldId id="295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27" d="100"/>
          <a:sy n="127" d="100"/>
        </p:scale>
        <p:origin x="-1728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8.xml"/><Relationship Id="rId21" Type="http://schemas.openxmlformats.org/officeDocument/2006/relationships/slide" Target="slides/slide19.xml"/><Relationship Id="rId22" Type="http://schemas.openxmlformats.org/officeDocument/2006/relationships/slide" Target="slides/slide20.xml"/><Relationship Id="rId23" Type="http://schemas.openxmlformats.org/officeDocument/2006/relationships/slide" Target="slides/slide21.xml"/><Relationship Id="rId24" Type="http://schemas.openxmlformats.org/officeDocument/2006/relationships/slide" Target="slides/slide22.xml"/><Relationship Id="rId25" Type="http://schemas.openxmlformats.org/officeDocument/2006/relationships/slide" Target="slides/slide23.xml"/><Relationship Id="rId26" Type="http://schemas.openxmlformats.org/officeDocument/2006/relationships/slide" Target="slides/slide24.xml"/><Relationship Id="rId27" Type="http://schemas.openxmlformats.org/officeDocument/2006/relationships/slide" Target="slides/slide25.xml"/><Relationship Id="rId28" Type="http://schemas.openxmlformats.org/officeDocument/2006/relationships/slide" Target="slides/slide26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30" Type="http://schemas.openxmlformats.org/officeDocument/2006/relationships/slide" Target="slides/slide28.xml"/><Relationship Id="rId31" Type="http://schemas.openxmlformats.org/officeDocument/2006/relationships/slide" Target="slides/slide29.xml"/><Relationship Id="rId32" Type="http://schemas.openxmlformats.org/officeDocument/2006/relationships/slide" Target="slides/slide30.xml"/><Relationship Id="rId9" Type="http://schemas.openxmlformats.org/officeDocument/2006/relationships/slide" Target="slides/slide7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33" Type="http://schemas.openxmlformats.org/officeDocument/2006/relationships/slide" Target="slides/slide31.xml"/><Relationship Id="rId34" Type="http://schemas.openxmlformats.org/officeDocument/2006/relationships/slide" Target="slides/slide32.xml"/><Relationship Id="rId35" Type="http://schemas.openxmlformats.org/officeDocument/2006/relationships/slide" Target="slides/slide33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slide" Target="slides/slide17.xml"/><Relationship Id="rId37" Type="http://schemas.openxmlformats.org/officeDocument/2006/relationships/slide" Target="slides/slide35.xml"/><Relationship Id="rId38" Type="http://schemas.openxmlformats.org/officeDocument/2006/relationships/notesMaster" Target="notesMasters/notesMaster1.xml"/><Relationship Id="rId39" Type="http://schemas.openxmlformats.org/officeDocument/2006/relationships/printerSettings" Target="printerSettings/printerSettings1.bin"/><Relationship Id="rId40" Type="http://schemas.openxmlformats.org/officeDocument/2006/relationships/presProps" Target="presProps.xml"/><Relationship Id="rId41" Type="http://schemas.openxmlformats.org/officeDocument/2006/relationships/viewProps" Target="viewProps.xml"/><Relationship Id="rId42" Type="http://schemas.openxmlformats.org/officeDocument/2006/relationships/theme" Target="theme/theme1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0BCCE7-00E7-43D6-8726-B0E482FFB688}" type="datetimeFigureOut">
              <a:rPr lang="en-US" smtClean="0"/>
              <a:t>9/30/13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80AD5E5-73AE-4418-8539-4B38E2D6716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1251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75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75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80AD5E5-73AE-4418-8539-4B38E2D6716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457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582921-8CF2-4A6A-AC15-CCF67287D31A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99818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46044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0460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0400" y="2052960"/>
            <a:ext cx="1981200" cy="1828800"/>
          </a:xfrm>
        </p:spPr>
        <p:txBody>
          <a:bodyPr anchor="ctr">
            <a:normAutofit/>
          </a:bodyPr>
          <a:lstStyle>
            <a:lvl1pPr marL="0" indent="0" algn="l">
              <a:buNone/>
              <a:defRPr sz="19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F0582921-8CF2-4A6A-AC15-CCF67287D31A}" type="datetime1">
              <a:rPr lang="en-US" smtClean="0"/>
              <a:t>9/30/13</a:t>
            </a:fld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endParaRPr lang="en-US"/>
          </a:p>
        </p:txBody>
      </p:sp>
      <p:sp>
        <p:nvSpPr>
          <p:cNvPr id="13" name="Title 12"/>
          <p:cNvSpPr>
            <a:spLocks noGrp="1"/>
          </p:cNvSpPr>
          <p:nvPr>
            <p:ph type="title"/>
          </p:nvPr>
        </p:nvSpPr>
        <p:spPr>
          <a:xfrm>
            <a:off x="457200" y="2052960"/>
            <a:ext cx="6324600" cy="182880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7010400" y="152399"/>
            <a:ext cx="1981200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153923"/>
            <a:ext cx="6705600" cy="6553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62799" y="2892277"/>
            <a:ext cx="1600201" cy="1645920"/>
          </a:xfrm>
        </p:spPr>
        <p:txBody>
          <a:bodyPr anchor="ctr"/>
          <a:lstStyle>
            <a:lvl1pPr marL="0" indent="0">
              <a:buNone/>
              <a:defRPr sz="2000">
                <a:solidFill>
                  <a:schemeClr val="bg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9CF8D58-DB1B-4CC7-8122-CC98EAC710C4}" type="datetime1">
              <a:rPr lang="en-US" smtClean="0"/>
              <a:t>9/30/13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12" name="Title 11"/>
          <p:cNvSpPr>
            <a:spLocks noGrp="1"/>
          </p:cNvSpPr>
          <p:nvPr>
            <p:ph type="title"/>
          </p:nvPr>
        </p:nvSpPr>
        <p:spPr>
          <a:xfrm>
            <a:off x="381000" y="2892277"/>
            <a:ext cx="6324600" cy="1645920"/>
          </a:xfrm>
        </p:spPr>
        <p:txBody>
          <a:bodyPr/>
          <a:lstStyle>
            <a:lvl1pPr algn="r">
              <a:defRPr sz="42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19072"/>
            <a:ext cx="4038600" cy="440740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22438"/>
            <a:ext cx="4040188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38399"/>
            <a:ext cx="4040188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722438"/>
            <a:ext cx="4041775" cy="639762"/>
          </a:xfrm>
        </p:spPr>
        <p:txBody>
          <a:bodyPr anchor="b"/>
          <a:lstStyle>
            <a:lvl1pPr marL="0" indent="0" algn="ctr">
              <a:buNone/>
              <a:defRPr sz="24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38399"/>
            <a:ext cx="4041775" cy="3687763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52400" y="150919"/>
            <a:ext cx="8831802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152400" y="152400"/>
            <a:ext cx="6705600" cy="655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304800"/>
            <a:ext cx="586740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59752" y="2130552"/>
            <a:ext cx="1673352" cy="2816352"/>
          </a:xfrm>
        </p:spPr>
        <p:txBody>
          <a:bodyPr tIns="0"/>
          <a:lstStyle>
            <a:lvl1pPr marL="0" indent="0"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ln>
            <a:noFill/>
          </a:ln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itle 10"/>
          <p:cNvSpPr>
            <a:spLocks noGrp="1"/>
          </p:cNvSpPr>
          <p:nvPr>
            <p:ph type="title"/>
          </p:nvPr>
        </p:nvSpPr>
        <p:spPr>
          <a:xfrm>
            <a:off x="7159752" y="457200"/>
            <a:ext cx="1675660" cy="1673352"/>
          </a:xfrm>
        </p:spPr>
        <p:txBody>
          <a:bodyPr anchor="b"/>
          <a:lstStyle>
            <a:lvl1pPr algn="l">
              <a:defRPr sz="2000" spc="150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C8E26-75EB-48A7-9271-04D47B801C8E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8225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Rectangle 8"/>
          <p:cNvSpPr/>
          <p:nvPr/>
        </p:nvSpPr>
        <p:spPr>
          <a:xfrm>
            <a:off x="7010400" y="150876"/>
            <a:ext cx="1981200" cy="655624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2400" y="152400"/>
            <a:ext cx="6705600" cy="6553200"/>
          </a:xfrm>
        </p:spPr>
        <p:txBody>
          <a:bodyPr anchor="ctr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162800" y="2133600"/>
            <a:ext cx="1676400" cy="2971800"/>
          </a:xfrm>
        </p:spPr>
        <p:txBody>
          <a:bodyPr tIns="0"/>
          <a:lstStyle>
            <a:lvl1pPr marL="0" indent="0">
              <a:buNone/>
              <a:defRPr sz="1400">
                <a:solidFill>
                  <a:schemeClr val="tx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162800" y="460248"/>
            <a:ext cx="1676400" cy="1673352"/>
          </a:xfrm>
        </p:spPr>
        <p:txBody>
          <a:bodyPr anchor="b"/>
          <a:lstStyle>
            <a:lvl1pPr algn="l">
              <a:defRPr sz="2000" spc="150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AD4F-3F80-488E-9514-CF1F002577B2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52400" y="147319"/>
            <a:ext cx="6705600" cy="655624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010400" y="147319"/>
            <a:ext cx="1956046" cy="655624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62800" y="274638"/>
            <a:ext cx="1676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5FBF0-F5B0-4A74-B66A-FA38CA0113E8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CF8D58-DB1B-4CC7-8122-CC98EAC710C4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18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C520DF-FCA5-41FB-9EF4-727834AFE4A0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825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3BCC7D-C24C-40D5-B9D4-ACE87086B983}" type="datetime1">
              <a:rPr lang="en-US" smtClean="0"/>
              <a:t>9/30/13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996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A50706-1D8E-40CA-899D-E68FBADE7836}" type="datetime1">
              <a:rPr lang="en-US" smtClean="0"/>
              <a:t>9/30/13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181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940DD7-AFD9-4CCE-BBF5-7A8B4E7713A7}" type="datetime1">
              <a:rPr lang="en-US" smtClean="0"/>
              <a:t>9/30/13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65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2D86D7-5324-48F2-8D7F-1EB7B209BD73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8146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3FE3B-70C1-444C-AF92-18F9DF4FE8F0}" type="datetime1">
              <a:rPr lang="en-US" smtClean="0"/>
              <a:t>9/30/13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3891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_rels/slideMaster2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22.xml"/><Relationship Id="rId12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B14A5E-DA46-4359-8F6A-4B935780B97A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9952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52400" y="1634971"/>
            <a:ext cx="8831802" cy="504547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399" y="152400"/>
            <a:ext cx="8814047" cy="1346447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81000" y="355847"/>
            <a:ext cx="8381260" cy="105439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0999" y="1719071"/>
            <a:ext cx="8407893" cy="44074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70888" y="6356350"/>
            <a:ext cx="21336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fld id="{43B14A5E-DA46-4359-8F6A-4B935780B97A}" type="datetime1">
              <a:rPr lang="en-US" smtClean="0"/>
              <a:t>9/30/13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48000" y="6356350"/>
            <a:ext cx="335280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34680" y="6355080"/>
            <a:ext cx="582966" cy="274320"/>
          </a:xfrm>
          <a:prstGeom prst="rect">
            <a:avLst/>
          </a:prstGeom>
          <a:ln w="19050">
            <a:noFill/>
          </a:ln>
        </p:spPr>
        <p:txBody>
          <a:bodyPr vert="horz" lIns="91440" tIns="45720" rIns="91440" bIns="45720" rtlCol="0" anchor="ctr"/>
          <a:lstStyle>
            <a:lvl1pPr algn="ctr">
              <a:defRPr sz="1100">
                <a:solidFill>
                  <a:schemeClr val="tx2"/>
                </a:solidFill>
              </a:defRPr>
            </a:lvl1pPr>
          </a:lstStyle>
          <a:p>
            <a:fld id="{82CA7653-91A4-4295-9398-4F544DA3020D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200" kern="1200" cap="all" spc="200" baseline="0">
          <a:ln>
            <a:noFill/>
          </a:ln>
          <a:solidFill>
            <a:schemeClr val="bg1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spcBef>
          <a:spcPct val="20000"/>
        </a:spcBef>
        <a:buClr>
          <a:schemeClr val="accent1"/>
        </a:buClr>
        <a:buFont typeface="Wingdings 2" pitchFamily="18" charset="2"/>
        <a:buChar char=""/>
        <a:defRPr sz="2000" kern="1200" spc="150" baseline="0">
          <a:solidFill>
            <a:schemeClr val="tx2"/>
          </a:solidFill>
          <a:latin typeface="+mn-lt"/>
          <a:ea typeface="+mn-ea"/>
          <a:cs typeface="+mn-cs"/>
        </a:defRPr>
      </a:lvl1pPr>
      <a:lvl2pPr marL="54864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800" kern="1200" spc="100" baseline="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600" kern="1200" spc="100" baseline="0">
          <a:solidFill>
            <a:schemeClr val="tx2"/>
          </a:solidFill>
          <a:latin typeface="+mn-lt"/>
          <a:ea typeface="+mn-ea"/>
          <a:cs typeface="+mn-cs"/>
        </a:defRPr>
      </a:lvl3pPr>
      <a:lvl4pPr marL="1097280" indent="-182880" algn="l" defTabSz="914400" rtl="0" eaLnBrk="1" latinLnBrk="0" hangingPunct="1">
        <a:spcBef>
          <a:spcPct val="20000"/>
        </a:spcBef>
        <a:buClr>
          <a:schemeClr val="accent4"/>
        </a:buClr>
        <a:buFont typeface="Wingdings" pitchFamily="2" charset="2"/>
        <a:buChar char="§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spcBef>
          <a:spcPct val="20000"/>
        </a:spcBef>
        <a:buClr>
          <a:schemeClr val="accent6"/>
        </a:buClr>
        <a:buFont typeface="Wingdings" pitchFamily="2" charset="2"/>
        <a:buChar char="§"/>
        <a:defRPr sz="1300" kern="1200" spc="100" baseline="0">
          <a:solidFill>
            <a:schemeClr val="tx2"/>
          </a:solidFill>
          <a:latin typeface="+mn-lt"/>
          <a:ea typeface="+mn-ea"/>
          <a:cs typeface="+mn-cs"/>
        </a:defRPr>
      </a:lvl5pPr>
      <a:lvl6pPr marL="1554480" indent="-182880" algn="l" defTabSz="914400" rtl="0" eaLnBrk="1" latinLnBrk="0" hangingPunct="1">
        <a:spcBef>
          <a:spcPct val="20000"/>
        </a:spcBef>
        <a:buClr>
          <a:schemeClr val="accent1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1828800" indent="-182880" algn="l" defTabSz="914400" rtl="0" eaLnBrk="1" latinLnBrk="0" hangingPunct="1">
        <a:spcBef>
          <a:spcPct val="20000"/>
        </a:spcBef>
        <a:buClr>
          <a:schemeClr val="accent2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103120" indent="-182880" algn="l" defTabSz="914400" rtl="0" eaLnBrk="1" latinLnBrk="0" hangingPunct="1">
        <a:spcBef>
          <a:spcPct val="20000"/>
        </a:spcBef>
        <a:buClr>
          <a:schemeClr val="accent3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377440" indent="-182880" algn="l" defTabSz="914400" rtl="0" eaLnBrk="1" latinLnBrk="0" hangingPunct="1">
        <a:spcBef>
          <a:spcPct val="20000"/>
        </a:spcBef>
        <a:buClr>
          <a:schemeClr val="accent5"/>
        </a:buClr>
        <a:buFont typeface="Wingdings" pitchFamily="2" charset="2"/>
        <a:buChar char="§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4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image" Target="../media/image12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image" Target="../media/image1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5334000" y="6172612"/>
            <a:ext cx="11224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x</a:t>
            </a:r>
            <a:r>
              <a:rPr lang="en-US" dirty="0" smtClean="0">
                <a:solidFill>
                  <a:schemeClr val="bg1"/>
                </a:solidFill>
              </a:rPr>
              <a:t>kcd.com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Picture 2" descr="Circuit Diagram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914400"/>
            <a:ext cx="4087264" cy="52582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055742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Floating Point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Multiplication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-1.1011*(2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)    *     1.01*(2</a:t>
            </a:r>
            <a:r>
              <a:rPr lang="en-US" sz="2400" baseline="30000" dirty="0" smtClean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[-6.75]                    [1.25]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= -1.0000111*(2</a:t>
            </a:r>
            <a:r>
              <a:rPr lang="en-US" sz="2400" baseline="300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  [-8.4375]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95120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Finite State Machines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Diagram of State, Conditions to change state, and Outputs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Conditions to change are based on inputs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11</a:t>
            </a:fld>
            <a:endParaRPr lang="en-US"/>
          </a:p>
        </p:txBody>
      </p:sp>
      <p:pic>
        <p:nvPicPr>
          <p:cNvPr id="20482" name="Picture 2" descr="http://upload.wikimedia.org/wikipedia/commons/thumb/9/97/Torniqueterevolution.jpg/110px-Torniqueterevolution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0684" y="3141698"/>
            <a:ext cx="1895754" cy="28781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84" name="Picture 4" descr="http://upload.wikimedia.org/wikipedia/commons/thumb/9/9e/Turnstile_state_machine_colored.svg/330px-Turnstile_state_machine_colored.svg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0" y="3610786"/>
            <a:ext cx="4476750" cy="19399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9949106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Finite State Machines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Example:  Output a 1 on the pattern 001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States: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Pattern ‘1’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Pattern ‘0’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Pattern ‘00’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Pattern ‘001’      =&gt;     Output =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4121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Combinational Logic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Digital circuit representing a Boolean equation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Truth tables!!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2" descr="http://homepage.cs.uiowa.edu/~jones/assem/notes/08f/gates.gif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86200" y="2514600"/>
            <a:ext cx="381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4973739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Combinational Logic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More Complex Circuits: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            Mux                                     Decoder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14</a:t>
            </a:fld>
            <a:endParaRPr lang="en-US"/>
          </a:p>
        </p:txBody>
      </p:sp>
      <p:grpSp>
        <p:nvGrpSpPr>
          <p:cNvPr id="65" name="Group 64"/>
          <p:cNvGrpSpPr/>
          <p:nvPr/>
        </p:nvGrpSpPr>
        <p:grpSpPr>
          <a:xfrm>
            <a:off x="1244777" y="3095227"/>
            <a:ext cx="2472531" cy="1545431"/>
            <a:chOff x="838200" y="3048000"/>
            <a:chExt cx="2472531" cy="1545431"/>
          </a:xfrm>
        </p:grpSpPr>
        <p:sp>
          <p:nvSpPr>
            <p:cNvPr id="5" name="Rectangle 4"/>
            <p:cNvSpPr/>
            <p:nvPr/>
          </p:nvSpPr>
          <p:spPr>
            <a:xfrm>
              <a:off x="838200" y="3048000"/>
              <a:ext cx="2472531" cy="154543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6" name="Group 37"/>
            <p:cNvGrpSpPr>
              <a:grpSpLocks/>
            </p:cNvGrpSpPr>
            <p:nvPr/>
          </p:nvGrpSpPr>
          <p:grpSpPr bwMode="auto">
            <a:xfrm>
              <a:off x="895716" y="3213893"/>
              <a:ext cx="2371726" cy="1262063"/>
              <a:chOff x="3891" y="2880"/>
              <a:chExt cx="1494" cy="795"/>
            </a:xfrm>
          </p:grpSpPr>
          <p:sp>
            <p:nvSpPr>
              <p:cNvPr id="37" name="Oval 38"/>
              <p:cNvSpPr>
                <a:spLocks noChangeArrowheads="1"/>
              </p:cNvSpPr>
              <p:nvPr/>
            </p:nvSpPr>
            <p:spPr bwMode="auto">
              <a:xfrm>
                <a:off x="4237" y="3144"/>
                <a:ext cx="45" cy="45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" name="AutoShape 39"/>
              <p:cNvSpPr>
                <a:spLocks noChangeArrowheads="1"/>
              </p:cNvSpPr>
              <p:nvPr/>
            </p:nvSpPr>
            <p:spPr bwMode="auto">
              <a:xfrm>
                <a:off x="3896" y="2880"/>
                <a:ext cx="227" cy="289"/>
              </a:xfrm>
              <a:prstGeom prst="roundRect">
                <a:avLst>
                  <a:gd name="adj" fmla="val 394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Arial Narrow" pitchFamily="32" charset="0"/>
                  </a:rPr>
                  <a:t>A</a:t>
                </a:r>
              </a:p>
            </p:txBody>
          </p:sp>
          <p:sp>
            <p:nvSpPr>
              <p:cNvPr id="39" name="Freeform 40"/>
              <p:cNvSpPr>
                <a:spLocks noChangeArrowheads="1"/>
              </p:cNvSpPr>
              <p:nvPr/>
            </p:nvSpPr>
            <p:spPr bwMode="auto">
              <a:xfrm>
                <a:off x="4293" y="2976"/>
                <a:ext cx="295" cy="242"/>
              </a:xfrm>
              <a:custGeom>
                <a:avLst/>
                <a:gdLst>
                  <a:gd name="T0" fmla="*/ 0 w 1316"/>
                  <a:gd name="T1" fmla="*/ 0 h 1079"/>
                  <a:gd name="T2" fmla="*/ 0 w 1316"/>
                  <a:gd name="T3" fmla="*/ 0 h 1079"/>
                  <a:gd name="T4" fmla="*/ 0 w 1316"/>
                  <a:gd name="T5" fmla="*/ 0 h 1079"/>
                  <a:gd name="T6" fmla="*/ 0 w 1316"/>
                  <a:gd name="T7" fmla="*/ 0 h 1079"/>
                  <a:gd name="T8" fmla="*/ 0 w 1316"/>
                  <a:gd name="T9" fmla="*/ 0 h 1079"/>
                  <a:gd name="T10" fmla="*/ 0 w 1316"/>
                  <a:gd name="T11" fmla="*/ 0 h 1079"/>
                  <a:gd name="T12" fmla="*/ 0 w 1316"/>
                  <a:gd name="T13" fmla="*/ 0 h 1079"/>
                  <a:gd name="T14" fmla="*/ 1316 w 1316"/>
                  <a:gd name="T15" fmla="*/ 1079 h 107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316" h="1079">
                    <a:moveTo>
                      <a:pt x="657" y="0"/>
                    </a:moveTo>
                    <a:cubicBezTo>
                      <a:pt x="986" y="0"/>
                      <a:pt x="1315" y="270"/>
                      <a:pt x="1315" y="539"/>
                    </a:cubicBezTo>
                    <a:cubicBezTo>
                      <a:pt x="1315" y="808"/>
                      <a:pt x="986" y="1078"/>
                      <a:pt x="657" y="1078"/>
                    </a:cubicBezTo>
                    <a:lnTo>
                      <a:pt x="0" y="1078"/>
                    </a:lnTo>
                    <a:lnTo>
                      <a:pt x="0" y="0"/>
                    </a:lnTo>
                    <a:lnTo>
                      <a:pt x="657" y="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0" name="Freeform 41"/>
              <p:cNvSpPr>
                <a:spLocks noChangeArrowheads="1"/>
              </p:cNvSpPr>
              <p:nvPr/>
            </p:nvSpPr>
            <p:spPr bwMode="auto">
              <a:xfrm>
                <a:off x="4293" y="3360"/>
                <a:ext cx="295" cy="241"/>
              </a:xfrm>
              <a:custGeom>
                <a:avLst/>
                <a:gdLst>
                  <a:gd name="T0" fmla="*/ 0 w 1316"/>
                  <a:gd name="T1" fmla="*/ 0 h 1078"/>
                  <a:gd name="T2" fmla="*/ 0 w 1316"/>
                  <a:gd name="T3" fmla="*/ 0 h 1078"/>
                  <a:gd name="T4" fmla="*/ 0 w 1316"/>
                  <a:gd name="T5" fmla="*/ 0 h 1078"/>
                  <a:gd name="T6" fmla="*/ 0 w 1316"/>
                  <a:gd name="T7" fmla="*/ 0 h 1078"/>
                  <a:gd name="T8" fmla="*/ 0 w 1316"/>
                  <a:gd name="T9" fmla="*/ 0 h 1078"/>
                  <a:gd name="T10" fmla="*/ 0 w 1316"/>
                  <a:gd name="T11" fmla="*/ 0 h 1078"/>
                  <a:gd name="T12" fmla="*/ 0 w 1316"/>
                  <a:gd name="T13" fmla="*/ 0 h 1078"/>
                  <a:gd name="T14" fmla="*/ 1316 w 1316"/>
                  <a:gd name="T15" fmla="*/ 1078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316" h="1078">
                    <a:moveTo>
                      <a:pt x="657" y="0"/>
                    </a:moveTo>
                    <a:cubicBezTo>
                      <a:pt x="986" y="0"/>
                      <a:pt x="1315" y="269"/>
                      <a:pt x="1315" y="538"/>
                    </a:cubicBezTo>
                    <a:cubicBezTo>
                      <a:pt x="1315" y="807"/>
                      <a:pt x="986" y="1077"/>
                      <a:pt x="657" y="1077"/>
                    </a:cubicBezTo>
                    <a:lnTo>
                      <a:pt x="0" y="1077"/>
                    </a:lnTo>
                    <a:lnTo>
                      <a:pt x="0" y="0"/>
                    </a:lnTo>
                    <a:lnTo>
                      <a:pt x="657" y="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41" name="Line 42"/>
              <p:cNvSpPr>
                <a:spLocks noChangeShapeType="1"/>
              </p:cNvSpPr>
              <p:nvPr/>
            </p:nvSpPr>
            <p:spPr bwMode="auto">
              <a:xfrm flipH="1">
                <a:off x="4097" y="3552"/>
                <a:ext cx="197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2" name="Line 43"/>
              <p:cNvSpPr>
                <a:spLocks noChangeShapeType="1"/>
              </p:cNvSpPr>
              <p:nvPr/>
            </p:nvSpPr>
            <p:spPr bwMode="auto">
              <a:xfrm flipH="1">
                <a:off x="4097" y="3024"/>
                <a:ext cx="197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3" name="Line 44"/>
              <p:cNvSpPr>
                <a:spLocks noChangeShapeType="1"/>
              </p:cNvSpPr>
              <p:nvPr/>
            </p:nvSpPr>
            <p:spPr bwMode="auto">
              <a:xfrm>
                <a:off x="4197" y="3168"/>
                <a:ext cx="0" cy="237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4" name="Line 45"/>
              <p:cNvSpPr>
                <a:spLocks noChangeShapeType="1"/>
              </p:cNvSpPr>
              <p:nvPr/>
            </p:nvSpPr>
            <p:spPr bwMode="auto">
              <a:xfrm>
                <a:off x="4197" y="3408"/>
                <a:ext cx="93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5" name="Line 46"/>
              <p:cNvSpPr>
                <a:spLocks noChangeShapeType="1"/>
              </p:cNvSpPr>
              <p:nvPr/>
            </p:nvSpPr>
            <p:spPr bwMode="auto">
              <a:xfrm>
                <a:off x="4193" y="3170"/>
                <a:ext cx="43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46" name="Line 47"/>
              <p:cNvSpPr>
                <a:spLocks noChangeShapeType="1"/>
              </p:cNvSpPr>
              <p:nvPr/>
            </p:nvSpPr>
            <p:spPr bwMode="auto">
              <a:xfrm flipH="1">
                <a:off x="4097" y="3264"/>
                <a:ext cx="101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grpSp>
            <p:nvGrpSpPr>
              <p:cNvPr id="47" name="Group 48"/>
              <p:cNvGrpSpPr>
                <a:grpSpLocks/>
              </p:cNvGrpSpPr>
              <p:nvPr/>
            </p:nvGrpSpPr>
            <p:grpSpPr bwMode="auto">
              <a:xfrm>
                <a:off x="4773" y="3168"/>
                <a:ext cx="293" cy="239"/>
                <a:chOff x="4773" y="3168"/>
                <a:chExt cx="293" cy="239"/>
              </a:xfrm>
            </p:grpSpPr>
            <p:sp>
              <p:nvSpPr>
                <p:cNvPr id="60" name="Line 49"/>
                <p:cNvSpPr>
                  <a:spLocks noChangeShapeType="1"/>
                </p:cNvSpPr>
                <p:nvPr/>
              </p:nvSpPr>
              <p:spPr bwMode="auto">
                <a:xfrm>
                  <a:off x="4773" y="3408"/>
                  <a:ext cx="85" cy="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1" name="Freeform 50"/>
                <p:cNvSpPr>
                  <a:spLocks noChangeArrowheads="1"/>
                </p:cNvSpPr>
                <p:nvPr/>
              </p:nvSpPr>
              <p:spPr bwMode="auto">
                <a:xfrm>
                  <a:off x="4862" y="3288"/>
                  <a:ext cx="204" cy="117"/>
                </a:xfrm>
                <a:custGeom>
                  <a:avLst/>
                  <a:gdLst>
                    <a:gd name="T0" fmla="*/ 0 w 919"/>
                    <a:gd name="T1" fmla="*/ 0 h 538"/>
                    <a:gd name="T2" fmla="*/ 0 w 919"/>
                    <a:gd name="T3" fmla="*/ 0 h 538"/>
                    <a:gd name="T4" fmla="*/ 0 w 919"/>
                    <a:gd name="T5" fmla="*/ 0 h 538"/>
                    <a:gd name="T6" fmla="*/ 0 w 919"/>
                    <a:gd name="T7" fmla="*/ 0 h 538"/>
                    <a:gd name="T8" fmla="*/ 919 w 919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919" h="538">
                      <a:moveTo>
                        <a:pt x="0" y="537"/>
                      </a:moveTo>
                      <a:cubicBezTo>
                        <a:pt x="153" y="515"/>
                        <a:pt x="306" y="493"/>
                        <a:pt x="459" y="403"/>
                      </a:cubicBezTo>
                      <a:cubicBezTo>
                        <a:pt x="612" y="313"/>
                        <a:pt x="765" y="156"/>
                        <a:pt x="918" y="0"/>
                      </a:cubicBezTo>
                    </a:path>
                  </a:pathLst>
                </a:custGeom>
                <a:noFill/>
                <a:ln w="28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Freeform 51"/>
                <p:cNvSpPr>
                  <a:spLocks noChangeArrowheads="1"/>
                </p:cNvSpPr>
                <p:nvPr/>
              </p:nvSpPr>
              <p:spPr bwMode="auto">
                <a:xfrm>
                  <a:off x="4861" y="3168"/>
                  <a:ext cx="204" cy="117"/>
                </a:xfrm>
                <a:custGeom>
                  <a:avLst/>
                  <a:gdLst>
                    <a:gd name="T0" fmla="*/ 0 w 919"/>
                    <a:gd name="T1" fmla="*/ 0 h 538"/>
                    <a:gd name="T2" fmla="*/ 0 w 919"/>
                    <a:gd name="T3" fmla="*/ 0 h 538"/>
                    <a:gd name="T4" fmla="*/ 0 w 919"/>
                    <a:gd name="T5" fmla="*/ 0 h 538"/>
                    <a:gd name="T6" fmla="*/ 0 w 919"/>
                    <a:gd name="T7" fmla="*/ 0 h 538"/>
                    <a:gd name="T8" fmla="*/ 919 w 919"/>
                    <a:gd name="T9" fmla="*/ 538 h 5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919" h="538">
                      <a:moveTo>
                        <a:pt x="0" y="0"/>
                      </a:moveTo>
                      <a:cubicBezTo>
                        <a:pt x="153" y="22"/>
                        <a:pt x="306" y="44"/>
                        <a:pt x="459" y="134"/>
                      </a:cubicBezTo>
                      <a:cubicBezTo>
                        <a:pt x="612" y="224"/>
                        <a:pt x="765" y="381"/>
                        <a:pt x="918" y="537"/>
                      </a:cubicBezTo>
                    </a:path>
                  </a:pathLst>
                </a:custGeom>
                <a:noFill/>
                <a:ln w="28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3" name="Line 52"/>
                <p:cNvSpPr>
                  <a:spLocks noChangeShapeType="1"/>
                </p:cNvSpPr>
                <p:nvPr/>
              </p:nvSpPr>
              <p:spPr bwMode="auto">
                <a:xfrm>
                  <a:off x="4773" y="3168"/>
                  <a:ext cx="85" cy="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64" name="Freeform 53"/>
                <p:cNvSpPr>
                  <a:spLocks noChangeArrowheads="1"/>
                </p:cNvSpPr>
                <p:nvPr/>
              </p:nvSpPr>
              <p:spPr bwMode="auto">
                <a:xfrm>
                  <a:off x="4773" y="3168"/>
                  <a:ext cx="56" cy="237"/>
                </a:xfrm>
                <a:custGeom>
                  <a:avLst/>
                  <a:gdLst>
                    <a:gd name="T0" fmla="*/ 0 w 262"/>
                    <a:gd name="T1" fmla="*/ 0 h 1076"/>
                    <a:gd name="T2" fmla="*/ 0 w 262"/>
                    <a:gd name="T3" fmla="*/ 0 h 1076"/>
                    <a:gd name="T4" fmla="*/ 0 w 262"/>
                    <a:gd name="T5" fmla="*/ 0 h 1076"/>
                    <a:gd name="T6" fmla="*/ 0 w 262"/>
                    <a:gd name="T7" fmla="*/ 0 h 1076"/>
                    <a:gd name="T8" fmla="*/ 262 w 262"/>
                    <a:gd name="T9" fmla="*/ 1076 h 107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T6" t="T7" r="T8" b="T9"/>
                  <a:pathLst>
                    <a:path w="262" h="1076">
                      <a:moveTo>
                        <a:pt x="0" y="1075"/>
                      </a:moveTo>
                      <a:cubicBezTo>
                        <a:pt x="130" y="895"/>
                        <a:pt x="261" y="716"/>
                        <a:pt x="261" y="537"/>
                      </a:cubicBezTo>
                      <a:cubicBezTo>
                        <a:pt x="261" y="359"/>
                        <a:pt x="130" y="179"/>
                        <a:pt x="0" y="0"/>
                      </a:cubicBezTo>
                    </a:path>
                  </a:pathLst>
                </a:custGeom>
                <a:noFill/>
                <a:ln w="28440">
                  <a:solidFill>
                    <a:srgbClr val="000000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48" name="Group 54"/>
              <p:cNvGrpSpPr>
                <a:grpSpLocks/>
              </p:cNvGrpSpPr>
              <p:nvPr/>
            </p:nvGrpSpPr>
            <p:grpSpPr bwMode="auto">
              <a:xfrm>
                <a:off x="4597" y="3356"/>
                <a:ext cx="220" cy="127"/>
                <a:chOff x="4597" y="3356"/>
                <a:chExt cx="220" cy="127"/>
              </a:xfrm>
            </p:grpSpPr>
            <p:sp>
              <p:nvSpPr>
                <p:cNvPr id="57" name="Line 55"/>
                <p:cNvSpPr>
                  <a:spLocks noChangeShapeType="1"/>
                </p:cNvSpPr>
                <p:nvPr/>
              </p:nvSpPr>
              <p:spPr bwMode="auto">
                <a:xfrm>
                  <a:off x="4597" y="3484"/>
                  <a:ext cx="93" cy="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8" name="Line 56"/>
                <p:cNvSpPr>
                  <a:spLocks noChangeShapeType="1"/>
                </p:cNvSpPr>
                <p:nvPr/>
              </p:nvSpPr>
              <p:spPr bwMode="auto">
                <a:xfrm flipV="1">
                  <a:off x="4685" y="3355"/>
                  <a:ext cx="0" cy="122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9" name="Line 57"/>
                <p:cNvSpPr>
                  <a:spLocks noChangeShapeType="1"/>
                </p:cNvSpPr>
                <p:nvPr/>
              </p:nvSpPr>
              <p:spPr bwMode="auto">
                <a:xfrm>
                  <a:off x="4676" y="3356"/>
                  <a:ext cx="141" cy="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grpSp>
            <p:nvGrpSpPr>
              <p:cNvPr id="49" name="Group 58"/>
              <p:cNvGrpSpPr>
                <a:grpSpLocks/>
              </p:cNvGrpSpPr>
              <p:nvPr/>
            </p:nvGrpSpPr>
            <p:grpSpPr bwMode="auto">
              <a:xfrm>
                <a:off x="4585" y="3092"/>
                <a:ext cx="218" cy="127"/>
                <a:chOff x="4585" y="3092"/>
                <a:chExt cx="218" cy="127"/>
              </a:xfrm>
            </p:grpSpPr>
            <p:sp>
              <p:nvSpPr>
                <p:cNvPr id="54" name="Line 59"/>
                <p:cNvSpPr>
                  <a:spLocks noChangeShapeType="1"/>
                </p:cNvSpPr>
                <p:nvPr/>
              </p:nvSpPr>
              <p:spPr bwMode="auto">
                <a:xfrm flipH="1">
                  <a:off x="4709" y="3220"/>
                  <a:ext cx="95" cy="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5" name="Line 60"/>
                <p:cNvSpPr>
                  <a:spLocks noChangeShapeType="1"/>
                </p:cNvSpPr>
                <p:nvPr/>
              </p:nvSpPr>
              <p:spPr bwMode="auto">
                <a:xfrm flipV="1">
                  <a:off x="4718" y="3091"/>
                  <a:ext cx="0" cy="121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  <p:sp>
              <p:nvSpPr>
                <p:cNvPr id="56" name="Line 61"/>
                <p:cNvSpPr>
                  <a:spLocks noChangeShapeType="1"/>
                </p:cNvSpPr>
                <p:nvPr/>
              </p:nvSpPr>
              <p:spPr bwMode="auto">
                <a:xfrm flipH="1">
                  <a:off x="4584" y="3092"/>
                  <a:ext cx="143" cy="0"/>
                </a:xfrm>
                <a:prstGeom prst="line">
                  <a:avLst/>
                </a:prstGeom>
                <a:noFill/>
                <a:ln w="28440">
                  <a:solidFill>
                    <a:srgbClr val="000000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rgbClr val="808080"/>
                        </a:outerShdw>
                      </a:effectLst>
                    </a14:hiddenEffects>
                  </a:ext>
                </a:extLst>
              </p:spPr>
              <p:txBody>
                <a:bodyPr/>
                <a:lstStyle/>
                <a:p>
                  <a:endParaRPr lang="en-US"/>
                </a:p>
              </p:txBody>
            </p:sp>
          </p:grpSp>
          <p:sp>
            <p:nvSpPr>
              <p:cNvPr id="50" name="AutoShape 62"/>
              <p:cNvSpPr>
                <a:spLocks noChangeArrowheads="1"/>
              </p:cNvSpPr>
              <p:nvPr/>
            </p:nvSpPr>
            <p:spPr bwMode="auto">
              <a:xfrm>
                <a:off x="3911" y="3120"/>
                <a:ext cx="218" cy="289"/>
              </a:xfrm>
              <a:prstGeom prst="roundRect">
                <a:avLst>
                  <a:gd name="adj" fmla="val 449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b="1" dirty="0">
                    <a:solidFill>
                      <a:srgbClr val="000000"/>
                    </a:solidFill>
                    <a:latin typeface="Arial Narrow" pitchFamily="32" charset="0"/>
                  </a:rPr>
                  <a:t>S</a:t>
                </a:r>
              </a:p>
            </p:txBody>
          </p:sp>
          <p:sp>
            <p:nvSpPr>
              <p:cNvPr id="51" name="AutoShape 63"/>
              <p:cNvSpPr>
                <a:spLocks noChangeArrowheads="1"/>
              </p:cNvSpPr>
              <p:nvPr/>
            </p:nvSpPr>
            <p:spPr bwMode="auto">
              <a:xfrm>
                <a:off x="3891" y="3386"/>
                <a:ext cx="227" cy="289"/>
              </a:xfrm>
              <a:prstGeom prst="roundRect">
                <a:avLst>
                  <a:gd name="adj" fmla="val 407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b="1">
                    <a:solidFill>
                      <a:srgbClr val="000000"/>
                    </a:solidFill>
                    <a:latin typeface="Arial Narrow" pitchFamily="32" charset="0"/>
                  </a:rPr>
                  <a:t>B</a:t>
                </a:r>
              </a:p>
            </p:txBody>
          </p:sp>
          <p:sp>
            <p:nvSpPr>
              <p:cNvPr id="52" name="Line 64"/>
              <p:cNvSpPr>
                <a:spLocks noChangeShapeType="1"/>
              </p:cNvSpPr>
              <p:nvPr/>
            </p:nvSpPr>
            <p:spPr bwMode="auto">
              <a:xfrm>
                <a:off x="5065" y="3292"/>
                <a:ext cx="141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53" name="AutoShape 65"/>
              <p:cNvSpPr>
                <a:spLocks noChangeArrowheads="1"/>
              </p:cNvSpPr>
              <p:nvPr/>
            </p:nvSpPr>
            <p:spPr bwMode="auto">
              <a:xfrm>
                <a:off x="5158" y="3183"/>
                <a:ext cx="227" cy="289"/>
              </a:xfrm>
              <a:prstGeom prst="roundRect">
                <a:avLst>
                  <a:gd name="adj" fmla="val 394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b="1" dirty="0">
                    <a:solidFill>
                      <a:srgbClr val="000000"/>
                    </a:solidFill>
                    <a:latin typeface="Arial Narrow" pitchFamily="32" charset="0"/>
                  </a:rPr>
                  <a:t>C</a:t>
                </a:r>
              </a:p>
            </p:txBody>
          </p:sp>
        </p:grpSp>
      </p:grpSp>
      <p:sp>
        <p:nvSpPr>
          <p:cNvPr id="101" name="Rectangle 100"/>
          <p:cNvSpPr/>
          <p:nvPr/>
        </p:nvSpPr>
        <p:spPr>
          <a:xfrm>
            <a:off x="4876800" y="3095226"/>
            <a:ext cx="2472531" cy="216257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2" name="Group 101"/>
          <p:cNvGrpSpPr/>
          <p:nvPr/>
        </p:nvGrpSpPr>
        <p:grpSpPr>
          <a:xfrm>
            <a:off x="4979590" y="3188493"/>
            <a:ext cx="2266950" cy="1930400"/>
            <a:chOff x="6248400" y="4038600"/>
            <a:chExt cx="2266950" cy="1930400"/>
          </a:xfrm>
        </p:grpSpPr>
        <p:grpSp>
          <p:nvGrpSpPr>
            <p:cNvPr id="103" name="Group 6"/>
            <p:cNvGrpSpPr>
              <a:grpSpLocks/>
            </p:cNvGrpSpPr>
            <p:nvPr/>
          </p:nvGrpSpPr>
          <p:grpSpPr bwMode="auto">
            <a:xfrm>
              <a:off x="6854825" y="4627563"/>
              <a:ext cx="1660525" cy="439737"/>
              <a:chOff x="4318" y="2915"/>
              <a:chExt cx="1046" cy="277"/>
            </a:xfrm>
          </p:grpSpPr>
          <p:sp>
            <p:nvSpPr>
              <p:cNvPr id="131" name="Oval 7"/>
              <p:cNvSpPr>
                <a:spLocks noChangeArrowheads="1"/>
              </p:cNvSpPr>
              <p:nvPr/>
            </p:nvSpPr>
            <p:spPr bwMode="auto">
              <a:xfrm>
                <a:off x="4504" y="3075"/>
                <a:ext cx="45" cy="45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2" name="Freeform 8"/>
              <p:cNvSpPr>
                <a:spLocks noChangeArrowheads="1"/>
              </p:cNvSpPr>
              <p:nvPr/>
            </p:nvSpPr>
            <p:spPr bwMode="auto">
              <a:xfrm>
                <a:off x="4560" y="2919"/>
                <a:ext cx="295" cy="241"/>
              </a:xfrm>
              <a:custGeom>
                <a:avLst/>
                <a:gdLst>
                  <a:gd name="T0" fmla="*/ 0 w 1316"/>
                  <a:gd name="T1" fmla="*/ 0 h 1078"/>
                  <a:gd name="T2" fmla="*/ 0 w 1316"/>
                  <a:gd name="T3" fmla="*/ 0 h 1078"/>
                  <a:gd name="T4" fmla="*/ 0 w 1316"/>
                  <a:gd name="T5" fmla="*/ 0 h 1078"/>
                  <a:gd name="T6" fmla="*/ 0 w 1316"/>
                  <a:gd name="T7" fmla="*/ 0 h 1078"/>
                  <a:gd name="T8" fmla="*/ 0 w 1316"/>
                  <a:gd name="T9" fmla="*/ 0 h 1078"/>
                  <a:gd name="T10" fmla="*/ 0 w 1316"/>
                  <a:gd name="T11" fmla="*/ 0 h 1078"/>
                  <a:gd name="T12" fmla="*/ 0 w 1316"/>
                  <a:gd name="T13" fmla="*/ 0 h 1078"/>
                  <a:gd name="T14" fmla="*/ 1316 w 1316"/>
                  <a:gd name="T15" fmla="*/ 1078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316" h="1078">
                    <a:moveTo>
                      <a:pt x="657" y="0"/>
                    </a:moveTo>
                    <a:cubicBezTo>
                      <a:pt x="986" y="0"/>
                      <a:pt x="1315" y="269"/>
                      <a:pt x="1315" y="538"/>
                    </a:cubicBezTo>
                    <a:cubicBezTo>
                      <a:pt x="1315" y="807"/>
                      <a:pt x="986" y="1077"/>
                      <a:pt x="657" y="1077"/>
                    </a:cubicBezTo>
                    <a:lnTo>
                      <a:pt x="0" y="1077"/>
                    </a:lnTo>
                    <a:lnTo>
                      <a:pt x="0" y="0"/>
                    </a:lnTo>
                    <a:lnTo>
                      <a:pt x="657" y="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33" name="Line 9"/>
              <p:cNvSpPr>
                <a:spLocks noChangeShapeType="1"/>
              </p:cNvSpPr>
              <p:nvPr/>
            </p:nvSpPr>
            <p:spPr bwMode="auto">
              <a:xfrm>
                <a:off x="4318" y="3097"/>
                <a:ext cx="189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0"/>
              <p:cNvSpPr>
                <a:spLocks noChangeShapeType="1"/>
              </p:cNvSpPr>
              <p:nvPr/>
            </p:nvSpPr>
            <p:spPr bwMode="auto">
              <a:xfrm>
                <a:off x="4416" y="2967"/>
                <a:ext cx="141" cy="0"/>
              </a:xfrm>
              <a:prstGeom prst="line">
                <a:avLst/>
              </a:prstGeom>
              <a:noFill/>
              <a:ln w="284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5" name="Line 11"/>
              <p:cNvSpPr>
                <a:spLocks noChangeShapeType="1"/>
              </p:cNvSpPr>
              <p:nvPr/>
            </p:nvSpPr>
            <p:spPr bwMode="auto">
              <a:xfrm>
                <a:off x="4864" y="3039"/>
                <a:ext cx="141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6" name="AutoShape 12"/>
              <p:cNvSpPr>
                <a:spLocks noChangeArrowheads="1"/>
              </p:cNvSpPr>
              <p:nvPr/>
            </p:nvSpPr>
            <p:spPr bwMode="auto">
              <a:xfrm>
                <a:off x="4981" y="2915"/>
                <a:ext cx="383" cy="277"/>
              </a:xfrm>
              <a:prstGeom prst="roundRect">
                <a:avLst>
                  <a:gd name="adj" fmla="val 398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 b="1">
                    <a:solidFill>
                      <a:srgbClr val="000000"/>
                    </a:solidFill>
                    <a:latin typeface="Arial Narrow" pitchFamily="32" charset="0"/>
                  </a:rPr>
                  <a:t>Out</a:t>
                </a:r>
                <a:r>
                  <a:rPr lang="en-GB" sz="2000" b="1" baseline="-25000">
                    <a:solidFill>
                      <a:srgbClr val="000000"/>
                    </a:solidFill>
                    <a:latin typeface="Arial Narrow" pitchFamily="32" charset="0"/>
                  </a:rPr>
                  <a:t>1</a:t>
                </a:r>
              </a:p>
            </p:txBody>
          </p:sp>
        </p:grpSp>
        <p:grpSp>
          <p:nvGrpSpPr>
            <p:cNvPr id="104" name="Group 13"/>
            <p:cNvGrpSpPr>
              <a:grpSpLocks/>
            </p:cNvGrpSpPr>
            <p:nvPr/>
          </p:nvGrpSpPr>
          <p:grpSpPr bwMode="auto">
            <a:xfrm>
              <a:off x="6858000" y="5081588"/>
              <a:ext cx="1657350" cy="439737"/>
              <a:chOff x="4320" y="3201"/>
              <a:chExt cx="1044" cy="277"/>
            </a:xfrm>
          </p:grpSpPr>
          <p:sp>
            <p:nvSpPr>
              <p:cNvPr id="125" name="Freeform 14"/>
              <p:cNvSpPr>
                <a:spLocks noChangeArrowheads="1"/>
              </p:cNvSpPr>
              <p:nvPr/>
            </p:nvSpPr>
            <p:spPr bwMode="auto">
              <a:xfrm>
                <a:off x="4560" y="3207"/>
                <a:ext cx="295" cy="241"/>
              </a:xfrm>
              <a:custGeom>
                <a:avLst/>
                <a:gdLst>
                  <a:gd name="T0" fmla="*/ 0 w 1316"/>
                  <a:gd name="T1" fmla="*/ 0 h 1077"/>
                  <a:gd name="T2" fmla="*/ 0 w 1316"/>
                  <a:gd name="T3" fmla="*/ 0 h 1077"/>
                  <a:gd name="T4" fmla="*/ 0 w 1316"/>
                  <a:gd name="T5" fmla="*/ 0 h 1077"/>
                  <a:gd name="T6" fmla="*/ 0 w 1316"/>
                  <a:gd name="T7" fmla="*/ 0 h 1077"/>
                  <a:gd name="T8" fmla="*/ 0 w 1316"/>
                  <a:gd name="T9" fmla="*/ 0 h 1077"/>
                  <a:gd name="T10" fmla="*/ 0 w 1316"/>
                  <a:gd name="T11" fmla="*/ 0 h 1077"/>
                  <a:gd name="T12" fmla="*/ 0 w 1316"/>
                  <a:gd name="T13" fmla="*/ 0 h 1077"/>
                  <a:gd name="T14" fmla="*/ 1316 w 1316"/>
                  <a:gd name="T15" fmla="*/ 1077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316" h="1077">
                    <a:moveTo>
                      <a:pt x="657" y="0"/>
                    </a:moveTo>
                    <a:cubicBezTo>
                      <a:pt x="986" y="0"/>
                      <a:pt x="1315" y="269"/>
                      <a:pt x="1315" y="537"/>
                    </a:cubicBezTo>
                    <a:cubicBezTo>
                      <a:pt x="1315" y="806"/>
                      <a:pt x="986" y="1076"/>
                      <a:pt x="657" y="1076"/>
                    </a:cubicBezTo>
                    <a:lnTo>
                      <a:pt x="0" y="1076"/>
                    </a:lnTo>
                    <a:lnTo>
                      <a:pt x="0" y="0"/>
                    </a:lnTo>
                    <a:lnTo>
                      <a:pt x="657" y="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6" name="Oval 15"/>
              <p:cNvSpPr>
                <a:spLocks noChangeArrowheads="1"/>
              </p:cNvSpPr>
              <p:nvPr/>
            </p:nvSpPr>
            <p:spPr bwMode="auto">
              <a:xfrm>
                <a:off x="4504" y="3267"/>
                <a:ext cx="45" cy="45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27" name="Line 16"/>
              <p:cNvSpPr>
                <a:spLocks noChangeShapeType="1"/>
              </p:cNvSpPr>
              <p:nvPr/>
            </p:nvSpPr>
            <p:spPr bwMode="auto">
              <a:xfrm>
                <a:off x="4416" y="3293"/>
                <a:ext cx="89" cy="0"/>
              </a:xfrm>
              <a:prstGeom prst="line">
                <a:avLst/>
              </a:prstGeom>
              <a:noFill/>
              <a:ln w="284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8" name="Line 17"/>
              <p:cNvSpPr>
                <a:spLocks noChangeShapeType="1"/>
              </p:cNvSpPr>
              <p:nvPr/>
            </p:nvSpPr>
            <p:spPr bwMode="auto">
              <a:xfrm>
                <a:off x="4320" y="3399"/>
                <a:ext cx="237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9" name="Line 18"/>
              <p:cNvSpPr>
                <a:spLocks noChangeShapeType="1"/>
              </p:cNvSpPr>
              <p:nvPr/>
            </p:nvSpPr>
            <p:spPr bwMode="auto">
              <a:xfrm>
                <a:off x="4860" y="3327"/>
                <a:ext cx="141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0" name="AutoShape 19"/>
              <p:cNvSpPr>
                <a:spLocks noChangeArrowheads="1"/>
              </p:cNvSpPr>
              <p:nvPr/>
            </p:nvSpPr>
            <p:spPr bwMode="auto">
              <a:xfrm>
                <a:off x="4981" y="3201"/>
                <a:ext cx="383" cy="277"/>
              </a:xfrm>
              <a:prstGeom prst="roundRect">
                <a:avLst>
                  <a:gd name="adj" fmla="val 398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 b="1">
                    <a:solidFill>
                      <a:srgbClr val="000000"/>
                    </a:solidFill>
                    <a:latin typeface="Arial Narrow" pitchFamily="32" charset="0"/>
                  </a:rPr>
                  <a:t>Out</a:t>
                </a:r>
                <a:r>
                  <a:rPr lang="en-GB" sz="2000" b="1" baseline="-25000">
                    <a:solidFill>
                      <a:srgbClr val="000000"/>
                    </a:solidFill>
                    <a:latin typeface="Arial Narrow" pitchFamily="32" charset="0"/>
                  </a:rPr>
                  <a:t>2</a:t>
                </a:r>
              </a:p>
            </p:txBody>
          </p:sp>
        </p:grpSp>
        <p:grpSp>
          <p:nvGrpSpPr>
            <p:cNvPr id="105" name="Group 20"/>
            <p:cNvGrpSpPr>
              <a:grpSpLocks/>
            </p:cNvGrpSpPr>
            <p:nvPr/>
          </p:nvGrpSpPr>
          <p:grpSpPr bwMode="auto">
            <a:xfrm>
              <a:off x="6248400" y="4038600"/>
              <a:ext cx="2262188" cy="1930400"/>
              <a:chOff x="3936" y="2544"/>
              <a:chExt cx="1425" cy="1216"/>
            </a:xfrm>
          </p:grpSpPr>
          <p:sp>
            <p:nvSpPr>
              <p:cNvPr id="114" name="Freeform 21"/>
              <p:cNvSpPr>
                <a:spLocks noChangeArrowheads="1"/>
              </p:cNvSpPr>
              <p:nvPr/>
            </p:nvSpPr>
            <p:spPr bwMode="auto">
              <a:xfrm>
                <a:off x="4559" y="3495"/>
                <a:ext cx="295" cy="241"/>
              </a:xfrm>
              <a:custGeom>
                <a:avLst/>
                <a:gdLst>
                  <a:gd name="T0" fmla="*/ 0 w 1316"/>
                  <a:gd name="T1" fmla="*/ 0 h 1078"/>
                  <a:gd name="T2" fmla="*/ 0 w 1316"/>
                  <a:gd name="T3" fmla="*/ 0 h 1078"/>
                  <a:gd name="T4" fmla="*/ 0 w 1316"/>
                  <a:gd name="T5" fmla="*/ 0 h 1078"/>
                  <a:gd name="T6" fmla="*/ 0 w 1316"/>
                  <a:gd name="T7" fmla="*/ 0 h 1078"/>
                  <a:gd name="T8" fmla="*/ 0 w 1316"/>
                  <a:gd name="T9" fmla="*/ 0 h 1078"/>
                  <a:gd name="T10" fmla="*/ 0 w 1316"/>
                  <a:gd name="T11" fmla="*/ 0 h 1078"/>
                  <a:gd name="T12" fmla="*/ 0 w 1316"/>
                  <a:gd name="T13" fmla="*/ 0 h 1078"/>
                  <a:gd name="T14" fmla="*/ 1316 w 1316"/>
                  <a:gd name="T15" fmla="*/ 1078 h 107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316" h="1078">
                    <a:moveTo>
                      <a:pt x="657" y="0"/>
                    </a:moveTo>
                    <a:cubicBezTo>
                      <a:pt x="986" y="0"/>
                      <a:pt x="1315" y="269"/>
                      <a:pt x="1315" y="538"/>
                    </a:cubicBezTo>
                    <a:cubicBezTo>
                      <a:pt x="1315" y="807"/>
                      <a:pt x="986" y="1077"/>
                      <a:pt x="657" y="1077"/>
                    </a:cubicBezTo>
                    <a:lnTo>
                      <a:pt x="0" y="1077"/>
                    </a:lnTo>
                    <a:lnTo>
                      <a:pt x="0" y="0"/>
                    </a:lnTo>
                    <a:lnTo>
                      <a:pt x="657" y="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5" name="Line 22"/>
              <p:cNvSpPr>
                <a:spLocks noChangeShapeType="1"/>
              </p:cNvSpPr>
              <p:nvPr/>
            </p:nvSpPr>
            <p:spPr bwMode="auto">
              <a:xfrm>
                <a:off x="4320" y="2797"/>
                <a:ext cx="0" cy="887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23"/>
              <p:cNvSpPr>
                <a:spLocks noChangeShapeType="1"/>
              </p:cNvSpPr>
              <p:nvPr/>
            </p:nvSpPr>
            <p:spPr bwMode="auto">
              <a:xfrm>
                <a:off x="4176" y="2805"/>
                <a:ext cx="144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24"/>
              <p:cNvSpPr>
                <a:spLocks noChangeShapeType="1"/>
              </p:cNvSpPr>
              <p:nvPr/>
            </p:nvSpPr>
            <p:spPr bwMode="auto">
              <a:xfrm>
                <a:off x="4415" y="2679"/>
                <a:ext cx="0" cy="861"/>
              </a:xfrm>
              <a:prstGeom prst="line">
                <a:avLst/>
              </a:prstGeom>
              <a:noFill/>
              <a:ln w="284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25"/>
              <p:cNvSpPr>
                <a:spLocks noChangeShapeType="1"/>
              </p:cNvSpPr>
              <p:nvPr/>
            </p:nvSpPr>
            <p:spPr bwMode="auto">
              <a:xfrm>
                <a:off x="4176" y="2683"/>
                <a:ext cx="234" cy="0"/>
              </a:xfrm>
              <a:prstGeom prst="line">
                <a:avLst/>
              </a:prstGeom>
              <a:noFill/>
              <a:ln w="284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26"/>
              <p:cNvSpPr>
                <a:spLocks noChangeShapeType="1"/>
              </p:cNvSpPr>
              <p:nvPr/>
            </p:nvSpPr>
            <p:spPr bwMode="auto">
              <a:xfrm>
                <a:off x="4415" y="3543"/>
                <a:ext cx="141" cy="0"/>
              </a:xfrm>
              <a:prstGeom prst="line">
                <a:avLst/>
              </a:prstGeom>
              <a:noFill/>
              <a:ln w="28440">
                <a:solidFill>
                  <a:srgbClr val="0000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0" name="Line 27"/>
              <p:cNvSpPr>
                <a:spLocks noChangeShapeType="1"/>
              </p:cNvSpPr>
              <p:nvPr/>
            </p:nvSpPr>
            <p:spPr bwMode="auto">
              <a:xfrm>
                <a:off x="4320" y="3687"/>
                <a:ext cx="237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1" name="AutoShape 28"/>
              <p:cNvSpPr>
                <a:spLocks noChangeArrowheads="1"/>
              </p:cNvSpPr>
              <p:nvPr/>
            </p:nvSpPr>
            <p:spPr bwMode="auto">
              <a:xfrm>
                <a:off x="3952" y="2544"/>
                <a:ext cx="250" cy="277"/>
              </a:xfrm>
              <a:prstGeom prst="roundRect">
                <a:avLst>
                  <a:gd name="adj" fmla="val 398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 b="1">
                    <a:solidFill>
                      <a:srgbClr val="000000"/>
                    </a:solidFill>
                    <a:latin typeface="Arial Narrow" pitchFamily="32" charset="0"/>
                  </a:rPr>
                  <a:t>A</a:t>
                </a:r>
                <a:r>
                  <a:rPr lang="en-GB" sz="2000" b="1" baseline="-25000">
                    <a:solidFill>
                      <a:srgbClr val="000000"/>
                    </a:solidFill>
                    <a:latin typeface="Arial Narrow" pitchFamily="32" charset="0"/>
                  </a:rPr>
                  <a:t>0</a:t>
                </a:r>
              </a:p>
            </p:txBody>
          </p:sp>
          <p:sp>
            <p:nvSpPr>
              <p:cNvPr id="122" name="Text Box 29"/>
              <p:cNvSpPr txBox="1">
                <a:spLocks noChangeArrowheads="1"/>
              </p:cNvSpPr>
              <p:nvPr/>
            </p:nvSpPr>
            <p:spPr bwMode="auto">
              <a:xfrm>
                <a:off x="3936" y="2679"/>
                <a:ext cx="281" cy="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>
                <a:spAutoFit/>
              </a:bodyPr>
              <a:lstStyle>
                <a:lvl1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" charset="0"/>
                  </a:defRPr>
                </a:lvl1pPr>
                <a:lvl2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" charset="0"/>
                  </a:defRPr>
                </a:lvl2pPr>
                <a:lvl3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" charset="0"/>
                  </a:defRPr>
                </a:lvl3pPr>
                <a:lvl4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" charset="0"/>
                  </a:defRPr>
                </a:lvl4pPr>
                <a:lvl5pPr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" charset="0"/>
                  </a:defRPr>
                </a:lvl5pPr>
                <a:lvl6pPr marL="25146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" charset="0"/>
                  </a:defRPr>
                </a:lvl6pPr>
                <a:lvl7pPr marL="29718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" charset="0"/>
                  </a:defRPr>
                </a:lvl7pPr>
                <a:lvl8pPr marL="34290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" charset="0"/>
                  </a:defRPr>
                </a:lvl8pPr>
                <a:lvl9pPr marL="3886200" indent="-228600" defTabSz="457200" fontAlgn="base">
                  <a:spcBef>
                    <a:spcPct val="0"/>
                  </a:spcBef>
                  <a:spcAft>
                    <a:spcPct val="0"/>
                  </a:spcAft>
                  <a:buClr>
                    <a:srgbClr val="000000"/>
                  </a:buClr>
                  <a:buSzPct val="100000"/>
                  <a:buFont typeface="Times New Roman" pitchFamily="16" charset="0"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  <a:defRPr sz="2400">
                    <a:solidFill>
                      <a:srgbClr val="000000"/>
                    </a:solidFill>
                    <a:latin typeface="Times New Roman" pitchFamily="16" charset="0"/>
                    <a:cs typeface="Arial" charset="0"/>
                  </a:defRPr>
                </a:lvl9pPr>
              </a:lstStyle>
              <a:p>
                <a:pPr algn="ctr">
                  <a:buClrTx/>
                  <a:buFontTx/>
                  <a:buNone/>
                </a:pPr>
                <a:r>
                  <a:rPr lang="en-GB" sz="2000" b="1">
                    <a:latin typeface="Arial Narrow" pitchFamily="32" charset="0"/>
                  </a:rPr>
                  <a:t>A</a:t>
                </a:r>
                <a:r>
                  <a:rPr lang="en-GB" sz="2000" b="1" baseline="-25000">
                    <a:latin typeface="Arial Narrow" pitchFamily="32" charset="0"/>
                  </a:rPr>
                  <a:t>1</a:t>
                </a:r>
              </a:p>
            </p:txBody>
          </p:sp>
          <p:sp>
            <p:nvSpPr>
              <p:cNvPr id="123" name="Line 30"/>
              <p:cNvSpPr>
                <a:spLocks noChangeShapeType="1"/>
              </p:cNvSpPr>
              <p:nvPr/>
            </p:nvSpPr>
            <p:spPr bwMode="auto">
              <a:xfrm>
                <a:off x="4861" y="3613"/>
                <a:ext cx="141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24" name="AutoShape 31"/>
              <p:cNvSpPr>
                <a:spLocks noChangeArrowheads="1"/>
              </p:cNvSpPr>
              <p:nvPr/>
            </p:nvSpPr>
            <p:spPr bwMode="auto">
              <a:xfrm>
                <a:off x="4979" y="3483"/>
                <a:ext cx="383" cy="277"/>
              </a:xfrm>
              <a:prstGeom prst="roundRect">
                <a:avLst>
                  <a:gd name="adj" fmla="val 398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 b="1" dirty="0">
                    <a:solidFill>
                      <a:srgbClr val="000000"/>
                    </a:solidFill>
                    <a:latin typeface="Arial Narrow" pitchFamily="32" charset="0"/>
                  </a:rPr>
                  <a:t>Out</a:t>
                </a:r>
                <a:r>
                  <a:rPr lang="en-GB" sz="2000" b="1" baseline="-25000" dirty="0">
                    <a:solidFill>
                      <a:srgbClr val="000000"/>
                    </a:solidFill>
                    <a:latin typeface="Arial Narrow" pitchFamily="32" charset="0"/>
                  </a:rPr>
                  <a:t>3</a:t>
                </a:r>
              </a:p>
            </p:txBody>
          </p:sp>
        </p:grpSp>
        <p:grpSp>
          <p:nvGrpSpPr>
            <p:cNvPr id="106" name="Group 32"/>
            <p:cNvGrpSpPr>
              <a:grpSpLocks/>
            </p:cNvGrpSpPr>
            <p:nvPr/>
          </p:nvGrpSpPr>
          <p:grpSpPr bwMode="auto">
            <a:xfrm>
              <a:off x="6843713" y="4157663"/>
              <a:ext cx="1671637" cy="439737"/>
              <a:chOff x="4311" y="2619"/>
              <a:chExt cx="1053" cy="277"/>
            </a:xfrm>
          </p:grpSpPr>
          <p:sp>
            <p:nvSpPr>
              <p:cNvPr id="107" name="Freeform 33"/>
              <p:cNvSpPr>
                <a:spLocks noChangeArrowheads="1"/>
              </p:cNvSpPr>
              <p:nvPr/>
            </p:nvSpPr>
            <p:spPr bwMode="auto">
              <a:xfrm>
                <a:off x="4560" y="2631"/>
                <a:ext cx="295" cy="241"/>
              </a:xfrm>
              <a:custGeom>
                <a:avLst/>
                <a:gdLst>
                  <a:gd name="T0" fmla="*/ 0 w 1316"/>
                  <a:gd name="T1" fmla="*/ 0 h 1077"/>
                  <a:gd name="T2" fmla="*/ 0 w 1316"/>
                  <a:gd name="T3" fmla="*/ 0 h 1077"/>
                  <a:gd name="T4" fmla="*/ 0 w 1316"/>
                  <a:gd name="T5" fmla="*/ 0 h 1077"/>
                  <a:gd name="T6" fmla="*/ 0 w 1316"/>
                  <a:gd name="T7" fmla="*/ 0 h 1077"/>
                  <a:gd name="T8" fmla="*/ 0 w 1316"/>
                  <a:gd name="T9" fmla="*/ 0 h 1077"/>
                  <a:gd name="T10" fmla="*/ 0 w 1316"/>
                  <a:gd name="T11" fmla="*/ 0 h 1077"/>
                  <a:gd name="T12" fmla="*/ 0 w 1316"/>
                  <a:gd name="T13" fmla="*/ 0 h 1077"/>
                  <a:gd name="T14" fmla="*/ 1316 w 1316"/>
                  <a:gd name="T15" fmla="*/ 1077 h 10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T12" t="T13" r="T14" b="T15"/>
                <a:pathLst>
                  <a:path w="1316" h="1077">
                    <a:moveTo>
                      <a:pt x="657" y="0"/>
                    </a:moveTo>
                    <a:cubicBezTo>
                      <a:pt x="986" y="0"/>
                      <a:pt x="1315" y="269"/>
                      <a:pt x="1315" y="537"/>
                    </a:cubicBezTo>
                    <a:cubicBezTo>
                      <a:pt x="1315" y="806"/>
                      <a:pt x="986" y="1076"/>
                      <a:pt x="657" y="1076"/>
                    </a:cubicBezTo>
                    <a:lnTo>
                      <a:pt x="0" y="1076"/>
                    </a:lnTo>
                    <a:lnTo>
                      <a:pt x="0" y="0"/>
                    </a:lnTo>
                    <a:lnTo>
                      <a:pt x="657" y="0"/>
                    </a:lnTo>
                  </a:path>
                </a:pathLst>
              </a:custGeom>
              <a:noFill/>
              <a:ln w="28440">
                <a:solidFill>
                  <a:srgbClr val="000000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8" name="Oval 34"/>
              <p:cNvSpPr>
                <a:spLocks noChangeArrowheads="1"/>
              </p:cNvSpPr>
              <p:nvPr/>
            </p:nvSpPr>
            <p:spPr bwMode="auto">
              <a:xfrm>
                <a:off x="4504" y="2781"/>
                <a:ext cx="45" cy="45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09" name="Oval 35"/>
              <p:cNvSpPr>
                <a:spLocks noChangeArrowheads="1"/>
              </p:cNvSpPr>
              <p:nvPr/>
            </p:nvSpPr>
            <p:spPr bwMode="auto">
              <a:xfrm>
                <a:off x="4504" y="2663"/>
                <a:ext cx="45" cy="45"/>
              </a:xfrm>
              <a:prstGeom prst="ellips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10" name="Line 36"/>
              <p:cNvSpPr>
                <a:spLocks noChangeShapeType="1"/>
              </p:cNvSpPr>
              <p:nvPr/>
            </p:nvSpPr>
            <p:spPr bwMode="auto">
              <a:xfrm>
                <a:off x="4862" y="2747"/>
                <a:ext cx="141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1" name="AutoShape 37"/>
              <p:cNvSpPr>
                <a:spLocks noChangeArrowheads="1"/>
              </p:cNvSpPr>
              <p:nvPr/>
            </p:nvSpPr>
            <p:spPr bwMode="auto">
              <a:xfrm>
                <a:off x="4981" y="2619"/>
                <a:ext cx="383" cy="277"/>
              </a:xfrm>
              <a:prstGeom prst="roundRect">
                <a:avLst>
                  <a:gd name="adj" fmla="val 398"/>
                </a:avLst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808080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>
                <a:spAutoFit/>
              </a:bodyPr>
              <a:lstStyle/>
              <a:p>
                <a:pPr algn="ctr">
                  <a:buClrTx/>
                  <a:buFontTx/>
                  <a:buNone/>
                  <a:tabLst>
                    <a:tab pos="0" algn="l"/>
                    <a:tab pos="457200" algn="l"/>
                    <a:tab pos="914400" algn="l"/>
                    <a:tab pos="1371600" algn="l"/>
                    <a:tab pos="1828800" algn="l"/>
                    <a:tab pos="2286000" algn="l"/>
                    <a:tab pos="2743200" algn="l"/>
                    <a:tab pos="3200400" algn="l"/>
                    <a:tab pos="3657600" algn="l"/>
                    <a:tab pos="4114800" algn="l"/>
                    <a:tab pos="4572000" algn="l"/>
                    <a:tab pos="5029200" algn="l"/>
                    <a:tab pos="5486400" algn="l"/>
                    <a:tab pos="5943600" algn="l"/>
                    <a:tab pos="6400800" algn="l"/>
                    <a:tab pos="6858000" algn="l"/>
                    <a:tab pos="7315200" algn="l"/>
                    <a:tab pos="7772400" algn="l"/>
                    <a:tab pos="8229600" algn="l"/>
                    <a:tab pos="8686800" algn="l"/>
                    <a:tab pos="9144000" algn="l"/>
                  </a:tabLst>
                </a:pPr>
                <a:r>
                  <a:rPr lang="en-GB" sz="2000" b="1">
                    <a:solidFill>
                      <a:srgbClr val="000000"/>
                    </a:solidFill>
                    <a:latin typeface="Arial Narrow" pitchFamily="32" charset="0"/>
                  </a:rPr>
                  <a:t>Out</a:t>
                </a:r>
                <a:r>
                  <a:rPr lang="en-GB" sz="2000" b="1" baseline="-25000">
                    <a:solidFill>
                      <a:srgbClr val="000000"/>
                    </a:solidFill>
                    <a:latin typeface="Arial Narrow" pitchFamily="32" charset="0"/>
                  </a:rPr>
                  <a:t>0</a:t>
                </a:r>
              </a:p>
            </p:txBody>
          </p:sp>
          <p:sp>
            <p:nvSpPr>
              <p:cNvPr id="112" name="Line 38"/>
              <p:cNvSpPr>
                <a:spLocks noChangeShapeType="1"/>
              </p:cNvSpPr>
              <p:nvPr/>
            </p:nvSpPr>
            <p:spPr bwMode="auto">
              <a:xfrm>
                <a:off x="4311" y="2805"/>
                <a:ext cx="189" cy="0"/>
              </a:xfrm>
              <a:prstGeom prst="line">
                <a:avLst/>
              </a:prstGeom>
              <a:noFill/>
              <a:ln w="28440">
                <a:solidFill>
                  <a:srgbClr val="000000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3" name="Line 39"/>
              <p:cNvSpPr>
                <a:spLocks noChangeShapeType="1"/>
              </p:cNvSpPr>
              <p:nvPr/>
            </p:nvSpPr>
            <p:spPr bwMode="auto">
              <a:xfrm>
                <a:off x="4410" y="2682"/>
                <a:ext cx="93" cy="0"/>
              </a:xfrm>
              <a:prstGeom prst="line">
                <a:avLst/>
              </a:prstGeom>
              <a:noFill/>
              <a:ln w="28440">
                <a:solidFill>
                  <a:srgbClr val="3333FF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  <p:pic>
        <p:nvPicPr>
          <p:cNvPr id="3076" name="Picture 4" descr="http://upload.wikimedia.org/wikipedia/commons/thumb/3/39/Multiplexer_2-to-1.svg/350px-Multiplexer_2-to-1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7182" y="4998244"/>
            <a:ext cx="2179410" cy="1525588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7135460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Combinational Logic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More Complex Circuits:                                           </a:t>
            </a:r>
            <a:r>
              <a:rPr lang="en-US" sz="2400" dirty="0">
                <a:solidFill>
                  <a:schemeClr val="bg1"/>
                </a:solidFill>
              </a:rPr>
              <a:t>Full </a:t>
            </a:r>
            <a:r>
              <a:rPr lang="en-US" sz="2400" dirty="0" smtClean="0">
                <a:solidFill>
                  <a:schemeClr val="bg1"/>
                </a:solidFill>
              </a:rPr>
              <a:t>Adder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    Half Adder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15</a:t>
            </a:fld>
            <a:endParaRPr lang="en-US"/>
          </a:p>
        </p:txBody>
      </p:sp>
      <p:pic>
        <p:nvPicPr>
          <p:cNvPr id="2050" name="Picture 2" descr="http://upload.wikimedia.org/wikipedia/commons/thumb/d/d9/Half_Adder.svg/220px-Half_Adder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3276600"/>
            <a:ext cx="2628900" cy="1457844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7800" y="2514600"/>
            <a:ext cx="2924175" cy="3419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78331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Combinational Logic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More Complex Circuits: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 </a:t>
            </a:r>
            <a:r>
              <a:rPr lang="en-US" sz="2400" dirty="0" smtClean="0">
                <a:solidFill>
                  <a:schemeClr val="bg1"/>
                </a:solidFill>
              </a:rPr>
              <a:t>                                           Ripple Carry Adder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16</a:t>
            </a:fld>
            <a:endParaRPr lang="en-US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743200"/>
            <a:ext cx="68580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6274115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Combinational Logic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Propagation Delay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17</a:t>
            </a:fld>
            <a:endParaRPr lang="en-US"/>
          </a:p>
        </p:txBody>
      </p:sp>
      <p:pic>
        <p:nvPicPr>
          <p:cNvPr id="13314" name="Picture 2" descr="File:Full Add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3795"/>
            <a:ext cx="5791200" cy="2606040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67892249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Combinational Logic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Propagation Delay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Slows down the speed of your circuit!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18</a:t>
            </a:fld>
            <a:endParaRPr lang="en-US"/>
          </a:p>
        </p:txBody>
      </p:sp>
      <p:pic>
        <p:nvPicPr>
          <p:cNvPr id="13314" name="Picture 2" descr="File:Full Adder.sv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7800" y="2763795"/>
            <a:ext cx="5791200" cy="2606040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4338" name="Picture 2" descr="http://upload.wikimedia.org/wikipedia/commons/thumb/a/a6/Full-Adder_Propagation_Delay.svg/400px-Full-Adder_Propagation_Delay.svg.pn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0758"/>
          <a:stretch/>
        </p:blipFill>
        <p:spPr bwMode="auto">
          <a:xfrm>
            <a:off x="1447800" y="2788509"/>
            <a:ext cx="5791200" cy="258132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277521226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Combinational Logic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Most Complex Circuits: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                 Carry Look-ahead Adder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19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819400"/>
            <a:ext cx="6072153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4979742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1524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102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dirty="0" smtClean="0">
                <a:solidFill>
                  <a:schemeClr val="bg1"/>
                </a:solidFill>
              </a:rPr>
              <a:t>Topics Today:</a:t>
            </a: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Floating Point</a:t>
            </a:r>
            <a:endParaRPr lang="en-US" dirty="0">
              <a:solidFill>
                <a:schemeClr val="bg1"/>
              </a:solidFill>
            </a:endParaRPr>
          </a:p>
          <a:p>
            <a:pPr lvl="1"/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>
                <a:solidFill>
                  <a:schemeClr val="bg1"/>
                </a:solidFill>
              </a:rPr>
              <a:t>Finite State Machines</a:t>
            </a:r>
          </a:p>
          <a:p>
            <a:pPr lvl="2"/>
            <a:endParaRPr lang="en-US" dirty="0" smtClean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Combinational Logic</a:t>
            </a:r>
          </a:p>
          <a:p>
            <a:pPr marL="914400" lvl="2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pPr lvl="1"/>
            <a:r>
              <a:rPr lang="en-US" dirty="0" smtClean="0">
                <a:solidFill>
                  <a:schemeClr val="bg1"/>
                </a:solidFill>
              </a:rPr>
              <a:t>Sequential </a:t>
            </a:r>
            <a:r>
              <a:rPr lang="en-US" dirty="0" smtClean="0">
                <a:solidFill>
                  <a:schemeClr val="bg1"/>
                </a:solidFill>
              </a:rPr>
              <a:t>Logic</a:t>
            </a:r>
            <a:endParaRPr lang="en-US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CA7653-91A4-4295-9398-4F544DA3020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18113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Sequential Logic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Combinational Logic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Stateless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Output is direct function of current input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Sequential Logic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err="1" smtClean="0">
                <a:solidFill>
                  <a:schemeClr val="bg1"/>
                </a:solidFill>
              </a:rPr>
              <a:t>Stateful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Output is function of current input and past input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Clocked!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59813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Sequential Logic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Latches     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SR Latch                                         D Latch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21</a:t>
            </a:fld>
            <a:endParaRPr lang="en-US"/>
          </a:p>
        </p:txBody>
      </p:sp>
      <p:pic>
        <p:nvPicPr>
          <p:cNvPr id="5" name="Picture 2" descr="File:SR-NOR-latch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2667000"/>
            <a:ext cx="2743200" cy="2230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http://upload.wikimedia.org/wikipedia/commons/thumb/c/cb/D-type_Transparent_Latch_%28NOR%29.svg/500px-D-type_Transparent_Latch_%28NOR%29.svg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0" y="2871678"/>
            <a:ext cx="3642986" cy="1821493"/>
          </a:xfrm>
          <a:prstGeom prst="rect">
            <a:avLst/>
          </a:prstGeom>
          <a:solidFill>
            <a:schemeClr val="bg1"/>
          </a:solidFill>
        </p:spPr>
      </p:pic>
      <p:pic>
        <p:nvPicPr>
          <p:cNvPr id="17411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4975" y="5029200"/>
            <a:ext cx="1885950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315023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Sequential Logic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Flip Flops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                 Positive Edge Triggered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22</a:t>
            </a:fld>
            <a:endParaRPr lang="en-US"/>
          </a:p>
        </p:txBody>
      </p:sp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438400"/>
            <a:ext cx="6081766" cy="2095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1219" y="4800600"/>
            <a:ext cx="1587328" cy="1739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909194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Sequential Logic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Why do we want clocked logic?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Specifies a time by which all operations are “done”</a:t>
            </a: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	Results before that time do not matter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6353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Delays in combinational circuits are very real. </a:t>
            </a:r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r>
              <a:rPr lang="en-US" dirty="0"/>
              <a:t>Here’s an example with a </a:t>
            </a:r>
            <a:r>
              <a:rPr lang="en-US" b="1" dirty="0"/>
              <a:t>ripple carry adder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36383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cxnSp>
        <p:nvCxnSpPr>
          <p:cNvPr id="6" name="Straight Arrow Connector 5"/>
          <p:cNvCxnSpPr/>
          <p:nvPr/>
        </p:nvCxnSpPr>
        <p:spPr>
          <a:xfrm flipV="1">
            <a:off x="3048000" y="3776230"/>
            <a:ext cx="0" cy="6858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1371600" y="4462030"/>
            <a:ext cx="3962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of a goes from 7 to 1 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08887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735282" y="4029075"/>
            <a:ext cx="3581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There’s propagation delay before the adder even starts to change values. 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048000" y="3157537"/>
            <a:ext cx="304800" cy="530803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599145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657600" y="404725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stabilizes</a:t>
            </a:r>
            <a:endParaRPr lang="en-US" dirty="0"/>
          </a:p>
        </p:txBody>
      </p:sp>
      <p:cxnSp>
        <p:nvCxnSpPr>
          <p:cNvPr id="7" name="Straight Arrow Connector 6"/>
          <p:cNvCxnSpPr>
            <a:stCxn id="4098" idx="2"/>
          </p:cNvCxnSpPr>
          <p:nvPr/>
        </p:nvCxnSpPr>
        <p:spPr>
          <a:xfrm flipH="1" flipV="1">
            <a:off x="4191001" y="3193040"/>
            <a:ext cx="368973" cy="836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282479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4800" y="4235389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next clock edge comes along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4648200" y="3399354"/>
            <a:ext cx="368973" cy="836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236631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1295400" y="4288505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latch opens up</a:t>
            </a:r>
          </a:p>
          <a:p>
            <a:r>
              <a:rPr lang="en-US" dirty="0" smtClean="0"/>
              <a:t> (and shows new value)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3733800" y="2923056"/>
            <a:ext cx="915314" cy="2639544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564995" y="2739520"/>
            <a:ext cx="991514" cy="1832167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85800" y="5377934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flip-flop grabs new value.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815925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Floating Point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Exponent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Biased by 127</a:t>
            </a: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err="1" smtClean="0">
                <a:solidFill>
                  <a:schemeClr val="bg1"/>
                </a:solidFill>
              </a:rPr>
              <a:t>Significand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Additional 1 before the decimal sign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3</a:t>
            </a:fld>
            <a:endParaRPr lang="en-US"/>
          </a:p>
        </p:txBody>
      </p:sp>
      <p:pic>
        <p:nvPicPr>
          <p:cNvPr id="1028" name="Picture 4" descr="http://upload.wikimedia.org/wikipedia/commons/thumb/e/e8/IEEE_754_Single_Floating_Point_Format.svg/618px-IEEE_754_Single_Floating_Point_Forma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60" y="2028825"/>
            <a:ext cx="7675930" cy="15525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33266342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114800" y="4235389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B changes now,</a:t>
            </a:r>
          </a:p>
          <a:p>
            <a:r>
              <a:rPr lang="en-US" dirty="0" smtClean="0"/>
              <a:t>while the clock is still high.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410200" y="3529468"/>
            <a:ext cx="368973" cy="836035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743280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5127" y="4267200"/>
            <a:ext cx="3581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Again, there’s propagation delay before the adder starts to change.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410200" y="3157538"/>
            <a:ext cx="184486" cy="34766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83649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4800600" y="4267200"/>
            <a:ext cx="3810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value in the latch changes too!</a:t>
            </a:r>
            <a:endParaRPr lang="en-US" dirty="0"/>
          </a:p>
        </p:txBody>
      </p:sp>
      <p:sp>
        <p:nvSpPr>
          <p:cNvPr id="5" name="Oval 4"/>
          <p:cNvSpPr/>
          <p:nvPr/>
        </p:nvSpPr>
        <p:spPr>
          <a:xfrm>
            <a:off x="5562600" y="2590800"/>
            <a:ext cx="457200" cy="30480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93136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3545127" y="4267200"/>
            <a:ext cx="3581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next falling edge comes along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V="1">
            <a:off x="5562600" y="3331369"/>
            <a:ext cx="565486" cy="935831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0483121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4600" y="4267200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adder stabilizes.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172200" y="3114028"/>
            <a:ext cx="1066800" cy="1153172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2587735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Let’s zoom in on the interesting part.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 Example of why this matters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147" y="2286000"/>
            <a:ext cx="9015653" cy="174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" name="TextBox 8"/>
          <p:cNvSpPr txBox="1"/>
          <p:nvPr/>
        </p:nvSpPr>
        <p:spPr>
          <a:xfrm>
            <a:off x="6324600" y="42672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latch locked with the wrong value!</a:t>
            </a:r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6477000" y="2743200"/>
            <a:ext cx="304800" cy="15240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662975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Floating Point</a:t>
            </a: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 algn="ctr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Don’t forget about zero!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4</a:t>
            </a:fld>
            <a:endParaRPr lang="en-US"/>
          </a:p>
        </p:txBody>
      </p:sp>
      <p:pic>
        <p:nvPicPr>
          <p:cNvPr id="1028" name="Picture 4" descr="http://upload.wikimedia.org/wikipedia/commons/thumb/e/e8/IEEE_754_Single_Floating_Point_Format.svg/618px-IEEE_754_Single_Floating_Point_Format.svg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460" y="2028825"/>
            <a:ext cx="7675930" cy="1552576"/>
          </a:xfrm>
          <a:prstGeom prst="rect">
            <a:avLst/>
          </a:prstGeom>
          <a:solidFill>
            <a:schemeClr val="bg1"/>
          </a:solidFill>
        </p:spPr>
      </p:pic>
    </p:spTree>
    <p:extLst>
      <p:ext uri="{BB962C8B-B14F-4D97-AF65-F5344CB8AC3E}">
        <p14:creationId xmlns:p14="http://schemas.microsoft.com/office/powerpoint/2010/main" val="143075696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Floating Point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Addition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-1.1011*(2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)    +     1.01*(2</a:t>
            </a:r>
            <a:r>
              <a:rPr lang="en-US" sz="2400" baseline="30000" dirty="0" smtClean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621834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Floating Point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Addition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-1.1011*(2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)    +     1.01*(2</a:t>
            </a:r>
            <a:r>
              <a:rPr lang="en-US" sz="2400" baseline="30000" dirty="0" smtClean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= -1.0110*(2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96522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Floating Point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Addition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-1.1011*(2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)    +     1.01*(2</a:t>
            </a:r>
            <a:r>
              <a:rPr lang="en-US" sz="2400" baseline="30000" dirty="0" smtClean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[-6.75]                    [1.25]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= -1.0110*(2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    [-5.5]</a:t>
            </a:r>
            <a:endParaRPr lang="en-US" sz="2400" dirty="0">
              <a:solidFill>
                <a:schemeClr val="bg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463416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Floating Point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Multiplication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-1.1011*(2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)    *     1.01*(2</a:t>
            </a:r>
            <a:r>
              <a:rPr lang="en-US" sz="2400" baseline="30000" dirty="0" smtClean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[-6.75]                    [1.25]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55737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2860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chemeClr val="bg1"/>
                </a:solidFill>
              </a:rPr>
              <a:t>EECS 370 Discussion</a:t>
            </a:r>
            <a:endParaRPr lang="en-US" sz="3600" dirty="0">
              <a:solidFill>
                <a:schemeClr val="bg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1020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Floating Point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Multiplication</a:t>
            </a: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-1.1011*(2</a:t>
            </a:r>
            <a:r>
              <a:rPr lang="en-US" sz="2400" baseline="30000" dirty="0" smtClean="0">
                <a:solidFill>
                  <a:schemeClr val="bg1"/>
                </a:solidFill>
              </a:rPr>
              <a:t>2</a:t>
            </a:r>
            <a:r>
              <a:rPr lang="en-US" sz="2400" dirty="0" smtClean="0">
                <a:solidFill>
                  <a:schemeClr val="bg1"/>
                </a:solidFill>
              </a:rPr>
              <a:t>)    *     1.01*(2</a:t>
            </a:r>
            <a:r>
              <a:rPr lang="en-US" sz="2400" baseline="30000" dirty="0" smtClean="0">
                <a:solidFill>
                  <a:schemeClr val="bg1"/>
                </a:solidFill>
              </a:rPr>
              <a:t>0</a:t>
            </a:r>
            <a:r>
              <a:rPr lang="en-US" sz="2400" dirty="0">
                <a:solidFill>
                  <a:schemeClr val="bg1"/>
                </a:solidFill>
              </a:rPr>
              <a:t>)</a:t>
            </a: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 smtClean="0">
                <a:solidFill>
                  <a:schemeClr val="bg1"/>
                </a:solidFill>
              </a:rPr>
              <a:t>                  [-6.75]                    [1.25]</a:t>
            </a:r>
          </a:p>
          <a:p>
            <a:pPr marL="0" indent="0">
              <a:buNone/>
            </a:pPr>
            <a:endParaRPr lang="en-US" sz="2400" dirty="0" smtClean="0">
              <a:solidFill>
                <a:schemeClr val="bg1"/>
              </a:solidFill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bg1"/>
                </a:solidFill>
              </a:rPr>
              <a:t>	</a:t>
            </a:r>
            <a:r>
              <a:rPr lang="en-US" sz="2400" dirty="0" smtClean="0">
                <a:solidFill>
                  <a:schemeClr val="bg1"/>
                </a:solidFill>
              </a:rPr>
              <a:t>= -1.0000111*(2</a:t>
            </a:r>
            <a:r>
              <a:rPr lang="en-US" sz="2400" baseline="30000" dirty="0">
                <a:solidFill>
                  <a:schemeClr val="bg1"/>
                </a:solidFill>
              </a:rPr>
              <a:t>3</a:t>
            </a:r>
            <a:r>
              <a:rPr lang="en-US" sz="2400" dirty="0" smtClean="0">
                <a:solidFill>
                  <a:schemeClr val="bg1"/>
                </a:solidFill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6280150"/>
            <a:ext cx="2133600" cy="365125"/>
          </a:xfrm>
        </p:spPr>
        <p:txBody>
          <a:bodyPr/>
          <a:lstStyle/>
          <a:p>
            <a:fld id="{82CA7653-91A4-4295-9398-4F544DA3020D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33796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Grid">
  <a:themeElements>
    <a:clrScheme name="Grid">
      <a:dk1>
        <a:sysClr val="windowText" lastClr="000000"/>
      </a:dk1>
      <a:lt1>
        <a:sysClr val="window" lastClr="FFFFFF"/>
      </a:lt1>
      <a:dk2>
        <a:srgbClr val="534949"/>
      </a:dk2>
      <a:lt2>
        <a:srgbClr val="CCD1B9"/>
      </a:lt2>
      <a:accent1>
        <a:srgbClr val="C66951"/>
      </a:accent1>
      <a:accent2>
        <a:srgbClr val="BF974D"/>
      </a:accent2>
      <a:accent3>
        <a:srgbClr val="928B70"/>
      </a:accent3>
      <a:accent4>
        <a:srgbClr val="87706B"/>
      </a:accent4>
      <a:accent5>
        <a:srgbClr val="94734E"/>
      </a:accent5>
      <a:accent6>
        <a:srgbClr val="6F777D"/>
      </a:accent6>
      <a:hlink>
        <a:srgbClr val="CC9900"/>
      </a:hlink>
      <a:folHlink>
        <a:srgbClr val="C0C0C0"/>
      </a:folHlink>
    </a:clrScheme>
    <a:fontScheme name="Grid">
      <a:maj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ajorFont>
      <a:minorFont>
        <a:latin typeface="Franklin Gothic Medium"/>
        <a:ea typeface=""/>
        <a:cs typeface=""/>
        <a:font script="Jpan" typeface="HG創英角ｺﾞｼｯｸUB"/>
        <a:font script="Hang" typeface="HY견고딕"/>
        <a:font script="Hans" typeface="微软雅黑"/>
        <a:font script="Hant" typeface="微軟正黑體"/>
        <a:font script="Arab" typeface="Arial Bold"/>
        <a:font script="Hebr" typeface="Arial Bold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 Bold"/>
        <a:font script="Uigh" typeface="Microsoft Uighur"/>
        <a:font script="Geor" typeface="Sylfaen"/>
      </a:minorFont>
    </a:fontScheme>
    <a:fmtScheme name="Grid">
      <a:fillStyleLst>
        <a:solidFill>
          <a:schemeClr val="phClr"/>
        </a:solidFill>
        <a:solidFill>
          <a:schemeClr val="phClr">
            <a:tint val="50000"/>
          </a:schemeClr>
        </a:solidFill>
        <a:gradFill rotWithShape="1">
          <a:gsLst>
            <a:gs pos="0">
              <a:schemeClr val="phClr"/>
            </a:gs>
            <a:gs pos="90000">
              <a:schemeClr val="phClr">
                <a:shade val="100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175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"/>
          </a:scene3d>
          <a:sp3d extrusionH="12700" contourW="25400" prstMaterial="flat">
            <a:bevelT w="63500" h="152400" prst="angle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3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3000"/>
                <a:satMod val="11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1028</TotalTime>
  <Words>549</Words>
  <Application>Microsoft Macintosh PowerPoint</Application>
  <PresentationFormat>On-screen Show (4:3)</PresentationFormat>
  <Paragraphs>244</Paragraphs>
  <Slides>35</Slides>
  <Notes>3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35</vt:i4>
      </vt:variant>
    </vt:vector>
  </HeadingPairs>
  <TitlesOfParts>
    <vt:vector size="37" baseType="lpstr">
      <vt:lpstr>Office Theme</vt:lpstr>
      <vt:lpstr>Grid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EECS 370 Discussion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  <vt:lpstr>An Example of why this matters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EECS 370 Discussion</dc:title>
  <dc:creator>Branden Ghena</dc:creator>
  <cp:lastModifiedBy>Lab 11</cp:lastModifiedBy>
  <cp:revision>84</cp:revision>
  <dcterms:created xsi:type="dcterms:W3CDTF">2013-09-08T19:32:40Z</dcterms:created>
  <dcterms:modified xsi:type="dcterms:W3CDTF">2013-09-30T18:04:18Z</dcterms:modified>
</cp:coreProperties>
</file>