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4" r:id="rId19"/>
    <p:sldId id="285" r:id="rId20"/>
    <p:sldId id="286" r:id="rId21"/>
    <p:sldId id="289" r:id="rId22"/>
    <p:sldId id="290" r:id="rId23"/>
    <p:sldId id="288" r:id="rId24"/>
    <p:sldId id="293" r:id="rId25"/>
    <p:sldId id="29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7"/>
    <a:srgbClr val="FCF11C"/>
    <a:srgbClr val="FFFF5D"/>
    <a:srgbClr val="FF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BCCE7-00E7-43D6-8726-B0E482FFB688}" type="datetimeFigureOut">
              <a:rPr lang="en-US" smtClean="0"/>
              <a:t>11/4/13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AD5E5-73AE-4418-8539-4B38E2D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2921-8CF2-4A6A-AC15-CCF67287D31A}" type="datetime1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8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AD4F-3F80-488E-9514-CF1F002577B2}" type="datetime1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BF0-F5B0-4A74-B66A-FA38CA0113E8}" type="datetime1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E26-75EB-48A7-9271-04D47B801C8E}" type="datetime1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8D58-DB1B-4CC7-8122-CC98EAC710C4}" type="datetime1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8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20DF-FCA5-41FB-9EF4-727834AFE4A0}" type="datetime1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CC7D-C24C-40D5-B9D4-ACE87086B983}" type="datetime1">
              <a:rPr lang="en-US" smtClean="0"/>
              <a:t>11/4/13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706-1D8E-40CA-899D-E68FBADE7836}" type="datetime1">
              <a:rPr lang="en-US" smtClean="0"/>
              <a:t>11/4/13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0DD7-AFD9-4CCE-BBF5-7A8B4E7713A7}" type="datetime1">
              <a:rPr lang="en-US" smtClean="0"/>
              <a:t>11/4/13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6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86D7-5324-48F2-8D7F-1EB7B209BD73}" type="datetime1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E3B-70C1-444C-AF92-18F9DF4FE8F0}" type="datetime1">
              <a:rPr lang="en-US" smtClean="0"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4A5E-DA46-4359-8F6A-4B935780B97A}" type="datetime1">
              <a:rPr lang="en-US" smtClean="0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9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/questions/11227809/why-is-processing-a-sorted-array-faster-than-an-unsorted-array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" y="1905000"/>
            <a:ext cx="82296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15449" y="4495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xkcd.com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ompiler Compla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08" y="2057400"/>
            <a:ext cx="7695542" cy="208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55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Control Hazards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arenR" startAt="4"/>
            </a:pPr>
            <a:r>
              <a:rPr lang="en-US" sz="2400" dirty="0" smtClean="0">
                <a:solidFill>
                  <a:schemeClr val="bg1"/>
                </a:solidFill>
              </a:rPr>
              <a:t>Speculate-and-squash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Guess!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do you have to do if you’re correct?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do you have to do if you’re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2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Control Hazards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arenR" startAt="4"/>
            </a:pPr>
            <a:r>
              <a:rPr lang="en-US" sz="2400" dirty="0" smtClean="0">
                <a:solidFill>
                  <a:schemeClr val="bg1"/>
                </a:solidFill>
              </a:rPr>
              <a:t>Speculate-and-squash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Guess!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do you have to do if you’re correct?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Nothing at all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do you have to do if you’re wrong?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Turn IF, ID, &amp; EX into </a:t>
            </a:r>
            <a:r>
              <a:rPr lang="en-US" sz="2400" dirty="0" err="1" smtClean="0">
                <a:solidFill>
                  <a:schemeClr val="bg1"/>
                </a:solidFill>
              </a:rPr>
              <a:t>Noops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8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Branch Prediction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Based on the PC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What did this branch do last time?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1-bit predictor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133600" y="3429000"/>
            <a:ext cx="4038600" cy="2971800"/>
            <a:chOff x="2133600" y="3429000"/>
            <a:chExt cx="4038600" cy="2971800"/>
          </a:xfrm>
        </p:grpSpPr>
        <p:sp>
          <p:nvSpPr>
            <p:cNvPr id="5" name="Oval 4"/>
            <p:cNvSpPr/>
            <p:nvPr/>
          </p:nvSpPr>
          <p:spPr>
            <a:xfrm>
              <a:off x="2133600" y="4186881"/>
              <a:ext cx="13716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Not Taken</a:t>
              </a:r>
              <a:endParaRPr lang="en-US" sz="2400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800600" y="4184822"/>
              <a:ext cx="1371600" cy="137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Taken</a:t>
              </a:r>
              <a:endParaRPr lang="en-US" sz="2400" b="1" dirty="0"/>
            </a:p>
          </p:txBody>
        </p:sp>
        <p:cxnSp>
          <p:nvCxnSpPr>
            <p:cNvPr id="9" name="Curved Connector 8"/>
            <p:cNvCxnSpPr>
              <a:stCxn id="7" idx="1"/>
              <a:endCxn id="5" idx="7"/>
            </p:cNvCxnSpPr>
            <p:nvPr/>
          </p:nvCxnSpPr>
          <p:spPr>
            <a:xfrm rot="16200000" flipH="1" flipV="1">
              <a:off x="4151870" y="3538151"/>
              <a:ext cx="2059" cy="1697132"/>
            </a:xfrm>
            <a:prstGeom prst="curvedConnector3">
              <a:avLst>
                <a:gd name="adj1" fmla="val -20857989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5" idx="5"/>
              <a:endCxn id="7" idx="3"/>
            </p:cNvCxnSpPr>
            <p:nvPr/>
          </p:nvCxnSpPr>
          <p:spPr>
            <a:xfrm rot="5400000" flipH="1" flipV="1">
              <a:off x="4151870" y="4508020"/>
              <a:ext cx="2059" cy="1697132"/>
            </a:xfrm>
            <a:prstGeom prst="curvedConnector3">
              <a:avLst>
                <a:gd name="adj1" fmla="val -20857989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3695698" y="5943600"/>
              <a:ext cx="1028701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400" dirty="0" smtClean="0">
                  <a:solidFill>
                    <a:schemeClr val="bg1"/>
                  </a:solidFill>
                </a:rPr>
                <a:t>Taken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3304333" y="3429000"/>
              <a:ext cx="1697133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400" dirty="0" smtClean="0">
                  <a:solidFill>
                    <a:schemeClr val="bg1"/>
                  </a:solidFill>
                </a:rPr>
                <a:t>Not Taken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39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Branch Prediction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2-bit predictor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13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57200" y="2796682"/>
            <a:ext cx="8153402" cy="3070718"/>
            <a:chOff x="457200" y="2796682"/>
            <a:chExt cx="8153402" cy="3070718"/>
          </a:xfrm>
        </p:grpSpPr>
        <p:grpSp>
          <p:nvGrpSpPr>
            <p:cNvPr id="17" name="Group 16"/>
            <p:cNvGrpSpPr/>
            <p:nvPr/>
          </p:nvGrpSpPr>
          <p:grpSpPr>
            <a:xfrm>
              <a:off x="4876800" y="2796682"/>
              <a:ext cx="3733802" cy="3044012"/>
              <a:chOff x="2133600" y="3429000"/>
              <a:chExt cx="4038602" cy="2971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133600" y="4186881"/>
                <a:ext cx="1730829" cy="1371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 smtClean="0"/>
                  <a:t>Weakly Taken</a:t>
                </a:r>
                <a:endParaRPr lang="en-US" sz="2200" b="1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276531" y="4184822"/>
                <a:ext cx="1895671" cy="1371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 smtClean="0"/>
                  <a:t>Strongly Taken</a:t>
                </a:r>
                <a:endParaRPr lang="en-US" sz="2200" b="1" dirty="0"/>
              </a:p>
            </p:txBody>
          </p:sp>
          <p:cxnSp>
            <p:nvCxnSpPr>
              <p:cNvPr id="9" name="Curved Connector 8"/>
              <p:cNvCxnSpPr>
                <a:stCxn id="7" idx="1"/>
                <a:endCxn id="5" idx="7"/>
              </p:cNvCxnSpPr>
              <p:nvPr/>
            </p:nvCxnSpPr>
            <p:spPr>
              <a:xfrm rot="16200000" flipH="1" flipV="1">
                <a:off x="4081521" y="3915121"/>
                <a:ext cx="2059" cy="943191"/>
              </a:xfrm>
              <a:prstGeom prst="curvedConnector3">
                <a:avLst>
                  <a:gd name="adj1" fmla="val -20594927"/>
                </a:avLst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11"/>
              <p:cNvCxnSpPr>
                <a:stCxn id="5" idx="5"/>
                <a:endCxn id="7" idx="3"/>
              </p:cNvCxnSpPr>
              <p:nvPr/>
            </p:nvCxnSpPr>
            <p:spPr>
              <a:xfrm rot="5400000" flipH="1" flipV="1">
                <a:off x="4081519" y="4884990"/>
                <a:ext cx="2059" cy="943191"/>
              </a:xfrm>
              <a:prstGeom prst="curvedConnector3">
                <a:avLst>
                  <a:gd name="adj1" fmla="val -20594927"/>
                </a:avLst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3695699" y="5943600"/>
                <a:ext cx="1305767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</a:rPr>
                  <a:t>Taken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3304333" y="3429000"/>
                <a:ext cx="1697133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</a:rPr>
                  <a:t>Not Taken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7200" y="2823388"/>
              <a:ext cx="3733802" cy="3044012"/>
              <a:chOff x="2133600" y="3429000"/>
              <a:chExt cx="4038602" cy="29718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133600" y="4186881"/>
                <a:ext cx="1813249" cy="1371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 smtClean="0"/>
                  <a:t>Strongly</a:t>
                </a:r>
              </a:p>
              <a:p>
                <a:pPr algn="ctr"/>
                <a:r>
                  <a:rPr lang="en-US" sz="2200" b="1" dirty="0" smtClean="0"/>
                  <a:t>Not Taken</a:t>
                </a:r>
                <a:endParaRPr lang="en-US" sz="2200" b="1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441373" y="4184822"/>
                <a:ext cx="1730829" cy="1371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 smtClean="0"/>
                  <a:t>Weakly Not Taken</a:t>
                </a:r>
                <a:endParaRPr lang="en-US" sz="2200" b="1" dirty="0"/>
              </a:p>
            </p:txBody>
          </p:sp>
          <p:cxnSp>
            <p:nvCxnSpPr>
              <p:cNvPr id="19" name="Curved Connector 18"/>
              <p:cNvCxnSpPr>
                <a:stCxn id="18" idx="1"/>
                <a:endCxn id="14" idx="7"/>
              </p:cNvCxnSpPr>
              <p:nvPr/>
            </p:nvCxnSpPr>
            <p:spPr>
              <a:xfrm rot="16200000" flipH="1" flipV="1">
                <a:off x="4187046" y="3879947"/>
                <a:ext cx="2059" cy="1013542"/>
              </a:xfrm>
              <a:prstGeom prst="curvedConnector3">
                <a:avLst>
                  <a:gd name="adj1" fmla="val -20594927"/>
                </a:avLst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/>
              <p:cNvCxnSpPr>
                <a:stCxn id="14" idx="5"/>
                <a:endCxn id="18" idx="3"/>
              </p:cNvCxnSpPr>
              <p:nvPr/>
            </p:nvCxnSpPr>
            <p:spPr>
              <a:xfrm rot="5400000" flipH="1" flipV="1">
                <a:off x="4187046" y="4849816"/>
                <a:ext cx="2059" cy="1013542"/>
              </a:xfrm>
              <a:prstGeom prst="curvedConnector3">
                <a:avLst>
                  <a:gd name="adj1" fmla="val -20594927"/>
                </a:avLst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3695699" y="5943600"/>
                <a:ext cx="1157774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</a:rPr>
                  <a:t>Taken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3304333" y="3429000"/>
                <a:ext cx="1697133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</a:rPr>
                  <a:t>Not Taken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5" name="Curved Connector 34"/>
            <p:cNvCxnSpPr>
              <a:stCxn id="5" idx="1"/>
              <a:endCxn id="18" idx="7"/>
            </p:cNvCxnSpPr>
            <p:nvPr/>
          </p:nvCxnSpPr>
          <p:spPr>
            <a:xfrm rot="16200000" flipH="1" flipV="1">
              <a:off x="4521602" y="3213781"/>
              <a:ext cx="24597" cy="1154486"/>
            </a:xfrm>
            <a:prstGeom prst="curvedConnector3">
              <a:avLst>
                <a:gd name="adj1" fmla="val -1765854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>
              <a:stCxn id="18" idx="5"/>
              <a:endCxn id="5" idx="3"/>
            </p:cNvCxnSpPr>
            <p:nvPr/>
          </p:nvCxnSpPr>
          <p:spPr>
            <a:xfrm rot="5400000" flipH="1" flipV="1">
              <a:off x="4521602" y="4207217"/>
              <a:ext cx="24597" cy="1154486"/>
            </a:xfrm>
            <a:prstGeom prst="curvedConnector3">
              <a:avLst>
                <a:gd name="adj1" fmla="val -1765854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/>
            <p:cNvSpPr txBox="1">
              <a:spLocks/>
            </p:cNvSpPr>
            <p:nvPr/>
          </p:nvSpPr>
          <p:spPr>
            <a:xfrm>
              <a:off x="3930290" y="5372384"/>
              <a:ext cx="1207219" cy="4683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400" dirty="0" smtClean="0">
                  <a:solidFill>
                    <a:schemeClr val="bg1"/>
                  </a:solidFill>
                </a:rPr>
                <a:t>Taken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3749376" y="2796682"/>
              <a:ext cx="1569048" cy="4683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2400" dirty="0" smtClean="0">
                  <a:solidFill>
                    <a:schemeClr val="bg1"/>
                  </a:solidFill>
                </a:rPr>
                <a:t>Not Taken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23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Branch Prediction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does the PC become if we predict Not Taken?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does the PC become if we predict Taken?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3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Branch Prediction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does the PC become if we predict Not Taken?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PC+1	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does the PC become if we predict Taken?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	???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Branch Prediction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Branch Target Buffer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Maps PC values to Addresses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72077"/>
              </p:ext>
            </p:extLst>
          </p:nvPr>
        </p:nvGraphicFramePr>
        <p:xfrm>
          <a:off x="5715000" y="2514600"/>
          <a:ext cx="2322830" cy="298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130"/>
                <a:gridCol w="1409700"/>
              </a:tblGrid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PC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0x1234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0x00001000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0x4523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0x00004000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0xA342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0x00000004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69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0xFF76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0x0000A342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68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Branch Prediction</a:t>
            </a: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           Do we branch?		             Where?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090405"/>
              </p:ext>
            </p:extLst>
          </p:nvPr>
        </p:nvGraphicFramePr>
        <p:xfrm>
          <a:off x="5943600" y="2539613"/>
          <a:ext cx="1678026" cy="207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30"/>
                <a:gridCol w="993496"/>
              </a:tblGrid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PC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0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0x1234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0x00001000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0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0x4523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0x00004000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0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0xA342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0x00000004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0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0xFF76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0x0000A342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7" name="Curved Connector 26"/>
          <p:cNvCxnSpPr>
            <a:stCxn id="6" idx="1"/>
            <a:endCxn id="13" idx="1"/>
          </p:cNvCxnSpPr>
          <p:nvPr/>
        </p:nvCxnSpPr>
        <p:spPr>
          <a:xfrm rot="10800000" flipH="1" flipV="1">
            <a:off x="700743" y="1371600"/>
            <a:ext cx="418790" cy="2025650"/>
          </a:xfrm>
          <a:prstGeom prst="curvedConnector3">
            <a:avLst>
              <a:gd name="adj1" fmla="val -54586"/>
            </a:avLst>
          </a:pr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3"/>
            <a:endCxn id="5" idx="1"/>
          </p:cNvCxnSpPr>
          <p:nvPr/>
        </p:nvCxnSpPr>
        <p:spPr>
          <a:xfrm>
            <a:off x="1310343" y="1371600"/>
            <a:ext cx="4633257" cy="2203063"/>
          </a:xfrm>
          <a:prstGeom prst="curvedConnector3">
            <a:avLst/>
          </a:pr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3" idx="2"/>
          </p:cNvCxnSpPr>
          <p:nvPr/>
        </p:nvCxnSpPr>
        <p:spPr>
          <a:xfrm rot="16200000" flipH="1">
            <a:off x="1871963" y="4518883"/>
            <a:ext cx="858154" cy="68498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5" idx="2"/>
          </p:cNvCxnSpPr>
          <p:nvPr/>
        </p:nvCxnSpPr>
        <p:spPr>
          <a:xfrm rot="5400000">
            <a:off x="6153363" y="4857151"/>
            <a:ext cx="876689" cy="38181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44413"/>
              </p:ext>
            </p:extLst>
          </p:nvPr>
        </p:nvGraphicFramePr>
        <p:xfrm>
          <a:off x="1119533" y="2362200"/>
          <a:ext cx="1678026" cy="2070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30"/>
                <a:gridCol w="993496"/>
              </a:tblGrid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PC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0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0x1234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0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0x4523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0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0xA342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40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0xFF76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40" y="2816204"/>
            <a:ext cx="943198" cy="37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40" y="3210119"/>
            <a:ext cx="943198" cy="37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40" y="3603219"/>
            <a:ext cx="943198" cy="37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40" y="4058037"/>
            <a:ext cx="943198" cy="37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385617"/>
              </p:ext>
            </p:extLst>
          </p:nvPr>
        </p:nvGraphicFramePr>
        <p:xfrm>
          <a:off x="700743" y="1143000"/>
          <a:ext cx="609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PC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43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Project 3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Make your own pipelined processor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Need to use code for the file input from Project 1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Write non-hazard code first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Design good test code!!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63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96200" y="1524000"/>
            <a:ext cx="990600" cy="472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WBEND </a:t>
            </a:r>
            <a:r>
              <a:rPr lang="en-US" sz="2400" dirty="0">
                <a:solidFill>
                  <a:schemeClr val="bg1"/>
                </a:solidFill>
              </a:rPr>
              <a:t>Register and Forwarding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72" y="1524000"/>
            <a:ext cx="768412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7718854" y="3542270"/>
            <a:ext cx="71669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130746" y="1524000"/>
            <a:ext cx="304800" cy="43948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848600" y="591888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  <a:cs typeface="Arial" panose="020B0604020202020204" pitchFamily="34" charset="0"/>
              </a:rPr>
              <a:t>WBEND</a:t>
            </a:r>
            <a:endParaRPr lang="en-US" sz="24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0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Topics Today: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Control Hazards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Branch Prediction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Project 3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dirty="0" err="1" smtClean="0">
                <a:solidFill>
                  <a:schemeClr val="bg1"/>
                </a:solidFill>
              </a:rPr>
              <a:t>tackoverflow</a:t>
            </a:r>
            <a:r>
              <a:rPr lang="en-US" dirty="0" smtClean="0">
                <a:solidFill>
                  <a:schemeClr val="bg1"/>
                </a:solidFill>
              </a:rPr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20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stackoverflow</a:t>
            </a:r>
            <a:r>
              <a:rPr lang="en-US" sz="2400" dirty="0" smtClean="0">
                <a:solidFill>
                  <a:schemeClr val="bg1"/>
                </a:solidFill>
              </a:rPr>
              <a:t> example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Real-world example. Why this stuff matters.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http://stackoverflow.com/questions/11227809/why-is-processing-a-sorted-array-faster-than-an-unsorted-array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2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21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69616"/>
            <a:ext cx="7010400" cy="671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242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22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69616"/>
            <a:ext cx="7010400" cy="671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76400" y="2710595"/>
            <a:ext cx="2209800" cy="30480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2860594"/>
            <a:ext cx="3124199" cy="646331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With this line:   6.54 seconds</a:t>
            </a:r>
          </a:p>
          <a:p>
            <a:pPr algn="r"/>
            <a:r>
              <a:rPr lang="en-US" dirty="0" smtClean="0"/>
              <a:t>Without: 13.84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5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23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22" y="76200"/>
            <a:ext cx="7654958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10048" y="2209800"/>
            <a:ext cx="3385751" cy="30480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00600" y="2369064"/>
            <a:ext cx="2971800" cy="646331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With this line:   1.93 seconds</a:t>
            </a:r>
          </a:p>
          <a:p>
            <a:pPr algn="r"/>
            <a:r>
              <a:rPr lang="en-US" dirty="0" smtClean="0"/>
              <a:t>Without: 11.54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4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24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22" y="76200"/>
            <a:ext cx="7654958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0600" y="2369064"/>
            <a:ext cx="2971800" cy="92333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Why is this happening? What is causing the time differences?</a:t>
            </a:r>
          </a:p>
        </p:txBody>
      </p:sp>
    </p:spTree>
    <p:extLst>
      <p:ext uri="{BB962C8B-B14F-4D97-AF65-F5344CB8AC3E}">
        <p14:creationId xmlns:p14="http://schemas.microsoft.com/office/powerpoint/2010/main" val="3562461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25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22" y="76200"/>
            <a:ext cx="7654958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28801" y="4572000"/>
            <a:ext cx="2057400" cy="53340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00600" y="2369064"/>
            <a:ext cx="2971800" cy="36933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Branch Prediction!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7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Control Hazards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Key Concept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Which LC-2K instruction(s) can cause a Control Hazard?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In which stage are branches resolved?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3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Control Hazards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Key Concept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Which LC-2K instruction(s) can cause a Control Hazard?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BEQ  &amp;  JALR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In which stage are branches resolved?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MEM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Control Hazards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Problem: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If we don’t know what the next PC should be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what do we do?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Options: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No Branches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Avoid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Detect-and-stall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Speculate-and-squash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7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Control Hazards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No Branches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Is this a feasible solution?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How could we eliminate this if statement?</a:t>
            </a:r>
          </a:p>
          <a:p>
            <a:pPr marL="800100" lvl="2" indent="0">
              <a:buNone/>
            </a:pPr>
            <a:endParaRPr lang="pt-BR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(r0 == r1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r2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r3; </a:t>
            </a:r>
          </a:p>
          <a:p>
            <a:pPr marL="800100" lvl="2" indent="0"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else { </a:t>
            </a:r>
          </a:p>
          <a:p>
            <a:pPr marL="800100" lvl="2" indent="0"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r2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 </a:t>
            </a:r>
          </a:p>
          <a:p>
            <a:pPr marL="800100" lvl="2" indent="0"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2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Control Hazards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No Branches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Is this a feasible solution?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How could we eliminate this if statement?</a:t>
            </a:r>
          </a:p>
          <a:p>
            <a:pPr marL="800100" lvl="2" indent="0">
              <a:buNone/>
            </a:pPr>
            <a:r>
              <a:rPr lang="pt-BR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				       Conditional Assembly!</a:t>
            </a:r>
          </a:p>
          <a:p>
            <a:pPr marL="800100" lvl="2" indent="0">
              <a:buNone/>
            </a:pP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(r0 == r1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r2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r3; </a:t>
            </a:r>
          </a:p>
          <a:p>
            <a:pPr marL="800100" lvl="2" indent="0"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else { </a:t>
            </a:r>
          </a:p>
          <a:p>
            <a:pPr marL="800100" lvl="2" indent="0"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r2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 </a:t>
            </a:r>
          </a:p>
          <a:p>
            <a:pPr marL="800100" lvl="2" indent="0">
              <a:buNone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4193059"/>
            <a:ext cx="30480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 </a:t>
            </a:r>
            <a:r>
              <a:rPr lang="pt-B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r0</a:t>
            </a: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r1 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moveq </a:t>
            </a: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r2, r3 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 </a:t>
            </a: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r2, r2, #1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86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Control Hazards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arenR" startAt="2"/>
            </a:pPr>
            <a:r>
              <a:rPr lang="en-US" sz="2400" dirty="0" smtClean="0">
                <a:solidFill>
                  <a:schemeClr val="bg1"/>
                </a:solidFill>
              </a:rPr>
              <a:t>Avoid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ADD  1 1 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NAND 2 2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  3 0 jump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ADD  4 4 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NAND 5 5 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 ADD  6 6 6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NAND 7 7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78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Control Hazards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arenR" startAt="3"/>
            </a:pPr>
            <a:r>
              <a:rPr lang="en-US" sz="2400" dirty="0" smtClean="0">
                <a:solidFill>
                  <a:schemeClr val="bg1"/>
                </a:solidFill>
              </a:rPr>
              <a:t>Detect-and-stall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Any better than avoid?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4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496</Words>
  <Application>Microsoft Macintosh PowerPoint</Application>
  <PresentationFormat>On-screen Show (4:3)</PresentationFormat>
  <Paragraphs>255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 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370 Discussion</dc:title>
  <dc:creator>Branden Ghena</dc:creator>
  <cp:lastModifiedBy>Lab 11</cp:lastModifiedBy>
  <cp:revision>148</cp:revision>
  <dcterms:created xsi:type="dcterms:W3CDTF">2013-09-08T19:32:40Z</dcterms:created>
  <dcterms:modified xsi:type="dcterms:W3CDTF">2013-11-04T17:29:51Z</dcterms:modified>
</cp:coreProperties>
</file>