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7" r:id="rId3"/>
    <p:sldId id="268" r:id="rId4"/>
    <p:sldId id="269" r:id="rId5"/>
    <p:sldId id="272" r:id="rId6"/>
    <p:sldId id="274" r:id="rId7"/>
    <p:sldId id="273" r:id="rId8"/>
    <p:sldId id="270" r:id="rId9"/>
    <p:sldId id="271" r:id="rId10"/>
    <p:sldId id="275" r:id="rId11"/>
    <p:sldId id="276" r:id="rId12"/>
    <p:sldId id="277" r:id="rId13"/>
    <p:sldId id="278" r:id="rId14"/>
    <p:sldId id="282" r:id="rId15"/>
    <p:sldId id="279" r:id="rId16"/>
    <p:sldId id="280" r:id="rId17"/>
    <p:sldId id="281" r:id="rId18"/>
    <p:sldId id="284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C3D282-A849-4278-9901-E68A650F1DA1}" type="doc">
      <dgm:prSet loTypeId="urn:microsoft.com/office/officeart/2005/8/layout/pyramid1" loCatId="pyramid" qsTypeId="urn:microsoft.com/office/officeart/2005/8/quickstyle/simple1" qsCatId="simple" csTypeId="urn:microsoft.com/office/officeart/2005/8/colors/colorful3" csCatId="colorful" phldr="1"/>
      <dgm:spPr/>
    </dgm:pt>
    <dgm:pt modelId="{257C076F-B19F-452E-A023-F8965F8A872C}">
      <dgm:prSet phldrT="[Text]"/>
      <dgm:spPr/>
      <dgm:t>
        <a:bodyPr/>
        <a:lstStyle/>
        <a:p>
          <a:endParaRPr lang="en-US" dirty="0" smtClean="0"/>
        </a:p>
        <a:p>
          <a:r>
            <a:rPr lang="en-US" dirty="0" smtClean="0"/>
            <a:t>Cache</a:t>
          </a:r>
          <a:endParaRPr lang="en-US" dirty="0"/>
        </a:p>
      </dgm:t>
    </dgm:pt>
    <dgm:pt modelId="{1439E323-F591-4BC3-AFCA-33AFBD729562}" type="parTrans" cxnId="{83521C6A-C953-42A9-8DBA-F963437D3E11}">
      <dgm:prSet/>
      <dgm:spPr/>
      <dgm:t>
        <a:bodyPr/>
        <a:lstStyle/>
        <a:p>
          <a:endParaRPr lang="en-US"/>
        </a:p>
      </dgm:t>
    </dgm:pt>
    <dgm:pt modelId="{2A0D43D9-1C9D-4FC7-A64A-AD34724BE539}" type="sibTrans" cxnId="{83521C6A-C953-42A9-8DBA-F963437D3E11}">
      <dgm:prSet/>
      <dgm:spPr/>
      <dgm:t>
        <a:bodyPr/>
        <a:lstStyle/>
        <a:p>
          <a:endParaRPr lang="en-US"/>
        </a:p>
      </dgm:t>
    </dgm:pt>
    <dgm:pt modelId="{B71E4E7C-2D7B-4A40-BDFE-3D12DDD386C4}">
      <dgm:prSet phldrT="[Text]"/>
      <dgm:spPr/>
      <dgm:t>
        <a:bodyPr/>
        <a:lstStyle/>
        <a:p>
          <a:r>
            <a:rPr lang="en-US" dirty="0" smtClean="0"/>
            <a:t>Main Memory (RAM)</a:t>
          </a:r>
          <a:endParaRPr lang="en-US" dirty="0"/>
        </a:p>
      </dgm:t>
    </dgm:pt>
    <dgm:pt modelId="{1D5ECD20-3CA1-4CE2-8E9A-1F02E726890C}" type="parTrans" cxnId="{D4CC38F8-B58E-4D99-A90A-CCF6F4F04F68}">
      <dgm:prSet/>
      <dgm:spPr/>
      <dgm:t>
        <a:bodyPr/>
        <a:lstStyle/>
        <a:p>
          <a:endParaRPr lang="en-US"/>
        </a:p>
      </dgm:t>
    </dgm:pt>
    <dgm:pt modelId="{1ABC21E2-9DA0-41A3-B6AD-3CD3611C4FFA}" type="sibTrans" cxnId="{D4CC38F8-B58E-4D99-A90A-CCF6F4F04F68}">
      <dgm:prSet/>
      <dgm:spPr/>
      <dgm:t>
        <a:bodyPr/>
        <a:lstStyle/>
        <a:p>
          <a:endParaRPr lang="en-US"/>
        </a:p>
      </dgm:t>
    </dgm:pt>
    <dgm:pt modelId="{24788285-E209-40FC-B2E1-57B9C4037C2B}">
      <dgm:prSet phldrT="[Text]"/>
      <dgm:spPr/>
      <dgm:t>
        <a:bodyPr/>
        <a:lstStyle/>
        <a:p>
          <a:r>
            <a:rPr lang="en-US" dirty="0" smtClean="0"/>
            <a:t>Disk</a:t>
          </a:r>
          <a:br>
            <a:rPr lang="en-US" dirty="0" smtClean="0"/>
          </a:br>
          <a:r>
            <a:rPr lang="en-US" dirty="0" smtClean="0"/>
            <a:t>(Hard Drive)</a:t>
          </a:r>
          <a:endParaRPr lang="en-US" dirty="0"/>
        </a:p>
      </dgm:t>
    </dgm:pt>
    <dgm:pt modelId="{E6357DAD-0C45-4079-9FD9-F37670FA2B30}" type="parTrans" cxnId="{E0CB38AF-6653-4DD0-92AB-43CDD119260E}">
      <dgm:prSet/>
      <dgm:spPr/>
      <dgm:t>
        <a:bodyPr/>
        <a:lstStyle/>
        <a:p>
          <a:endParaRPr lang="en-US"/>
        </a:p>
      </dgm:t>
    </dgm:pt>
    <dgm:pt modelId="{99B3A885-6A55-4F76-964A-4DF032A5E13E}" type="sibTrans" cxnId="{E0CB38AF-6653-4DD0-92AB-43CDD119260E}">
      <dgm:prSet/>
      <dgm:spPr/>
      <dgm:t>
        <a:bodyPr/>
        <a:lstStyle/>
        <a:p>
          <a:endParaRPr lang="en-US"/>
        </a:p>
      </dgm:t>
    </dgm:pt>
    <dgm:pt modelId="{80558E50-87A0-4964-880E-BE7443F64904}" type="pres">
      <dgm:prSet presAssocID="{13C3D282-A849-4278-9901-E68A650F1DA1}" presName="Name0" presStyleCnt="0">
        <dgm:presLayoutVars>
          <dgm:dir/>
          <dgm:animLvl val="lvl"/>
          <dgm:resizeHandles val="exact"/>
        </dgm:presLayoutVars>
      </dgm:prSet>
      <dgm:spPr/>
    </dgm:pt>
    <dgm:pt modelId="{374B2466-764A-4C10-83CF-3487A95867DE}" type="pres">
      <dgm:prSet presAssocID="{257C076F-B19F-452E-A023-F8965F8A872C}" presName="Name8" presStyleCnt="0"/>
      <dgm:spPr/>
    </dgm:pt>
    <dgm:pt modelId="{3E262A9D-D412-4C94-93BD-B15C98961508}" type="pres">
      <dgm:prSet presAssocID="{257C076F-B19F-452E-A023-F8965F8A872C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E54D7-9C6C-463A-BC09-21A89CDDBDAC}" type="pres">
      <dgm:prSet presAssocID="{257C076F-B19F-452E-A023-F8965F8A872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D20C0A-33FE-46DD-9E5D-9BBC4118557E}" type="pres">
      <dgm:prSet presAssocID="{B71E4E7C-2D7B-4A40-BDFE-3D12DDD386C4}" presName="Name8" presStyleCnt="0"/>
      <dgm:spPr/>
    </dgm:pt>
    <dgm:pt modelId="{2541B321-5569-4938-AA6B-D730E76F0B4C}" type="pres">
      <dgm:prSet presAssocID="{B71E4E7C-2D7B-4A40-BDFE-3D12DDD386C4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F4E24C-FF94-401A-823D-A55A26D3232E}" type="pres">
      <dgm:prSet presAssocID="{B71E4E7C-2D7B-4A40-BDFE-3D12DDD386C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D602ED-FCB1-4005-AFC2-F7B2C260018F}" type="pres">
      <dgm:prSet presAssocID="{24788285-E209-40FC-B2E1-57B9C4037C2B}" presName="Name8" presStyleCnt="0"/>
      <dgm:spPr/>
    </dgm:pt>
    <dgm:pt modelId="{145F091B-1850-43D4-8EF9-E337109F1BE2}" type="pres">
      <dgm:prSet presAssocID="{24788285-E209-40FC-B2E1-57B9C4037C2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8A3313-6F2A-4817-B182-29F6FBD1F914}" type="pres">
      <dgm:prSet presAssocID="{24788285-E209-40FC-B2E1-57B9C4037C2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187FE1-21E7-48BF-899E-7D0E3872A072}" type="presOf" srcId="{24788285-E209-40FC-B2E1-57B9C4037C2B}" destId="{A88A3313-6F2A-4817-B182-29F6FBD1F914}" srcOrd="1" destOrd="0" presId="urn:microsoft.com/office/officeart/2005/8/layout/pyramid1"/>
    <dgm:cxn modelId="{4F77862C-E964-4AF5-B760-FFC88862A9B4}" type="presOf" srcId="{13C3D282-A849-4278-9901-E68A650F1DA1}" destId="{80558E50-87A0-4964-880E-BE7443F64904}" srcOrd="0" destOrd="0" presId="urn:microsoft.com/office/officeart/2005/8/layout/pyramid1"/>
    <dgm:cxn modelId="{FE789EEB-5D09-44EE-B4BF-88A6D950B3CB}" type="presOf" srcId="{257C076F-B19F-452E-A023-F8965F8A872C}" destId="{3E262A9D-D412-4C94-93BD-B15C98961508}" srcOrd="0" destOrd="0" presId="urn:microsoft.com/office/officeart/2005/8/layout/pyramid1"/>
    <dgm:cxn modelId="{AD1817A3-D432-4226-9B54-2A5EA9110341}" type="presOf" srcId="{24788285-E209-40FC-B2E1-57B9C4037C2B}" destId="{145F091B-1850-43D4-8EF9-E337109F1BE2}" srcOrd="0" destOrd="0" presId="urn:microsoft.com/office/officeart/2005/8/layout/pyramid1"/>
    <dgm:cxn modelId="{F123DC40-B867-4E47-B6C3-796A044C4EB5}" type="presOf" srcId="{B71E4E7C-2D7B-4A40-BDFE-3D12DDD386C4}" destId="{39F4E24C-FF94-401A-823D-A55A26D3232E}" srcOrd="1" destOrd="0" presId="urn:microsoft.com/office/officeart/2005/8/layout/pyramid1"/>
    <dgm:cxn modelId="{0AC10271-9ECB-4974-9517-C6449715D9D3}" type="presOf" srcId="{B71E4E7C-2D7B-4A40-BDFE-3D12DDD386C4}" destId="{2541B321-5569-4938-AA6B-D730E76F0B4C}" srcOrd="0" destOrd="0" presId="urn:microsoft.com/office/officeart/2005/8/layout/pyramid1"/>
    <dgm:cxn modelId="{E0CB38AF-6653-4DD0-92AB-43CDD119260E}" srcId="{13C3D282-A849-4278-9901-E68A650F1DA1}" destId="{24788285-E209-40FC-B2E1-57B9C4037C2B}" srcOrd="2" destOrd="0" parTransId="{E6357DAD-0C45-4079-9FD9-F37670FA2B30}" sibTransId="{99B3A885-6A55-4F76-964A-4DF032A5E13E}"/>
    <dgm:cxn modelId="{3B31ADE1-E816-4CC2-A224-657C18174376}" type="presOf" srcId="{257C076F-B19F-452E-A023-F8965F8A872C}" destId="{EA5E54D7-9C6C-463A-BC09-21A89CDDBDAC}" srcOrd="1" destOrd="0" presId="urn:microsoft.com/office/officeart/2005/8/layout/pyramid1"/>
    <dgm:cxn modelId="{83521C6A-C953-42A9-8DBA-F963437D3E11}" srcId="{13C3D282-A849-4278-9901-E68A650F1DA1}" destId="{257C076F-B19F-452E-A023-F8965F8A872C}" srcOrd="0" destOrd="0" parTransId="{1439E323-F591-4BC3-AFCA-33AFBD729562}" sibTransId="{2A0D43D9-1C9D-4FC7-A64A-AD34724BE539}"/>
    <dgm:cxn modelId="{D4CC38F8-B58E-4D99-A90A-CCF6F4F04F68}" srcId="{13C3D282-A849-4278-9901-E68A650F1DA1}" destId="{B71E4E7C-2D7B-4A40-BDFE-3D12DDD386C4}" srcOrd="1" destOrd="0" parTransId="{1D5ECD20-3CA1-4CE2-8E9A-1F02E726890C}" sibTransId="{1ABC21E2-9DA0-41A3-B6AD-3CD3611C4FFA}"/>
    <dgm:cxn modelId="{19710486-1D64-4E68-873B-0514FE6327CF}" type="presParOf" srcId="{80558E50-87A0-4964-880E-BE7443F64904}" destId="{374B2466-764A-4C10-83CF-3487A95867DE}" srcOrd="0" destOrd="0" presId="urn:microsoft.com/office/officeart/2005/8/layout/pyramid1"/>
    <dgm:cxn modelId="{233919F7-3B30-43FF-8129-95A3009A1051}" type="presParOf" srcId="{374B2466-764A-4C10-83CF-3487A95867DE}" destId="{3E262A9D-D412-4C94-93BD-B15C98961508}" srcOrd="0" destOrd="0" presId="urn:microsoft.com/office/officeart/2005/8/layout/pyramid1"/>
    <dgm:cxn modelId="{C368C0CE-CC40-4997-B9D5-F76C81A10667}" type="presParOf" srcId="{374B2466-764A-4C10-83CF-3487A95867DE}" destId="{EA5E54D7-9C6C-463A-BC09-21A89CDDBDAC}" srcOrd="1" destOrd="0" presId="urn:microsoft.com/office/officeart/2005/8/layout/pyramid1"/>
    <dgm:cxn modelId="{71FEA38D-E6EC-4CA9-846B-F1ABA79E9591}" type="presParOf" srcId="{80558E50-87A0-4964-880E-BE7443F64904}" destId="{8AD20C0A-33FE-46DD-9E5D-9BBC4118557E}" srcOrd="1" destOrd="0" presId="urn:microsoft.com/office/officeart/2005/8/layout/pyramid1"/>
    <dgm:cxn modelId="{9DB18C84-1363-487D-925C-DA2CD485E6E9}" type="presParOf" srcId="{8AD20C0A-33FE-46DD-9E5D-9BBC4118557E}" destId="{2541B321-5569-4938-AA6B-D730E76F0B4C}" srcOrd="0" destOrd="0" presId="urn:microsoft.com/office/officeart/2005/8/layout/pyramid1"/>
    <dgm:cxn modelId="{7AFC0BCA-3AEC-4FDA-A7B7-B0975F31876C}" type="presParOf" srcId="{8AD20C0A-33FE-46DD-9E5D-9BBC4118557E}" destId="{39F4E24C-FF94-401A-823D-A55A26D3232E}" srcOrd="1" destOrd="0" presId="urn:microsoft.com/office/officeart/2005/8/layout/pyramid1"/>
    <dgm:cxn modelId="{61FCCA9D-C316-4B1A-9BBB-6857B8B68E63}" type="presParOf" srcId="{80558E50-87A0-4964-880E-BE7443F64904}" destId="{86D602ED-FCB1-4005-AFC2-F7B2C260018F}" srcOrd="2" destOrd="0" presId="urn:microsoft.com/office/officeart/2005/8/layout/pyramid1"/>
    <dgm:cxn modelId="{DA78FEDC-32DF-4AE2-9816-5728600C6F5B}" type="presParOf" srcId="{86D602ED-FCB1-4005-AFC2-F7B2C260018F}" destId="{145F091B-1850-43D4-8EF9-E337109F1BE2}" srcOrd="0" destOrd="0" presId="urn:microsoft.com/office/officeart/2005/8/layout/pyramid1"/>
    <dgm:cxn modelId="{8C56CCFF-5D85-4DA0-801D-810F9ACD4E34}" type="presParOf" srcId="{86D602ED-FCB1-4005-AFC2-F7B2C260018F}" destId="{A88A3313-6F2A-4817-B182-29F6FBD1F91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62A9D-D412-4C94-93BD-B15C98961508}">
      <dsp:nvSpPr>
        <dsp:cNvPr id="0" name=""/>
        <dsp:cNvSpPr/>
      </dsp:nvSpPr>
      <dsp:spPr>
        <a:xfrm>
          <a:off x="2032000" y="0"/>
          <a:ext cx="2032000" cy="1354666"/>
        </a:xfrm>
        <a:prstGeom prst="trapezoid">
          <a:avLst>
            <a:gd name="adj" fmla="val 7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 smtClean="0"/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Cache</a:t>
          </a:r>
          <a:endParaRPr lang="en-US" sz="3400" kern="1200" dirty="0"/>
        </a:p>
      </dsp:txBody>
      <dsp:txXfrm>
        <a:off x="2032000" y="0"/>
        <a:ext cx="2032000" cy="1354666"/>
      </dsp:txXfrm>
    </dsp:sp>
    <dsp:sp modelId="{2541B321-5569-4938-AA6B-D730E76F0B4C}">
      <dsp:nvSpPr>
        <dsp:cNvPr id="0" name=""/>
        <dsp:cNvSpPr/>
      </dsp:nvSpPr>
      <dsp:spPr>
        <a:xfrm>
          <a:off x="1015999" y="1354666"/>
          <a:ext cx="4064000" cy="1354666"/>
        </a:xfrm>
        <a:prstGeom prst="trapezoid">
          <a:avLst>
            <a:gd name="adj" fmla="val 75000"/>
          </a:avLst>
        </a:prstGeom>
        <a:solidFill>
          <a:schemeClr val="accent3">
            <a:hueOff val="5625133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Main Memory (RAM)</a:t>
          </a:r>
          <a:endParaRPr lang="en-US" sz="3400" kern="1200" dirty="0"/>
        </a:p>
      </dsp:txBody>
      <dsp:txXfrm>
        <a:off x="1727199" y="1354666"/>
        <a:ext cx="2641600" cy="1354666"/>
      </dsp:txXfrm>
    </dsp:sp>
    <dsp:sp modelId="{145F091B-1850-43D4-8EF9-E337109F1BE2}">
      <dsp:nvSpPr>
        <dsp:cNvPr id="0" name=""/>
        <dsp:cNvSpPr/>
      </dsp:nvSpPr>
      <dsp:spPr>
        <a:xfrm>
          <a:off x="0" y="2709333"/>
          <a:ext cx="6096000" cy="1354666"/>
        </a:xfrm>
        <a:prstGeom prst="trapezoid">
          <a:avLst>
            <a:gd name="adj" fmla="val 75000"/>
          </a:avLst>
        </a:prstGeom>
        <a:solidFill>
          <a:schemeClr val="accent3">
            <a:hueOff val="11250266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Disk</a:t>
          </a:r>
          <a:br>
            <a:rPr lang="en-US" sz="3400" kern="1200" dirty="0" smtClean="0"/>
          </a:br>
          <a:r>
            <a:rPr lang="en-US" sz="3400" kern="1200" dirty="0" smtClean="0"/>
            <a:t>(Hard Drive)</a:t>
          </a:r>
          <a:endParaRPr lang="en-US" sz="3400" kern="1200" dirty="0"/>
        </a:p>
      </dsp:txBody>
      <dsp:txXfrm>
        <a:off x="1066799" y="2709333"/>
        <a:ext cx="3962400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11/11/13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11/11/13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11/11/13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11/11/13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11/11/13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11/11/13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849" y="1752600"/>
            <a:ext cx="8458200" cy="292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5449" y="482463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xkcd.com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he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9" y="1853683"/>
            <a:ext cx="8284600" cy="26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Fully 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map to any cache line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077290"/>
              </p:ext>
            </p:extLst>
          </p:nvPr>
        </p:nvGraphicFramePr>
        <p:xfrm>
          <a:off x="609600" y="2362200"/>
          <a:ext cx="1676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1432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63296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10800000">
            <a:off x="4038600" y="4304274"/>
            <a:ext cx="1676400" cy="26772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2286002" y="3200401"/>
            <a:ext cx="1752598" cy="110387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2286003" y="3572134"/>
            <a:ext cx="1752597" cy="7321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2347785" y="4304275"/>
            <a:ext cx="1690817" cy="43145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2384856" y="4304275"/>
            <a:ext cx="1653747" cy="72492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283942" y="3938719"/>
            <a:ext cx="1754658" cy="36555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2349844" y="4304273"/>
            <a:ext cx="1688757" cy="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8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Direct Mapped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map to one cache line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57626"/>
              </p:ext>
            </p:extLst>
          </p:nvPr>
        </p:nvGraphicFramePr>
        <p:xfrm>
          <a:off x="609600" y="2057400"/>
          <a:ext cx="1676400" cy="38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74636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10800000" flipV="1">
            <a:off x="2514600" y="2362201"/>
            <a:ext cx="3048000" cy="5334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2524897" y="2895603"/>
            <a:ext cx="3070654" cy="160534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2514601" y="2743200"/>
            <a:ext cx="3200399" cy="685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2536225" y="3429004"/>
            <a:ext cx="3059327" cy="152399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563512" y="3151490"/>
            <a:ext cx="3200401" cy="88711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2536224" y="4038600"/>
            <a:ext cx="3108240" cy="132269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717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Set 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 map to any line in a set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28957"/>
              </p:ext>
            </p:extLst>
          </p:nvPr>
        </p:nvGraphicFramePr>
        <p:xfrm>
          <a:off x="609600" y="2057400"/>
          <a:ext cx="16764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77912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10800000" flipV="1">
            <a:off x="3352800" y="2362200"/>
            <a:ext cx="2209801" cy="990599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3352799" y="3352800"/>
            <a:ext cx="2242752" cy="152400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352800" y="3352800"/>
            <a:ext cx="2308657" cy="1219196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3352800" y="3352800"/>
            <a:ext cx="2308656" cy="2285994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>
            <a:off x="2438400" y="2971800"/>
            <a:ext cx="914400" cy="381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438400" y="3333751"/>
            <a:ext cx="914401" cy="1905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3352802" y="2824544"/>
            <a:ext cx="2308654" cy="99059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0800000">
            <a:off x="3352800" y="3815151"/>
            <a:ext cx="2308656" cy="7620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>
            <a:off x="3352802" y="3815153"/>
            <a:ext cx="2308654" cy="1142996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>
            <a:off x="3352803" y="3815152"/>
            <a:ext cx="2308654" cy="220465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2438399" y="3815145"/>
            <a:ext cx="914402" cy="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438400" y="3815152"/>
            <a:ext cx="914404" cy="37584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Set 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bg1"/>
                </a:solidFill>
              </a:rPr>
              <a:t>		       Sets = Cache Lines / Ways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77636"/>
              </p:ext>
            </p:extLst>
          </p:nvPr>
        </p:nvGraphicFramePr>
        <p:xfrm>
          <a:off x="2514600" y="2743200"/>
          <a:ext cx="16764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593894"/>
              </p:ext>
            </p:extLst>
          </p:nvPr>
        </p:nvGraphicFramePr>
        <p:xfrm>
          <a:off x="4419600" y="2743200"/>
          <a:ext cx="1676400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76205"/>
              </p:ext>
            </p:extLst>
          </p:nvPr>
        </p:nvGraphicFramePr>
        <p:xfrm>
          <a:off x="609600" y="2743200"/>
          <a:ext cx="1676400" cy="38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48413"/>
              </p:ext>
            </p:extLst>
          </p:nvPr>
        </p:nvGraphicFramePr>
        <p:xfrm>
          <a:off x="6324600" y="2743200"/>
          <a:ext cx="1676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1432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90600" y="236630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1-Way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5600" y="2360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2-Way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236630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en-US" b="1" dirty="0" smtClean="0">
                <a:solidFill>
                  <a:schemeClr val="bg1"/>
                </a:solidFill>
              </a:rPr>
              <a:t>-Way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0" y="23601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6-Way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Three C’s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There are three reasons a cache miss occurs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Compulsory – never been loaded before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Capacity – evicted due to small cache size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chemeClr val="bg1"/>
                </a:solidFill>
              </a:rPr>
              <a:t>Conflict – evicted due to overlap with another block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2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 Addressing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Addresses split into: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431758"/>
              </p:ext>
            </p:extLst>
          </p:nvPr>
        </p:nvGraphicFramePr>
        <p:xfrm>
          <a:off x="762000" y="2743200"/>
          <a:ext cx="488111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517"/>
                <a:gridCol w="1778318"/>
                <a:gridCol w="17642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Set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Index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Block Offset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4724400" y="3200400"/>
            <a:ext cx="0" cy="5334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71800" y="3200400"/>
            <a:ext cx="0" cy="1472118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47800" y="3200400"/>
            <a:ext cx="0" cy="23622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724400" y="3733800"/>
            <a:ext cx="1524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71800" y="4672518"/>
            <a:ext cx="32766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47800" y="5562600"/>
            <a:ext cx="48006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549134"/>
            <a:ext cx="259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log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(Block  Size)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log</a:t>
            </a:r>
            <a:r>
              <a:rPr lang="en-US" sz="2000" baseline="-25000" dirty="0" smtClean="0">
                <a:solidFill>
                  <a:schemeClr val="bg1"/>
                </a:solidFill>
              </a:rPr>
              <a:t>2</a:t>
            </a:r>
            <a:r>
              <a:rPr lang="en-US" sz="2000" dirty="0" smtClean="0">
                <a:solidFill>
                  <a:schemeClr val="bg1"/>
                </a:solidFill>
              </a:rPr>
              <a:t>(Number of Sets)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smtClean="0">
                <a:solidFill>
                  <a:schemeClr val="bg1"/>
                </a:solidFill>
              </a:rPr>
              <a:t>Remaining Bits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22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 </a:t>
            </a:r>
            <a:r>
              <a:rPr lang="en-US" sz="2400" dirty="0" smtClean="0">
                <a:solidFill>
                  <a:schemeClr val="bg1"/>
                </a:solidFill>
              </a:rPr>
              <a:t>Writing Policy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For Writes Only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On </a:t>
            </a:r>
            <a:r>
              <a:rPr lang="en-US" sz="2400" dirty="0" smtClean="0">
                <a:solidFill>
                  <a:schemeClr val="bg1"/>
                </a:solidFill>
              </a:rPr>
              <a:t>misses: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Write Allocate – add to cache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No Write Allocate – don’t add to cache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On </a:t>
            </a:r>
            <a:r>
              <a:rPr lang="en-US" sz="2400" dirty="0" smtClean="0">
                <a:solidFill>
                  <a:schemeClr val="bg1"/>
                </a:solidFill>
              </a:rPr>
              <a:t>hits: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Write Through – always write to memory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Write Back – only write to cache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1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 Examples</a:t>
            </a:r>
          </a:p>
          <a:p>
            <a:pPr marL="457200" lvl="1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32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 size = 1 Word, Address = 16 bits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2-way Set </a:t>
            </a:r>
            <a:r>
              <a:rPr lang="en-US" sz="2400" dirty="0" smtClean="0">
                <a:solidFill>
                  <a:schemeClr val="bg1"/>
                </a:solidFill>
              </a:rPr>
              <a:t>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40134"/>
              </p:ext>
            </p:extLst>
          </p:nvPr>
        </p:nvGraphicFramePr>
        <p:xfrm>
          <a:off x="609600" y="2057400"/>
          <a:ext cx="16764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1966"/>
              </p:ext>
            </p:extLst>
          </p:nvPr>
        </p:nvGraphicFramePr>
        <p:xfrm>
          <a:off x="5791200" y="1828800"/>
          <a:ext cx="2514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248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 Examples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Options: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Type of Cache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Cache Size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Block Size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Address Bits</a:t>
            </a:r>
          </a:p>
          <a:p>
            <a:pPr lvl="1"/>
            <a:r>
              <a:rPr lang="en-US" sz="2400" dirty="0" smtClean="0">
                <a:solidFill>
                  <a:schemeClr val="bg1"/>
                </a:solidFill>
              </a:rPr>
              <a:t>Write Policy</a:t>
            </a:r>
          </a:p>
          <a:p>
            <a:pPr lvl="1"/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06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Caches!!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Theory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Design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0207910"/>
              </p:ext>
            </p:extLst>
          </p:nvPr>
        </p:nvGraphicFramePr>
        <p:xfrm>
          <a:off x="15240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737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Real World Example  - Intel i7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30339"/>
              </p:ext>
            </p:extLst>
          </p:nvPr>
        </p:nvGraphicFramePr>
        <p:xfrm>
          <a:off x="2209800" y="2590800"/>
          <a:ext cx="4876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0708"/>
                <a:gridCol w="1783492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 Level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Size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Access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Time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  64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256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kB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8192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65489"/>
              </p:ext>
            </p:extLst>
          </p:nvPr>
        </p:nvGraphicFramePr>
        <p:xfrm>
          <a:off x="2209800" y="4343400"/>
          <a:ext cx="4881119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517"/>
                <a:gridCol w="1778318"/>
                <a:gridCol w="1764284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RAM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8388608 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kB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200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Disk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  1073741824 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</a:rPr>
                        <a:t>kB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20000000 cycles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9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Problem: Caches are very tiny, but memory is quite large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If memory accesses are totally random, caches are useless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Solution: Memory accesses really aren’t random at all!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Temporal Locality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You are likely to access memory locations multiple times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Spatial Locality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You are likely to access memory locations near each other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6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00050" lvl="1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en-US" dirty="0" smtClean="0">
                <a:solidFill>
                  <a:schemeClr val="bg1"/>
                </a:solidFill>
              </a:rPr>
              <a:t> data[10];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 err="1" smtClean="0">
                <a:solidFill>
                  <a:schemeClr val="bg1"/>
                </a:solidFill>
              </a:rPr>
              <a:t>nt</a:t>
            </a:r>
            <a:r>
              <a:rPr lang="en-US" dirty="0" smtClean="0">
                <a:solidFill>
                  <a:schemeClr val="bg1"/>
                </a:solidFill>
              </a:rPr>
              <a:t> sum = 0;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…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sum += data[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9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Memory Hierarchy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Real World Example  - Intel i7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http://media.bestofmicro.com/,P-9-160317-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698574" cy="33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81200" y="252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Core0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68270" y="252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Core1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252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Core2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55774" y="252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Core3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192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 Design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Split Cache – portion your cache into two halves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I-Cache: Instruction Cache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D-Cache: Data Cache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Why would we want to do this?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73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498</Words>
  <Application>Microsoft Macintosh PowerPoint</Application>
  <PresentationFormat>On-screen Show (4:3)</PresentationFormat>
  <Paragraphs>333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186</cp:revision>
  <dcterms:created xsi:type="dcterms:W3CDTF">2013-09-08T19:32:40Z</dcterms:created>
  <dcterms:modified xsi:type="dcterms:W3CDTF">2013-11-11T18:57:23Z</dcterms:modified>
</cp:coreProperties>
</file>