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61" r:id="rId3"/>
    <p:sldId id="262" r:id="rId4"/>
    <p:sldId id="279" r:id="rId5"/>
    <p:sldId id="278" r:id="rId6"/>
    <p:sldId id="280" r:id="rId7"/>
    <p:sldId id="281" r:id="rId8"/>
    <p:sldId id="282" r:id="rId9"/>
    <p:sldId id="268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8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BCCE7-00E7-43D6-8726-B0E482FFB688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AD5E5-73AE-4418-8539-4B38E2D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AD5E5-73AE-4418-8539-4B38E2D671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1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AD5E5-73AE-4418-8539-4B38E2D6716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12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AD5E5-73AE-4418-8539-4B38E2D6716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12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AD5E5-73AE-4418-8539-4B38E2D6716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12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AD5E5-73AE-4418-8539-4B38E2D6716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12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AD5E5-73AE-4418-8539-4B38E2D6716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12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AD5E5-73AE-4418-8539-4B38E2D6716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1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2921-8CF2-4A6A-AC15-CCF67287D31A}" type="datetime1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8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AD4F-3F80-488E-9514-CF1F002577B2}" type="datetime1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BF0-F5B0-4A74-B66A-FA38CA0113E8}" type="datetime1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4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8E26-75EB-48A7-9271-04D47B801C8E}" type="datetime1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2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8D58-DB1B-4CC7-8122-CC98EAC710C4}" type="datetime1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8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20DF-FCA5-41FB-9EF4-727834AFE4A0}" type="datetime1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8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CC7D-C24C-40D5-B9D4-ACE87086B983}" type="datetime1">
              <a:rPr lang="en-US" smtClean="0"/>
              <a:t>9/26/2013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706-1D8E-40CA-899D-E68FBADE7836}" type="datetime1">
              <a:rPr lang="en-US" smtClean="0"/>
              <a:t>9/26/2013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0DD7-AFD9-4CCE-BBF5-7A8B4E7713A7}" type="datetime1">
              <a:rPr lang="en-US" smtClean="0"/>
              <a:t>9/26/2013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6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86D7-5324-48F2-8D7F-1EB7B209BD73}" type="datetime1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E3B-70C1-444C-AF92-18F9DF4FE8F0}" type="datetime1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8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4A5E-DA46-4359-8F6A-4B935780B97A}" type="datetime1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9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0" y="1905000"/>
            <a:ext cx="5791200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48400" y="4483439"/>
            <a:ext cx="112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kcd.com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Computer Probl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52624"/>
            <a:ext cx="5591175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5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Function Calls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Example:                                                               The Stack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Function foo() gets called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841102"/>
              </p:ext>
            </p:extLst>
          </p:nvPr>
        </p:nvGraphicFramePr>
        <p:xfrm>
          <a:off x="5402477" y="1905000"/>
          <a:ext cx="23622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</a:tblGrid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849631" y="1752600"/>
            <a:ext cx="723900" cy="369332"/>
            <a:chOff x="4495800" y="1828800"/>
            <a:chExt cx="7239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801748" y="2627185"/>
            <a:ext cx="723900" cy="369332"/>
            <a:chOff x="4495800" y="1828800"/>
            <a:chExt cx="72390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</a:t>
              </a:r>
              <a:r>
                <a:rPr lang="en-US" dirty="0" smtClean="0">
                  <a:solidFill>
                    <a:schemeClr val="bg1"/>
                  </a:solidFill>
                </a:rPr>
                <a:t>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466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Function Calls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Example:                                                               The Stack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1) Save the Return Address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05223"/>
              </p:ext>
            </p:extLst>
          </p:nvPr>
        </p:nvGraphicFramePr>
        <p:xfrm>
          <a:off x="5402477" y="1905000"/>
          <a:ext cx="23622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</a:tblGrid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Address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849631" y="1752600"/>
            <a:ext cx="723900" cy="369332"/>
            <a:chOff x="4495800" y="1828800"/>
            <a:chExt cx="7239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799175" y="2996517"/>
            <a:ext cx="723900" cy="369332"/>
            <a:chOff x="4495800" y="1828800"/>
            <a:chExt cx="72390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</a:t>
              </a:r>
              <a:r>
                <a:rPr lang="en-US" dirty="0" smtClean="0">
                  <a:solidFill>
                    <a:schemeClr val="bg1"/>
                  </a:solidFill>
                </a:rPr>
                <a:t>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2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Function Calls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Example:                                                               The Stack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2) Save the Frame Pointer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62076"/>
              </p:ext>
            </p:extLst>
          </p:nvPr>
        </p:nvGraphicFramePr>
        <p:xfrm>
          <a:off x="5402477" y="1905000"/>
          <a:ext cx="23622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</a:tblGrid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Address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Previous Frame Pointer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849631" y="1752600"/>
            <a:ext cx="723900" cy="369332"/>
            <a:chOff x="4495800" y="1828800"/>
            <a:chExt cx="7239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849631" y="3379576"/>
            <a:ext cx="723900" cy="369332"/>
            <a:chOff x="4495800" y="1828800"/>
            <a:chExt cx="72390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</a:t>
              </a:r>
              <a:r>
                <a:rPr lang="en-US" dirty="0" smtClean="0">
                  <a:solidFill>
                    <a:schemeClr val="bg1"/>
                  </a:solidFill>
                </a:rPr>
                <a:t>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890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Function Calls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Example:                                                               The Stack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3) Move the Frame Pointer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897188"/>
              </p:ext>
            </p:extLst>
          </p:nvPr>
        </p:nvGraphicFramePr>
        <p:xfrm>
          <a:off x="5402477" y="1905000"/>
          <a:ext cx="23622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</a:tblGrid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Address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Previous Frame Pointer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849631" y="3010244"/>
            <a:ext cx="723900" cy="369332"/>
            <a:chOff x="4495800" y="1828800"/>
            <a:chExt cx="7239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849631" y="3379576"/>
            <a:ext cx="723900" cy="369332"/>
            <a:chOff x="4495800" y="1828800"/>
            <a:chExt cx="72390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</a:t>
              </a:r>
              <a:r>
                <a:rPr lang="en-US" dirty="0" smtClean="0">
                  <a:solidFill>
                    <a:schemeClr val="bg1"/>
                  </a:solidFill>
                </a:rPr>
                <a:t>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9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Function Calls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Example:                                                               The Stack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4) Save </a:t>
            </a:r>
            <a:r>
              <a:rPr lang="en-US" sz="2400" dirty="0" err="1" smtClean="0">
                <a:solidFill>
                  <a:schemeClr val="bg1"/>
                </a:solidFill>
              </a:rPr>
              <a:t>Callee</a:t>
            </a:r>
            <a:r>
              <a:rPr lang="en-US" sz="2400" dirty="0">
                <a:solidFill>
                  <a:schemeClr val="bg1"/>
                </a:solidFill>
              </a:rPr>
              <a:t>-</a:t>
            </a:r>
            <a:r>
              <a:rPr lang="en-US" sz="2400" dirty="0" smtClean="0">
                <a:solidFill>
                  <a:schemeClr val="bg1"/>
                </a:solidFill>
              </a:rPr>
              <a:t>saved Registers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725523"/>
              </p:ext>
            </p:extLst>
          </p:nvPr>
        </p:nvGraphicFramePr>
        <p:xfrm>
          <a:off x="5402477" y="1905000"/>
          <a:ext cx="23622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</a:tblGrid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Address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Previous Frame Pointer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Saved Registers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849631" y="3010244"/>
            <a:ext cx="723900" cy="369332"/>
            <a:chOff x="4495800" y="1828800"/>
            <a:chExt cx="7239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849631" y="3748908"/>
            <a:ext cx="723900" cy="369332"/>
            <a:chOff x="4495800" y="1828800"/>
            <a:chExt cx="72390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</a:t>
              </a:r>
              <a:r>
                <a:rPr lang="en-US" dirty="0" smtClean="0">
                  <a:solidFill>
                    <a:schemeClr val="bg1"/>
                  </a:solidFill>
                </a:rPr>
                <a:t>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42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Function Calls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Example:                                                               The Stack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5) Make space for local variables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Also initialize them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381132"/>
              </p:ext>
            </p:extLst>
          </p:nvPr>
        </p:nvGraphicFramePr>
        <p:xfrm>
          <a:off x="5402477" y="1905000"/>
          <a:ext cx="23622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</a:tblGrid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Address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Previous Frame Pointer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Saved Registers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Local Variables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849631" y="3010244"/>
            <a:ext cx="723900" cy="369332"/>
            <a:chOff x="4495800" y="1828800"/>
            <a:chExt cx="7239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849631" y="4118240"/>
            <a:ext cx="723900" cy="369332"/>
            <a:chOff x="4495800" y="1828800"/>
            <a:chExt cx="72390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</a:t>
              </a:r>
              <a:r>
                <a:rPr lang="en-US" dirty="0" smtClean="0">
                  <a:solidFill>
                    <a:schemeClr val="bg1"/>
                  </a:solidFill>
                </a:rPr>
                <a:t>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123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Function Calls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Example:                                                               The Stack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6) Allocate additional space if needed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574089"/>
              </p:ext>
            </p:extLst>
          </p:nvPr>
        </p:nvGraphicFramePr>
        <p:xfrm>
          <a:off x="5402477" y="1905000"/>
          <a:ext cx="23622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</a:tblGrid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Address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Previous Frame Pointer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Saved Registers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Local Variables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Spilled Registers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849631" y="3010244"/>
            <a:ext cx="723900" cy="369332"/>
            <a:chOff x="4495800" y="1828800"/>
            <a:chExt cx="7239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849631" y="4487572"/>
            <a:ext cx="723900" cy="369332"/>
            <a:chOff x="4495800" y="1828800"/>
            <a:chExt cx="72390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</a:t>
              </a:r>
              <a:r>
                <a:rPr lang="en-US" dirty="0" smtClean="0">
                  <a:solidFill>
                    <a:schemeClr val="bg1"/>
                  </a:solidFill>
                </a:rPr>
                <a:t>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333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Function Calls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Example:                                                               The Stack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Function is ready to begin running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11261"/>
              </p:ext>
            </p:extLst>
          </p:nvPr>
        </p:nvGraphicFramePr>
        <p:xfrm>
          <a:off x="5402477" y="1905000"/>
          <a:ext cx="23622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</a:tblGrid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Address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Previous Frame Pointer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Saved Registers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Local Variables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Spilled Registers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849631" y="3010244"/>
            <a:ext cx="723900" cy="369332"/>
            <a:chOff x="4495800" y="1828800"/>
            <a:chExt cx="7239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849631" y="4487572"/>
            <a:ext cx="723900" cy="369332"/>
            <a:chOff x="4495800" y="1828800"/>
            <a:chExt cx="72390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</a:t>
              </a:r>
              <a:r>
                <a:rPr lang="en-US" dirty="0" smtClean="0">
                  <a:solidFill>
                    <a:schemeClr val="bg1"/>
                  </a:solidFill>
                </a:rPr>
                <a:t>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300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Function Calls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Example:                                                               The Stack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Executes code for a while…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8499"/>
              </p:ext>
            </p:extLst>
          </p:nvPr>
        </p:nvGraphicFramePr>
        <p:xfrm>
          <a:off x="5402477" y="1905000"/>
          <a:ext cx="23622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</a:tblGrid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Address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Previous Frame Pointer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Saved Registers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Local Variables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Spilled Registers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849631" y="3010244"/>
            <a:ext cx="723900" cy="369332"/>
            <a:chOff x="4495800" y="1828800"/>
            <a:chExt cx="7239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849631" y="4487572"/>
            <a:ext cx="723900" cy="369332"/>
            <a:chOff x="4495800" y="1828800"/>
            <a:chExt cx="72390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</a:t>
              </a:r>
              <a:r>
                <a:rPr lang="en-US" dirty="0" smtClean="0">
                  <a:solidFill>
                    <a:schemeClr val="bg1"/>
                  </a:solidFill>
                </a:rPr>
                <a:t>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01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Function Calls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Example:                                                               The Stack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Going to call function bar()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32111"/>
              </p:ext>
            </p:extLst>
          </p:nvPr>
        </p:nvGraphicFramePr>
        <p:xfrm>
          <a:off x="5402477" y="1905000"/>
          <a:ext cx="23622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</a:tblGrid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Address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Previous Frame Pointer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Saved Registers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Local Variables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Spilled Registers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849631" y="3010244"/>
            <a:ext cx="723900" cy="369332"/>
            <a:chOff x="4495800" y="1828800"/>
            <a:chExt cx="7239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849631" y="4487572"/>
            <a:ext cx="723900" cy="369332"/>
            <a:chOff x="4495800" y="1828800"/>
            <a:chExt cx="72390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</a:t>
              </a:r>
              <a:r>
                <a:rPr lang="en-US" dirty="0" smtClean="0">
                  <a:solidFill>
                    <a:schemeClr val="bg1"/>
                  </a:solidFill>
                </a:rPr>
                <a:t>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45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Topics Today: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Function Calls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Caller / </a:t>
            </a:r>
            <a:r>
              <a:rPr lang="en-US" dirty="0" err="1">
                <a:solidFill>
                  <a:schemeClr val="bg1"/>
                </a:solidFill>
              </a:rPr>
              <a:t>Callee</a:t>
            </a:r>
            <a:r>
              <a:rPr lang="en-US" dirty="0">
                <a:solidFill>
                  <a:schemeClr val="bg1"/>
                </a:solidFill>
              </a:rPr>
              <a:t> Saved </a:t>
            </a:r>
            <a:r>
              <a:rPr lang="en-US" dirty="0" smtClean="0">
                <a:solidFill>
                  <a:schemeClr val="bg1"/>
                </a:solidFill>
              </a:rPr>
              <a:t>Registers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Call Stack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Memory Layout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Stack, Heap, Static, Text</a:t>
            </a:r>
          </a:p>
          <a:p>
            <a:pPr marL="914400" lvl="2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Object Files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Symbol and Relocation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8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Function Calls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Example:                                                               The Stack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1) Save Caller-saved Registers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194229"/>
              </p:ext>
            </p:extLst>
          </p:nvPr>
        </p:nvGraphicFramePr>
        <p:xfrm>
          <a:off x="5402477" y="1905000"/>
          <a:ext cx="23622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</a:tblGrid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Address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Previous Frame Pointer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Saved Registers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Local Variables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Spilled Registers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Caller Saved Registers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849631" y="3010244"/>
            <a:ext cx="723900" cy="369332"/>
            <a:chOff x="4495800" y="1828800"/>
            <a:chExt cx="7239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849631" y="4856904"/>
            <a:ext cx="723900" cy="369332"/>
            <a:chOff x="4495800" y="1828800"/>
            <a:chExt cx="72390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</a:t>
              </a:r>
              <a:r>
                <a:rPr lang="en-US" dirty="0" smtClean="0">
                  <a:solidFill>
                    <a:schemeClr val="bg1"/>
                  </a:solidFill>
                </a:rPr>
                <a:t>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567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Function Calls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Example:                                                               The Stack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2) Put arguments for bar() on the stack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(if needed)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75204"/>
              </p:ext>
            </p:extLst>
          </p:nvPr>
        </p:nvGraphicFramePr>
        <p:xfrm>
          <a:off x="5402477" y="1905000"/>
          <a:ext cx="23622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</a:tblGrid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Address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Previous Frame Pointer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Saved Registers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Local Variables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Spilled Registers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Caller Saved Registers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Outgoing Parameters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849631" y="3010244"/>
            <a:ext cx="723900" cy="369332"/>
            <a:chOff x="4495800" y="1828800"/>
            <a:chExt cx="7239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849631" y="5217998"/>
            <a:ext cx="723900" cy="369332"/>
            <a:chOff x="4495800" y="1828800"/>
            <a:chExt cx="72390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</a:t>
              </a:r>
              <a:r>
                <a:rPr lang="en-US" dirty="0" smtClean="0">
                  <a:solidFill>
                    <a:schemeClr val="bg1"/>
                  </a:solidFill>
                </a:rPr>
                <a:t>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35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Function Calls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Example:                                                               The Stack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Function bar() gets called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162984"/>
              </p:ext>
            </p:extLst>
          </p:nvPr>
        </p:nvGraphicFramePr>
        <p:xfrm>
          <a:off x="5402477" y="1905000"/>
          <a:ext cx="236220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</a:tblGrid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Address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Previous Frame Pointer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Saved Registers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Local Variables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Spilled Registers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Caller Saved Registers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Outgoing Parameters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7849631" y="3010244"/>
            <a:ext cx="723900" cy="369332"/>
            <a:chOff x="4495800" y="1828800"/>
            <a:chExt cx="7239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849631" y="5217998"/>
            <a:ext cx="723900" cy="369332"/>
            <a:chOff x="4495800" y="1828800"/>
            <a:chExt cx="72390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</a:t>
              </a:r>
              <a:r>
                <a:rPr lang="en-US" dirty="0" smtClean="0">
                  <a:solidFill>
                    <a:schemeClr val="bg1"/>
                  </a:solidFill>
                </a:rPr>
                <a:t>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810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Function Calls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Example:        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The process repeats…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33330"/>
              </p:ext>
            </p:extLst>
          </p:nvPr>
        </p:nvGraphicFramePr>
        <p:xfrm>
          <a:off x="5668146" y="838200"/>
          <a:ext cx="2362200" cy="536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</a:tblGrid>
              <a:tr h="37084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Address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gConfetti">
                      <a:fgClr>
                        <a:schemeClr val="accent2">
                          <a:lumMod val="50000"/>
                        </a:schemeClr>
                      </a:fgClr>
                      <a:bgClr>
                        <a:schemeClr val="tx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Previous Frame Pointer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gConfetti">
                      <a:fgClr>
                        <a:schemeClr val="accent2">
                          <a:lumMod val="50000"/>
                        </a:schemeClr>
                      </a:fgClr>
                      <a:bgClr>
                        <a:schemeClr val="tx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Saved Registers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gConfetti">
                      <a:fgClr>
                        <a:schemeClr val="accent2">
                          <a:lumMod val="50000"/>
                        </a:schemeClr>
                      </a:fgClr>
                      <a:bgClr>
                        <a:schemeClr val="tx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Local Variables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gConfetti">
                      <a:fgClr>
                        <a:schemeClr val="accent2">
                          <a:lumMod val="50000"/>
                        </a:schemeClr>
                      </a:fgClr>
                      <a:bgClr>
                        <a:schemeClr val="tx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Spilled Registers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gConfetti">
                      <a:fgClr>
                        <a:schemeClr val="accent2">
                          <a:lumMod val="50000"/>
                        </a:schemeClr>
                      </a:fgClr>
                      <a:bgClr>
                        <a:schemeClr val="tx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Caller Saved Registers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gConfetti">
                      <a:fgClr>
                        <a:schemeClr val="accent2">
                          <a:lumMod val="50000"/>
                        </a:schemeClr>
                      </a:fgClr>
                      <a:bgClr>
                        <a:schemeClr val="tx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Outgoing Parameters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gConfetti">
                      <a:fgClr>
                        <a:schemeClr val="accent2">
                          <a:lumMod val="50000"/>
                        </a:schemeClr>
                      </a:fgClr>
                      <a:bgClr>
                        <a:schemeClr val="tx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 Address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tx2">
                          <a:lumMod val="50000"/>
                        </a:schemeClr>
                      </a:fgClr>
                      <a:bgClr>
                        <a:schemeClr val="tx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Previous Frame Pointer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tx2">
                          <a:lumMod val="50000"/>
                        </a:schemeClr>
                      </a:fgClr>
                      <a:bgClr>
                        <a:schemeClr val="tx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Saved Registers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tx2">
                          <a:lumMod val="50000"/>
                        </a:schemeClr>
                      </a:fgClr>
                      <a:bgClr>
                        <a:schemeClr val="tx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Local Variables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tx2">
                          <a:lumMod val="50000"/>
                        </a:schemeClr>
                      </a:fgClr>
                      <a:bgClr>
                        <a:schemeClr val="tx1"/>
                      </a:bgClr>
                    </a:patt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Spilled Registers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trellis">
                      <a:fgClr>
                        <a:schemeClr val="tx2">
                          <a:lumMod val="50000"/>
                        </a:schemeClr>
                      </a:fgClr>
                      <a:bgClr>
                        <a:schemeClr val="tx1"/>
                      </a:bgClr>
                    </a:patt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8115300" y="4495800"/>
            <a:ext cx="723900" cy="369332"/>
            <a:chOff x="4495800" y="1828800"/>
            <a:chExt cx="7239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15300" y="6019800"/>
            <a:ext cx="723900" cy="369332"/>
            <a:chOff x="4495800" y="1828800"/>
            <a:chExt cx="72390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</a:t>
              </a:r>
              <a:r>
                <a:rPr lang="en-US" dirty="0" smtClean="0">
                  <a:solidFill>
                    <a:schemeClr val="bg1"/>
                  </a:solidFill>
                </a:rPr>
                <a:t>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Left Brace 6"/>
          <p:cNvSpPr/>
          <p:nvPr/>
        </p:nvSpPr>
        <p:spPr>
          <a:xfrm>
            <a:off x="4724400" y="1752600"/>
            <a:ext cx="914400" cy="2590800"/>
          </a:xfrm>
          <a:prstGeom prst="leftBrace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>
            <a:off x="4724400" y="4343400"/>
            <a:ext cx="914400" cy="1861066"/>
          </a:xfrm>
          <a:prstGeom prst="leftBrac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57600" y="2743200"/>
            <a:ext cx="281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foo()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 smtClean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bar()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8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Memory Layout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533935"/>
              </p:ext>
            </p:extLst>
          </p:nvPr>
        </p:nvGraphicFramePr>
        <p:xfrm>
          <a:off x="6400800" y="1736987"/>
          <a:ext cx="1676400" cy="4429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</a:tblGrid>
              <a:tr h="142495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Stack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79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Heap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Static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Text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 flipH="1">
            <a:off x="4590020" y="5791200"/>
            <a:ext cx="1676400" cy="646331"/>
            <a:chOff x="4381500" y="1676400"/>
            <a:chExt cx="1676400" cy="646331"/>
          </a:xfrm>
        </p:grpSpPr>
        <p:sp>
          <p:nvSpPr>
            <p:cNvPr id="17" name="TextBox 16"/>
            <p:cNvSpPr txBox="1"/>
            <p:nvPr/>
          </p:nvSpPr>
          <p:spPr>
            <a:xfrm>
              <a:off x="4724400" y="167640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Address  0x00000000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381500" y="1999566"/>
              <a:ext cx="3429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 flipH="1">
            <a:off x="4432986" y="1389966"/>
            <a:ext cx="1676400" cy="646331"/>
            <a:chOff x="4381500" y="1676400"/>
            <a:chExt cx="1676400" cy="646331"/>
          </a:xfrm>
        </p:grpSpPr>
        <p:sp>
          <p:nvSpPr>
            <p:cNvPr id="31" name="TextBox 30"/>
            <p:cNvSpPr txBox="1"/>
            <p:nvPr/>
          </p:nvSpPr>
          <p:spPr>
            <a:xfrm>
              <a:off x="4724400" y="1676400"/>
              <a:ext cx="13335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Address  0xFFFFFFFF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4381500" y="1999566"/>
              <a:ext cx="3429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11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Memory Layout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static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 = 3;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char* d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(char*)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(“Hello EECS370\n”);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48969"/>
              </p:ext>
            </p:extLst>
          </p:nvPr>
        </p:nvGraphicFramePr>
        <p:xfrm>
          <a:off x="6400800" y="1736987"/>
          <a:ext cx="1676400" cy="4429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</a:tblGrid>
              <a:tr h="142495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Stack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79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Heap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Static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2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Text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05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Object Files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Header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Sizes of the other sections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Text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All code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Data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Global and Static data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Symbol Table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Connects label names to specific Data or Text locations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Relocation Table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Lists instructions that rely on absolute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Object Files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 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	What goes in the Symbol Table?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What goes in the Relocation Table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a;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foo(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b) {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b;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(“%d\n”, x);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15;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return;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1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Object Files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Putting together an executable: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anose="020B0609020204030204" pitchFamily="49" charset="0"/>
              </a:rPr>
              <a:t>Add text sections together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anose="020B0609020204030204" pitchFamily="49" charset="0"/>
              </a:rPr>
              <a:t>Add data sections together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anose="020B0609020204030204" pitchFamily="49" charset="0"/>
              </a:rPr>
              <a:t>Check that all symbols are resolved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cs typeface="Consolas" panose="020B0609020204030204" pitchFamily="49" charset="0"/>
              </a:rPr>
              <a:t>Relocate absolute references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29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4"/>
          <a:stretch/>
        </p:blipFill>
        <p:spPr bwMode="auto">
          <a:xfrm>
            <a:off x="617838" y="762000"/>
            <a:ext cx="8029575" cy="5784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0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Caller / </a:t>
            </a:r>
            <a:r>
              <a:rPr lang="en-US" sz="2400" dirty="0" err="1" smtClean="0">
                <a:solidFill>
                  <a:schemeClr val="bg1"/>
                </a:solidFill>
              </a:rPr>
              <a:t>Callee</a:t>
            </a:r>
            <a:r>
              <a:rPr lang="en-US" sz="2400" dirty="0" smtClean="0">
                <a:solidFill>
                  <a:schemeClr val="bg1"/>
                </a:solidFill>
              </a:rPr>
              <a:t> Saved Registers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Goal:    Call arbitrary functions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Problem:     Other functions use the same registers as I do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What if they overwrite my registers?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Solution:     Somebody needs to save them to memory first!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64275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30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96290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89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Caller / </a:t>
            </a:r>
            <a:r>
              <a:rPr lang="en-US" sz="2400" dirty="0" err="1" smtClean="0">
                <a:solidFill>
                  <a:schemeClr val="bg1"/>
                </a:solidFill>
              </a:rPr>
              <a:t>Callee</a:t>
            </a:r>
            <a:r>
              <a:rPr lang="en-US" sz="2400" dirty="0" smtClean="0">
                <a:solidFill>
                  <a:schemeClr val="bg1"/>
                </a:solidFill>
              </a:rPr>
              <a:t> Saved Registers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Simple Solution #1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Save all registers before calling functions (Caller Saved Registers)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Only save registers you want to keep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Problem: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foo();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Caller / </a:t>
            </a:r>
            <a:r>
              <a:rPr lang="en-US" sz="2400" dirty="0" err="1" smtClean="0">
                <a:solidFill>
                  <a:schemeClr val="bg1"/>
                </a:solidFill>
              </a:rPr>
              <a:t>Callee</a:t>
            </a:r>
            <a:r>
              <a:rPr lang="en-US" sz="2400" dirty="0" smtClean="0">
                <a:solidFill>
                  <a:schemeClr val="bg1"/>
                </a:solidFill>
              </a:rPr>
              <a:t> Saved Registers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Simple Solution #2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New functions save all registers (</a:t>
            </a:r>
            <a:r>
              <a:rPr lang="en-US" sz="2400" dirty="0" err="1" smtClean="0">
                <a:solidFill>
                  <a:schemeClr val="bg1"/>
                </a:solidFill>
              </a:rPr>
              <a:t>Callee</a:t>
            </a:r>
            <a:r>
              <a:rPr lang="en-US" sz="2400" dirty="0" smtClean="0">
                <a:solidFill>
                  <a:schemeClr val="bg1"/>
                </a:solidFill>
              </a:rPr>
              <a:t> Saved Registers)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Only save registers you want to use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Problem: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&lt;10;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foo();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Caller / </a:t>
            </a:r>
            <a:r>
              <a:rPr lang="en-US" sz="2400" dirty="0" err="1" smtClean="0">
                <a:solidFill>
                  <a:schemeClr val="bg1"/>
                </a:solidFill>
              </a:rPr>
              <a:t>Callee</a:t>
            </a:r>
            <a:r>
              <a:rPr lang="en-US" sz="2400" dirty="0" smtClean="0">
                <a:solidFill>
                  <a:schemeClr val="bg1"/>
                </a:solidFill>
              </a:rPr>
              <a:t> Saved Registers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Real-world Solution				ARM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Mixture of both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393553"/>
              </p:ext>
            </p:extLst>
          </p:nvPr>
        </p:nvGraphicFramePr>
        <p:xfrm>
          <a:off x="4953000" y="1981200"/>
          <a:ext cx="3352800" cy="2315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9395"/>
                <a:gridCol w="1943405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R0 – R3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Caller Saved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R4 – R11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Saved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R12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Scratch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R13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Stack Pointer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R14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Link Register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89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R15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Program Counter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81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Caller / </a:t>
            </a:r>
            <a:r>
              <a:rPr lang="en-US" sz="2400" dirty="0" err="1" smtClean="0">
                <a:solidFill>
                  <a:schemeClr val="bg1"/>
                </a:solidFill>
              </a:rPr>
              <a:t>Callee</a:t>
            </a:r>
            <a:r>
              <a:rPr lang="en-US" sz="2400" dirty="0" smtClean="0">
                <a:solidFill>
                  <a:schemeClr val="bg1"/>
                </a:solidFill>
              </a:rPr>
              <a:t> Saved Registers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foo (void)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r0 = 3;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r1 = 0;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r2 = bar(r1);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(r2 + r1);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bar (void) { … uses r0, r1, and r2 …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0" y="1752600"/>
            <a:ext cx="3124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How many total stores for: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Caller Saved?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Callee</a:t>
            </a:r>
            <a:r>
              <a:rPr lang="en-US" sz="2000" dirty="0" smtClean="0">
                <a:solidFill>
                  <a:schemeClr val="bg1"/>
                </a:solidFill>
              </a:rPr>
              <a:t> Saved?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Caller / </a:t>
            </a:r>
            <a:r>
              <a:rPr lang="en-US" sz="2400" dirty="0" err="1" smtClean="0">
                <a:solidFill>
                  <a:schemeClr val="bg1"/>
                </a:solidFill>
              </a:rPr>
              <a:t>Callee</a:t>
            </a:r>
            <a:r>
              <a:rPr lang="en-US" sz="2400" dirty="0" smtClean="0">
                <a:solidFill>
                  <a:schemeClr val="bg1"/>
                </a:solidFill>
              </a:rPr>
              <a:t> Saved Registers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foo (void)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r0 = 3;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r1 = 0;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r2 = bar(r1);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(r2 + r1);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bar (void) { … uses r0, r1, and r2 …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0" y="1752600"/>
            <a:ext cx="3124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How many total stores for: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Caller Saved?</a:t>
            </a:r>
          </a:p>
          <a:p>
            <a:r>
              <a:rPr lang="en-US" sz="2000" smtClean="0">
                <a:solidFill>
                  <a:schemeClr val="bg1"/>
                </a:solidFill>
              </a:rPr>
              <a:t>	</a:t>
            </a:r>
            <a:r>
              <a:rPr lang="en-US" sz="2000" smtClean="0">
                <a:solidFill>
                  <a:schemeClr val="bg1"/>
                </a:solidFill>
              </a:rPr>
              <a:t>1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</a:rPr>
              <a:t>Callee</a:t>
            </a:r>
            <a:r>
              <a:rPr lang="en-US" sz="2000" dirty="0" smtClean="0">
                <a:solidFill>
                  <a:schemeClr val="bg1"/>
                </a:solidFill>
              </a:rPr>
              <a:t> Saved?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3</a:t>
            </a:r>
          </a:p>
        </p:txBody>
      </p:sp>
    </p:spTree>
    <p:extLst>
      <p:ext uri="{BB962C8B-B14F-4D97-AF65-F5344CB8AC3E}">
        <p14:creationId xmlns:p14="http://schemas.microsoft.com/office/powerpoint/2010/main" val="17745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Function Calls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Stack data associated with a function: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758250"/>
              </p:ext>
            </p:extLst>
          </p:nvPr>
        </p:nvGraphicFramePr>
        <p:xfrm>
          <a:off x="1518852" y="2709704"/>
          <a:ext cx="23622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Return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Address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Previous Frame Pointer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Callee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Saved Registers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Local Variables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Spilled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Registers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Caller Saved Registers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Outgoing Parameters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974243" y="2906038"/>
            <a:ext cx="723900" cy="369332"/>
            <a:chOff x="4495800" y="1828800"/>
            <a:chExt cx="723900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74243" y="5104170"/>
            <a:ext cx="723900" cy="369332"/>
            <a:chOff x="4495800" y="1828800"/>
            <a:chExt cx="72390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724400" y="1828800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</a:t>
              </a:r>
              <a:r>
                <a:rPr lang="en-US" dirty="0" smtClean="0">
                  <a:solidFill>
                    <a:schemeClr val="bg1"/>
                  </a:solidFill>
                </a:rPr>
                <a:t>P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4495800" y="2013466"/>
              <a:ext cx="2286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857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733</Words>
  <Application>Microsoft Office PowerPoint</Application>
  <PresentationFormat>On-screen Show (4:3)</PresentationFormat>
  <Paragraphs>401</Paragraphs>
  <Slides>30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370 Discussion</dc:title>
  <dc:creator>Branden Ghena</dc:creator>
  <cp:lastModifiedBy>Branden Ghena</cp:lastModifiedBy>
  <cp:revision>53</cp:revision>
  <dcterms:created xsi:type="dcterms:W3CDTF">2013-09-08T19:32:40Z</dcterms:created>
  <dcterms:modified xsi:type="dcterms:W3CDTF">2013-09-27T01:43:29Z</dcterms:modified>
</cp:coreProperties>
</file>