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301" r:id="rId3"/>
    <p:sldId id="289" r:id="rId4"/>
    <p:sldId id="302" r:id="rId5"/>
    <p:sldId id="305" r:id="rId6"/>
    <p:sldId id="306" r:id="rId7"/>
    <p:sldId id="287" r:id="rId8"/>
    <p:sldId id="264" r:id="rId9"/>
    <p:sldId id="307" r:id="rId10"/>
    <p:sldId id="293" r:id="rId11"/>
    <p:sldId id="292" r:id="rId12"/>
    <p:sldId id="266" r:id="rId13"/>
    <p:sldId id="267" r:id="rId14"/>
    <p:sldId id="269" r:id="rId15"/>
    <p:sldId id="297" r:id="rId16"/>
    <p:sldId id="276" r:id="rId17"/>
    <p:sldId id="299" r:id="rId18"/>
    <p:sldId id="275" r:id="rId19"/>
    <p:sldId id="295" r:id="rId20"/>
    <p:sldId id="280" r:id="rId21"/>
    <p:sldId id="296" r:id="rId22"/>
    <p:sldId id="281" r:id="rId23"/>
    <p:sldId id="303" r:id="rId24"/>
    <p:sldId id="304" r:id="rId25"/>
    <p:sldId id="284" r:id="rId26"/>
    <p:sldId id="288" r:id="rId27"/>
    <p:sldId id="277" r:id="rId28"/>
    <p:sldId id="298" r:id="rId29"/>
    <p:sldId id="273" r:id="rId30"/>
    <p:sldId id="285" r:id="rId31"/>
    <p:sldId id="308" r:id="rId32"/>
    <p:sldId id="257" r:id="rId3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9142"/>
    <a:srgbClr val="D57754"/>
    <a:srgbClr val="6D7FA2"/>
    <a:srgbClr val="FC8C61"/>
    <a:srgbClr val="8BA1CC"/>
    <a:srgbClr val="00B0F0"/>
    <a:srgbClr val="FF2E38"/>
    <a:srgbClr val="FFEE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4"/>
    <p:restoredTop sz="80752"/>
  </p:normalViewPr>
  <p:slideViewPr>
    <p:cSldViewPr snapToGrid="0">
      <p:cViewPr varScale="1">
        <p:scale>
          <a:sx n="154" d="100"/>
          <a:sy n="154" d="100"/>
        </p:scale>
        <p:origin x="1382" y="110"/>
      </p:cViewPr>
      <p:guideLst>
        <p:guide orient="horz" pos="1620"/>
        <p:guide pos="2880"/>
      </p:guideLst>
    </p:cSldViewPr>
  </p:slideViewPr>
  <p:notesTextViewPr>
    <p:cViewPr>
      <p:scale>
        <a:sx n="135" d="100"/>
        <a:sy n="13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Hi, I’m Branden Ghena, a </a:t>
            </a:r>
            <a:r>
              <a:rPr lang="en-US" baseline="0" dirty="0"/>
              <a:t>PhD student at UC Berkeley. I’m presenting our challenge paper  on LPWANS.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baseline="0" dirty="0"/>
              <a:t>We’re really excited about the potential of the low-power, wide-area network space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baseline="0" dirty="0"/>
              <a:t>The idea that we could pop up a gateway or two and support communication for devices over an entire city is incredibly powerful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3e3f03aba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3e3f03aba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For applications, bit flux sums the data needs for each device in the deployment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And divides by the total deployment area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To determine the application uplink density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02101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3e3f03aba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3e3f03aba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For networks, we divide the goodput of a network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By the coverage area of a single gateway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This gives us a number that represents the data density that a network can support,  at any width of deployment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4207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3e3f03aba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3e3f03aba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Bit flux also accounts for spatial reuse in networks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Reducing range (and deploying more gateways),  reduces the coverage area for each gateway, increasing the network bit flux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05946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bit flux measurement for a </a:t>
            </a:r>
            <a:r>
              <a:rPr lang="en-US" dirty="0" err="1"/>
              <a:t>LoRaWAN</a:t>
            </a:r>
            <a:r>
              <a:rPr lang="en-US" dirty="0"/>
              <a:t> network</a:t>
            </a:r>
          </a:p>
          <a:p>
            <a:r>
              <a:rPr lang="en-US" dirty="0"/>
              <a:t>In the US, </a:t>
            </a:r>
            <a:r>
              <a:rPr lang="en-US" dirty="0" err="1"/>
              <a:t>LoRaWAN</a:t>
            </a:r>
            <a:r>
              <a:rPr lang="en-US" dirty="0"/>
              <a:t> has 64 channels for uplink</a:t>
            </a:r>
          </a:p>
          <a:p>
            <a:r>
              <a:rPr lang="en-US" dirty="0"/>
              <a:t>But it relies on an ALOHA access control mechanism,  so packet collisions reduce throughput significantly</a:t>
            </a:r>
          </a:p>
        </p:txBody>
      </p:sp>
    </p:spTree>
    <p:extLst>
      <p:ext uri="{BB962C8B-B14F-4D97-AF65-F5344CB8AC3E}">
        <p14:creationId xmlns:p14="http://schemas.microsoft.com/office/powerpoint/2010/main" val="32742562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calculate bit flux for each of the networks we’re interested in</a:t>
            </a:r>
          </a:p>
          <a:p>
            <a:r>
              <a:rPr lang="en-US" dirty="0"/>
              <a:t>We note that there are several orders of magnitude difference in the throughput capability of each network</a:t>
            </a:r>
          </a:p>
          <a:p>
            <a:r>
              <a:rPr lang="en-US" dirty="0"/>
              <a:t>Particularly between cellular communication and unlicensed LPWANs</a:t>
            </a:r>
          </a:p>
        </p:txBody>
      </p:sp>
    </p:spTree>
    <p:extLst>
      <p:ext uri="{BB962C8B-B14F-4D97-AF65-F5344CB8AC3E}">
        <p14:creationId xmlns:p14="http://schemas.microsoft.com/office/powerpoint/2010/main" val="7051892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points are at the maximum range for each network, but they have the ability to perform power control and reduce range</a:t>
            </a:r>
          </a:p>
          <a:p>
            <a:r>
              <a:rPr lang="en-US" dirty="0"/>
              <a:t>This creates a curve for each network, where we can reduce range (and install more gateways) in order to increase network capability</a:t>
            </a:r>
          </a:p>
        </p:txBody>
      </p:sp>
    </p:spTree>
    <p:extLst>
      <p:ext uri="{BB962C8B-B14F-4D97-AF65-F5344CB8AC3E}">
        <p14:creationId xmlns:p14="http://schemas.microsoft.com/office/powerpoint/2010/main" val="6628516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that we can measure the capability of each network, lets compare that to the needs of an application</a:t>
            </a:r>
          </a:p>
          <a:p>
            <a:r>
              <a:rPr lang="en-US" dirty="0"/>
              <a:t>The example I’ll be talking through is Electricity Metering, there are about a dozen others in the paper</a:t>
            </a:r>
          </a:p>
          <a:p>
            <a:r>
              <a:rPr lang="en-US" dirty="0"/>
              <a:t>PG&amp;E smart meters send about 250 bytes every 4 hours</a:t>
            </a:r>
          </a:p>
          <a:p>
            <a:r>
              <a:rPr lang="en-US" dirty="0"/>
              <a:t>This isn’t a lot of data, but smart meters are densely deployed, with three hundred thousand across San Francisco</a:t>
            </a:r>
          </a:p>
        </p:txBody>
      </p:sp>
    </p:spTree>
    <p:extLst>
      <p:ext uri="{BB962C8B-B14F-4D97-AF65-F5344CB8AC3E}">
        <p14:creationId xmlns:p14="http://schemas.microsoft.com/office/powerpoint/2010/main" val="5851033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plot the need of the Electricity Metering application as a line on our bit flux figure</a:t>
            </a:r>
          </a:p>
          <a:p>
            <a:r>
              <a:rPr lang="en-US" dirty="0"/>
              <a:t>Any network above this line is capable of serving the application’s needs</a:t>
            </a:r>
          </a:p>
          <a:p>
            <a:r>
              <a:rPr lang="en-US" dirty="0" err="1"/>
              <a:t>Sigfox</a:t>
            </a:r>
            <a:r>
              <a:rPr lang="en-US" dirty="0"/>
              <a:t> needs range reduction, but all networks are capable of serving this application’s needs</a:t>
            </a:r>
          </a:p>
          <a:p>
            <a:endParaRPr lang="en-US" dirty="0"/>
          </a:p>
          <a:p>
            <a:r>
              <a:rPr lang="en-US" dirty="0"/>
              <a:t>So, great! Networks can serve ubiquitous applications. Problem solved, right?</a:t>
            </a:r>
          </a:p>
        </p:txBody>
      </p:sp>
    </p:spTree>
    <p:extLst>
      <p:ext uri="{BB962C8B-B14F-4D97-AF65-F5344CB8AC3E}">
        <p14:creationId xmlns:p14="http://schemas.microsoft.com/office/powerpoint/2010/main" val="3964203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visualize this instead as the number of gateways deployed and the proportion of network utilized.</a:t>
            </a:r>
          </a:p>
          <a:p>
            <a:pPr lvl="1"/>
            <a:r>
              <a:rPr lang="en-US" dirty="0"/>
              <a:t>Again, because of power control, there is a tradeoff here. We could deploy a single gateway for everything, or many gateways with reduced range to increase capacity.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Cellular networks have no problem with this application</a:t>
            </a:r>
          </a:p>
          <a:p>
            <a:pPr lvl="1"/>
            <a:r>
              <a:rPr lang="en-US" dirty="0"/>
              <a:t>With a single gateway,  LTE-M could spend 1% of its capacity to service this app.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Unlicensed LPWANs, however, have choices to make on how many gateways they deploy and how much capacity they are willing to spend on this one application</a:t>
            </a:r>
          </a:p>
        </p:txBody>
      </p:sp>
    </p:spTree>
    <p:extLst>
      <p:ext uri="{BB962C8B-B14F-4D97-AF65-F5344CB8AC3E}">
        <p14:creationId xmlns:p14="http://schemas.microsoft.com/office/powerpoint/2010/main" val="5945456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There are two particular problems we can see with the unlicensed LPWANs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The first is a capacity issue:</a:t>
            </a:r>
          </a:p>
          <a:p>
            <a:pPr marL="914400" marR="0" lvl="1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 err="1"/>
              <a:t>Sigfox</a:t>
            </a:r>
            <a:r>
              <a:rPr lang="en-US" dirty="0"/>
              <a:t> can’t satisfy the application at all without power control.</a:t>
            </a:r>
          </a:p>
          <a:p>
            <a:pPr marL="914400" marR="0" lvl="1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Range is sufficient for a single gateway to cover the city, but it wouldn’t be able to keep up with the data.</a:t>
            </a:r>
          </a:p>
        </p:txBody>
      </p:sp>
    </p:spTree>
    <p:extLst>
      <p:ext uri="{BB962C8B-B14F-4D97-AF65-F5344CB8AC3E}">
        <p14:creationId xmlns:p14="http://schemas.microsoft.com/office/powerpoint/2010/main" val="1349611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However, I’m here to present our challenge to the community</a:t>
            </a:r>
          </a:p>
          <a:p>
            <a:r>
              <a:rPr lang="en-US" dirty="0"/>
              <a:t>Ubiquitous connectivity needs are not yet met by unlicensed LPWANs</a:t>
            </a:r>
          </a:p>
          <a:p>
            <a:r>
              <a:rPr lang="en-US" dirty="0"/>
              <a:t>Significant improvements to the protocols are necessary</a:t>
            </a:r>
          </a:p>
          <a:p>
            <a:r>
              <a:rPr lang="en-US" dirty="0"/>
              <a:t>And without improvements, we believe applications will abandon unlicensed protocols for cellular networks</a:t>
            </a:r>
          </a:p>
          <a:p>
            <a:r>
              <a:rPr lang="en-US" dirty="0"/>
              <a:t>In this presentation I'll show you how we came to this conclusion</a:t>
            </a:r>
          </a:p>
        </p:txBody>
      </p:sp>
    </p:spTree>
    <p:extLst>
      <p:ext uri="{BB962C8B-B14F-4D97-AF65-F5344CB8AC3E}">
        <p14:creationId xmlns:p14="http://schemas.microsoft.com/office/powerpoint/2010/main" val="21143262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Solving these capacity problems is relatively straightforward</a:t>
            </a:r>
          </a:p>
          <a:p>
            <a:r>
              <a:rPr lang="en-US" dirty="0"/>
              <a:t>And a lot of research from our community has begun that path</a:t>
            </a:r>
          </a:p>
          <a:p>
            <a:r>
              <a:rPr lang="en-US" dirty="0"/>
              <a:t>One solution would be better access control mechanisms than the ALOHA</a:t>
            </a:r>
          </a:p>
          <a:p>
            <a:r>
              <a:rPr lang="en-US" dirty="0"/>
              <a:t>We could also significantly increase the available bandwidth through the use of TV white spaces</a:t>
            </a:r>
          </a:p>
        </p:txBody>
      </p:sp>
    </p:spTree>
    <p:extLst>
      <p:ext uri="{BB962C8B-B14F-4D97-AF65-F5344CB8AC3E}">
        <p14:creationId xmlns:p14="http://schemas.microsoft.com/office/powerpoint/2010/main" val="24884028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But there is a second problem, that of coexistence</a:t>
            </a:r>
          </a:p>
          <a:p>
            <a:pPr marL="914400" marR="0" lvl="1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 err="1"/>
              <a:t>LoRaWAN</a:t>
            </a:r>
            <a:r>
              <a:rPr lang="en-US" dirty="0"/>
              <a:t> could handle the application with only 2 or 3 gateways</a:t>
            </a:r>
          </a:p>
          <a:p>
            <a:pPr marL="914400" marR="0" lvl="1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Remember, that we are calculating bit flux for </a:t>
            </a:r>
            <a:r>
              <a:rPr lang="en-US" dirty="0" err="1"/>
              <a:t>LoRaWAN</a:t>
            </a:r>
            <a:r>
              <a:rPr lang="en-US" dirty="0"/>
              <a:t> using all available channels</a:t>
            </a:r>
          </a:p>
          <a:p>
            <a:pPr marL="914400" marR="0" lvl="1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As long as you are willing to commit 50% of the 915 MHz spectrum to electricity metering</a:t>
            </a:r>
          </a:p>
        </p:txBody>
      </p:sp>
    </p:spTree>
    <p:extLst>
      <p:ext uri="{BB962C8B-B14F-4D97-AF65-F5344CB8AC3E}">
        <p14:creationId xmlns:p14="http://schemas.microsoft.com/office/powerpoint/2010/main" val="24110891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3e3f03aba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3e3f03aba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You might try to say it’s fine to dedicate so much of a network to a single application. I dedicate 50% of my home WiFi to Netflix all the time…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But coexistence cannot be ignored in urban areas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There won’t just be one network, but two, or three, or more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And they all have to share the same bandwidth for all deployed applications</a:t>
            </a:r>
          </a:p>
        </p:txBody>
      </p:sp>
    </p:spTree>
    <p:extLst>
      <p:ext uri="{BB962C8B-B14F-4D97-AF65-F5344CB8AC3E}">
        <p14:creationId xmlns:p14="http://schemas.microsoft.com/office/powerpoint/2010/main" val="32475762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Solving these coexistence problems are more difficult</a:t>
            </a:r>
          </a:p>
          <a:p>
            <a:r>
              <a:rPr lang="en-US" dirty="0"/>
              <a:t>We need methods for coordination and negotiation between deployed networks</a:t>
            </a:r>
          </a:p>
          <a:p>
            <a:r>
              <a:rPr lang="en-US" dirty="0"/>
              <a:t>And without buy-in from all networks, collisions are inevitable</a:t>
            </a:r>
          </a:p>
          <a:p>
            <a:r>
              <a:rPr lang="en-US" dirty="0"/>
              <a:t>It doesn’t matter that you are using a wonderful scheduling TDMA algorithm to send data without collisions if your neighbor is transmitting whenever they want</a:t>
            </a:r>
          </a:p>
          <a:p>
            <a:endParaRPr lang="en-US" dirty="0"/>
          </a:p>
          <a:p>
            <a:r>
              <a:rPr lang="en-US" dirty="0"/>
              <a:t>And a really important point is that cellular IoT doesn’t face this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7422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3e3f03aba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3e3f03aba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Occupying licensed bands means LTE-M and NB-IoT don’t have multiple overlapping networks to coordinate with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So coexistence isn’t a concern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And they already have more capacity than the unlicensed protocols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Without solutions for unlicensed LPWANs, deployments will move to cellular networks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And when the applications leave, research will leave as well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Without real solutions to the problems they face, we’re in danger of losing an exciting research domain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 pose this as a challenge to the community to develop coexistence and capacity solutions for unlicensed LPWANs</a:t>
            </a:r>
          </a:p>
        </p:txBody>
      </p:sp>
    </p:spTree>
    <p:extLst>
      <p:ext uri="{BB962C8B-B14F-4D97-AF65-F5344CB8AC3E}">
        <p14:creationId xmlns:p14="http://schemas.microsoft.com/office/powerpoint/2010/main" val="29449774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Thank you very much for you interest. I’m happy to take questions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50734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7626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0166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0772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744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The Low-Power, Wide-Area Networks we’re talking about come in two major categories, Unlicensed LPWANs and Cellular IoT</a:t>
            </a:r>
          </a:p>
          <a:p>
            <a:r>
              <a:rPr lang="en-US" sz="1600" dirty="0"/>
              <a:t>Unlicensed LPWANs include networks you may have heard of like </a:t>
            </a:r>
            <a:r>
              <a:rPr lang="en-US" sz="1600" dirty="0" err="1"/>
              <a:t>Sigfox</a:t>
            </a:r>
            <a:r>
              <a:rPr lang="en-US" sz="1600" dirty="0"/>
              <a:t> and </a:t>
            </a:r>
            <a:r>
              <a:rPr lang="en-US" sz="1600" dirty="0" err="1"/>
              <a:t>LoRaWAN</a:t>
            </a:r>
            <a:endParaRPr lang="en-US" sz="1600" dirty="0"/>
          </a:p>
          <a:p>
            <a:r>
              <a:rPr lang="en-US" sz="1600" dirty="0"/>
              <a:t>They operate in unlicensed spectrum, 915 MHz in the US</a:t>
            </a:r>
          </a:p>
          <a:p>
            <a:r>
              <a:rPr lang="en-US" sz="1600" dirty="0" err="1"/>
              <a:t>LoRaWAN</a:t>
            </a:r>
            <a:r>
              <a:rPr lang="en-US" sz="1600" dirty="0"/>
              <a:t> is user-deployable as well. You can go on </a:t>
            </a:r>
            <a:r>
              <a:rPr lang="en-US" sz="1600" dirty="0" err="1"/>
              <a:t>Digikey</a:t>
            </a:r>
            <a:r>
              <a:rPr lang="en-US" sz="1600" dirty="0"/>
              <a:t>, purchase a gateway, and deploy it anywhere you want</a:t>
            </a:r>
          </a:p>
          <a:p>
            <a:endParaRPr lang="en-US" sz="1600" dirty="0"/>
          </a:p>
          <a:p>
            <a:r>
              <a:rPr lang="en-US" sz="1600" dirty="0"/>
              <a:t>These networks are particularly exciting because they operate without a license</a:t>
            </a:r>
          </a:p>
          <a:p>
            <a:r>
              <a:rPr lang="en-US" sz="1600" dirty="0"/>
              <a:t>This means research deployments can modify the protocols and test their modifications easily</a:t>
            </a:r>
          </a:p>
        </p:txBody>
      </p:sp>
    </p:spTree>
    <p:extLst>
      <p:ext uri="{BB962C8B-B14F-4D97-AF65-F5344CB8AC3E}">
        <p14:creationId xmlns:p14="http://schemas.microsoft.com/office/powerpoint/2010/main" val="2806051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636075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3e3f03a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3e3f03a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Cellular IoT includes the new machine-to-machine focused cellular protocols, LTE-M and </a:t>
            </a:r>
            <a:r>
              <a:rPr lang="en-US" sz="1600" dirty="0" err="1"/>
              <a:t>NarrowBand</a:t>
            </a:r>
            <a:r>
              <a:rPr lang="en-US" sz="1600" dirty="0"/>
              <a:t>-IoT</a:t>
            </a:r>
          </a:p>
          <a:p>
            <a:r>
              <a:rPr lang="en-US" sz="1600" dirty="0"/>
              <a:t>These operate in the standard licensed cellular bands in managed networks</a:t>
            </a:r>
          </a:p>
          <a:p>
            <a:endParaRPr lang="en-US" sz="1600" dirty="0"/>
          </a:p>
          <a:p>
            <a:r>
              <a:rPr lang="en-US" sz="1600" dirty="0"/>
              <a:t>On the right you can see</a:t>
            </a:r>
          </a:p>
          <a:p>
            <a:r>
              <a:rPr lang="en-US" sz="1600" dirty="0"/>
              <a:t>Each of these networks have range on the order of kilometers</a:t>
            </a:r>
          </a:p>
          <a:p>
            <a:r>
              <a:rPr lang="en-US" sz="1600" dirty="0"/>
              <a:t>Throughput focuses on uplink, with rates of ten to several thousand kbps</a:t>
            </a:r>
          </a:p>
          <a:p>
            <a:endParaRPr lang="en-US" sz="1600" dirty="0"/>
          </a:p>
          <a:p>
            <a:r>
              <a:rPr lang="en-US" sz="1600" dirty="0"/>
              <a:t>We also have 2G plotted as an example of the kinds of networks we’re evolving from</a:t>
            </a:r>
          </a:p>
          <a:p>
            <a:r>
              <a:rPr lang="en-US" sz="1600" dirty="0"/>
              <a:t>LPWANs have lower throughput, but increased range over the 2G protocol</a:t>
            </a:r>
          </a:p>
        </p:txBody>
      </p:sp>
    </p:spTree>
    <p:extLst>
      <p:ext uri="{BB962C8B-B14F-4D97-AF65-F5344CB8AC3E}">
        <p14:creationId xmlns:p14="http://schemas.microsoft.com/office/powerpoint/2010/main" val="1792536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exciting ubiquitous applications that these networks support are already out there</a:t>
            </a:r>
          </a:p>
          <a:p>
            <a:r>
              <a:rPr lang="en-US" dirty="0"/>
              <a:t>Ecological sensing that has been important in our field for a long time, like Zebranet or Great Duck Island</a:t>
            </a:r>
          </a:p>
          <a:p>
            <a:r>
              <a:rPr lang="en-US" dirty="0"/>
              <a:t>Many applications focused on city-scale sensing, such as localized air quality sensing, are being deployed as well</a:t>
            </a:r>
          </a:p>
        </p:txBody>
      </p:sp>
    </p:spTree>
    <p:extLst>
      <p:ext uri="{BB962C8B-B14F-4D97-AF65-F5344CB8AC3E}">
        <p14:creationId xmlns:p14="http://schemas.microsoft.com/office/powerpoint/2010/main" val="4071112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motivating applications are only becoming more and more relevant as deployed devices increases from Billions to Trillions</a:t>
            </a:r>
          </a:p>
          <a:p>
            <a:r>
              <a:rPr lang="en-US" dirty="0"/>
              <a:t>And they all need to communicate</a:t>
            </a:r>
          </a:p>
        </p:txBody>
      </p:sp>
    </p:spTree>
    <p:extLst>
      <p:ext uri="{BB962C8B-B14F-4D97-AF65-F5344CB8AC3E}">
        <p14:creationId xmlns:p14="http://schemas.microsoft.com/office/powerpoint/2010/main" val="993935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question we investigated is whether LPWANs can actually meet the needs ubiquitously deployed applications</a:t>
            </a:r>
          </a:p>
          <a:p>
            <a:r>
              <a:rPr lang="en-US" dirty="0"/>
              <a:t>First, we’re going to look at what metric we use to determine suitability</a:t>
            </a:r>
          </a:p>
          <a:p>
            <a:r>
              <a:rPr lang="en-US" dirty="0"/>
              <a:t>And here we’re focusing on throughput, but latency and especially energy use are important as well</a:t>
            </a:r>
          </a:p>
          <a:p>
            <a:r>
              <a:rPr lang="en-US" dirty="0"/>
              <a:t>Then, I’ll explore how well the networks can provide for an example application and what problems they face</a:t>
            </a:r>
          </a:p>
        </p:txBody>
      </p:sp>
    </p:spTree>
    <p:extLst>
      <p:ext uri="{BB962C8B-B14F-4D97-AF65-F5344CB8AC3E}">
        <p14:creationId xmlns:p14="http://schemas.microsoft.com/office/powerpoint/2010/main" val="1511452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3e3f03aba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3e3f03aba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Our goal is to compare applications and networks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problem is that for ubiquitously deployed applications, we’re not talking about a single location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Deployments are wider than a single gateway, even with kilometers of range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So we need to take into account the physical space of the deployments and the range of gateways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We’re going to abstract this into a measure of data </a:t>
            </a:r>
            <a:r>
              <a:rPr lang="en-US" i="1" dirty="0"/>
              <a:t>density</a:t>
            </a: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37316183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3e3f03aba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3e3f03aba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bit flux is our metric for data density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throughput divided by coverage area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As with many ideas, this was first suggested by Mark Weiser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7614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42891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7" lvl="1" indent="-317492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1" lvl="5" indent="-317492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4289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7" lvl="1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1" lvl="5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2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7" lvl="1" indent="-30479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2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2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1" lvl="5" indent="-304792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2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2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2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7" lvl="1" indent="-30479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2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2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1" lvl="5" indent="-304792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2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2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7" lvl="1" indent="-30479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2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2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1" lvl="5" indent="-304792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2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2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1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7" lvl="1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1" lvl="5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lang="en-US" dirty="0"/>
          </a:p>
          <a:p>
            <a:pPr lvl="1"/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tiff"/><Relationship Id="rId4" Type="http://schemas.openxmlformats.org/officeDocument/2006/relationships/image" Target="../media/image8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311700" y="2724151"/>
            <a:ext cx="8520600" cy="10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2200" b="1"/>
              <a:t>Branden Ghena</a:t>
            </a:r>
            <a:r>
              <a:rPr lang="en" sz="2200" baseline="30000"/>
              <a:t>1</a:t>
            </a:r>
            <a:r>
              <a:rPr lang="en" sz="2200"/>
              <a:t>, Joshua Adkins</a:t>
            </a:r>
            <a:r>
              <a:rPr lang="en" sz="2200" baseline="30000"/>
              <a:t>1</a:t>
            </a:r>
            <a:r>
              <a:rPr lang="en" sz="2200"/>
              <a:t>, Longfei Shangguan</a:t>
            </a:r>
            <a:r>
              <a:rPr lang="en" sz="2200" baseline="30000"/>
              <a:t>2</a:t>
            </a:r>
            <a:r>
              <a:rPr lang="en" sz="2200"/>
              <a:t>,</a:t>
            </a:r>
            <a:br>
              <a:rPr lang="en" sz="2200"/>
            </a:br>
            <a:r>
              <a:rPr lang="en" sz="2200"/>
              <a:t>Kyle Jamieson</a:t>
            </a:r>
            <a:r>
              <a:rPr lang="en" sz="2200" baseline="30000"/>
              <a:t>3</a:t>
            </a:r>
            <a:r>
              <a:rPr lang="en" sz="2200"/>
              <a:t>, Philip Levis</a:t>
            </a:r>
            <a:r>
              <a:rPr lang="en" sz="2200" baseline="30000"/>
              <a:t>4</a:t>
            </a:r>
            <a:r>
              <a:rPr lang="en" sz="2200"/>
              <a:t>, Prabal Dutta</a:t>
            </a:r>
            <a:r>
              <a:rPr lang="en" sz="2200" baseline="30000"/>
              <a:t>1</a:t>
            </a:r>
            <a:endParaRPr sz="2200"/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668375"/>
            <a:ext cx="8520600" cy="131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000" b="1"/>
              <a:t>Challenge:</a:t>
            </a:r>
            <a:r>
              <a:rPr lang="en" sz="3000"/>
              <a:t> Unlicensed LPWANs</a:t>
            </a:r>
            <a:br>
              <a:rPr lang="en" sz="3000"/>
            </a:br>
            <a:r>
              <a:rPr lang="en" sz="3000"/>
              <a:t>Are Not Yet the Path to Ubiquitous Connectivity</a:t>
            </a:r>
            <a:endParaRPr sz="3000"/>
          </a:p>
        </p:txBody>
      </p:sp>
      <p:grpSp>
        <p:nvGrpSpPr>
          <p:cNvPr id="56" name="Google Shape;56;p13"/>
          <p:cNvGrpSpPr/>
          <p:nvPr/>
        </p:nvGrpSpPr>
        <p:grpSpPr>
          <a:xfrm>
            <a:off x="311700" y="4124751"/>
            <a:ext cx="8625184" cy="713607"/>
            <a:chOff x="311700" y="4124750"/>
            <a:chExt cx="8625184" cy="713606"/>
          </a:xfrm>
        </p:grpSpPr>
        <p:pic>
          <p:nvPicPr>
            <p:cNvPr id="57" name="Google Shape;57;p13"/>
            <p:cNvPicPr preferRelativeResize="0"/>
            <p:nvPr/>
          </p:nvPicPr>
          <p:blipFill rotWithShape="1">
            <a:blip r:embed="rId3" cstate="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148891" y="4303594"/>
              <a:ext cx="1835176" cy="447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Google Shape;58;p13"/>
            <p:cNvPicPr preferRelativeResize="0"/>
            <p:nvPr/>
          </p:nvPicPr>
          <p:blipFill rotWithShape="1">
            <a:blip r:embed="rId4" cstate="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849" t="17437" r="34167" b="19223"/>
            <a:stretch/>
          </p:blipFill>
          <p:spPr>
            <a:xfrm>
              <a:off x="311700" y="4257506"/>
              <a:ext cx="1554300" cy="53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Google Shape;59;p13"/>
            <p:cNvPicPr preferRelativeResize="0"/>
            <p:nvPr/>
          </p:nvPicPr>
          <p:blipFill rotWithShape="1">
            <a:blip r:embed="rId5" cstate="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870900" y="4303594"/>
              <a:ext cx="1961400" cy="447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" name="Google Shape;60;p1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266959" y="4216556"/>
              <a:ext cx="2321050" cy="621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" name="Google Shape;61;p13"/>
            <p:cNvSpPr txBox="1"/>
            <p:nvPr/>
          </p:nvSpPr>
          <p:spPr>
            <a:xfrm>
              <a:off x="1785250" y="4124750"/>
              <a:ext cx="206100" cy="18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"/>
                <a:t>1</a:t>
              </a:r>
              <a:endParaRPr/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3928875" y="4124750"/>
              <a:ext cx="206100" cy="18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"/>
                <a:t>2</a:t>
              </a:r>
              <a:endParaRPr/>
            </a:p>
          </p:txBody>
        </p:sp>
        <p:sp>
          <p:nvSpPr>
            <p:cNvPr id="63" name="Google Shape;63;p13"/>
            <p:cNvSpPr txBox="1"/>
            <p:nvPr/>
          </p:nvSpPr>
          <p:spPr>
            <a:xfrm>
              <a:off x="6550200" y="4124750"/>
              <a:ext cx="206100" cy="18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"/>
                <a:t>3</a:t>
              </a:r>
              <a:endParaRPr/>
            </a:p>
          </p:txBody>
        </p:sp>
        <p:sp>
          <p:nvSpPr>
            <p:cNvPr id="64" name="Google Shape;64;p13"/>
            <p:cNvSpPr txBox="1"/>
            <p:nvPr/>
          </p:nvSpPr>
          <p:spPr>
            <a:xfrm>
              <a:off x="8730784" y="4124750"/>
              <a:ext cx="206100" cy="18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"/>
                <a:t>4</a:t>
              </a:r>
              <a:endParaRPr/>
            </a:p>
          </p:txBody>
        </p:sp>
      </p:grpSp>
      <p:sp>
        <p:nvSpPr>
          <p:cNvPr id="65" name="Google Shape;65;p13"/>
          <p:cNvSpPr/>
          <p:nvPr/>
        </p:nvSpPr>
        <p:spPr>
          <a:xfrm>
            <a:off x="1" y="4644201"/>
            <a:ext cx="455700" cy="4992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6" name="Google Shape;66;p13"/>
          <p:cNvSpPr/>
          <p:nvPr/>
        </p:nvSpPr>
        <p:spPr>
          <a:xfrm rot="-5400000">
            <a:off x="8666551" y="4666050"/>
            <a:ext cx="455700" cy="4992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7" name="Google Shape;67;p13"/>
          <p:cNvSpPr/>
          <p:nvPr/>
        </p:nvSpPr>
        <p:spPr>
          <a:xfrm rot="10800000">
            <a:off x="8688301" y="1"/>
            <a:ext cx="455700" cy="4992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3"/>
          <p:cNvSpPr/>
          <p:nvPr/>
        </p:nvSpPr>
        <p:spPr>
          <a:xfrm rot="5400000">
            <a:off x="21751" y="-21750"/>
            <a:ext cx="455700" cy="4992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FC66F-4402-3340-BBA3-3F0B92290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4874330" cy="572700"/>
          </a:xfrm>
          <a:solidFill>
            <a:schemeClr val="bg1"/>
          </a:solidFill>
        </p:spPr>
        <p:txBody>
          <a:bodyPr/>
          <a:lstStyle/>
          <a:p>
            <a:r>
              <a:rPr lang="en-US" sz="2000" dirty="0"/>
              <a:t>Bit flux measures applications…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EBDD437-CD5D-A444-BF26-2E411925A44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4874330" cy="3416400"/>
              </a:xfrm>
              <a:solidFill>
                <a:schemeClr val="bg1"/>
              </a:solidFill>
            </p:spPr>
            <p:txBody>
              <a:bodyPr/>
              <a:lstStyle/>
              <a:p>
                <a:pPr marL="114298" indent="0">
                  <a:buNone/>
                </a:pPr>
                <a:r>
                  <a:rPr lang="en-US" dirty="0"/>
                  <a:t>For an application:</a:t>
                </a:r>
              </a:p>
              <a:p>
                <a:pPr marL="11429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𝑓𝑙𝑢𝑥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𝑒𝑎𝑐h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𝑑𝑒𝑣𝑖𝑐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𝑢𝑝𝑙𝑖𝑛𝑘</m:t>
                              </m:r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𝑑𝑒𝑝𝑙𝑜𝑦𝑚𝑒𝑛𝑡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𝑎𝑟𝑒𝑎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596885" lvl="1" indent="0">
                  <a:spcBef>
                    <a:spcPts val="0"/>
                  </a:spcBef>
                  <a:buNone/>
                </a:pPr>
                <a:r>
                  <a:rPr lang="en-US" b="0" i="0" dirty="0">
                    <a:latin typeface="+mn-lt"/>
                  </a:rPr>
                  <a:t/>
                </a:r>
                <a:br>
                  <a:rPr lang="en-US" b="0" i="0" dirty="0">
                    <a:latin typeface="+mn-lt"/>
                  </a:rPr>
                </a:br>
                <a:endParaRPr lang="en-US" dirty="0">
                  <a:latin typeface="+mn-lt"/>
                </a:endParaRPr>
              </a:p>
              <a:p>
                <a:r>
                  <a:rPr lang="en-US" sz="1600" b="0" i="0" dirty="0">
                    <a:latin typeface="+mn-lt"/>
                  </a:rPr>
                  <a:t>Assumes relatively homogeneous distribution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EBDD437-CD5D-A444-BF26-2E411925A4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4874330" cy="3416400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64E6470C-04DC-3A45-BEF1-69CBEBA5DB6C}"/>
              </a:ext>
            </a:extLst>
          </p:cNvPr>
          <p:cNvGrpSpPr/>
          <p:nvPr/>
        </p:nvGrpSpPr>
        <p:grpSpPr>
          <a:xfrm>
            <a:off x="5327552" y="674316"/>
            <a:ext cx="2788265" cy="4187994"/>
            <a:chOff x="5327552" y="674316"/>
            <a:chExt cx="2788265" cy="4187994"/>
          </a:xfrm>
        </p:grpSpPr>
        <p:sp>
          <p:nvSpPr>
            <p:cNvPr id="22" name="Regular Pentagon 21">
              <a:extLst>
                <a:ext uri="{FF2B5EF4-FFF2-40B4-BE49-F238E27FC236}">
                  <a16:creationId xmlns:a16="http://schemas.microsoft.com/office/drawing/2014/main" id="{4C155B15-1C4A-E645-8543-2186310BC6B6}"/>
                </a:ext>
              </a:extLst>
            </p:cNvPr>
            <p:cNvSpPr/>
            <p:nvPr/>
          </p:nvSpPr>
          <p:spPr>
            <a:xfrm>
              <a:off x="5926913" y="3040876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Regular Pentagon 22">
              <a:extLst>
                <a:ext uri="{FF2B5EF4-FFF2-40B4-BE49-F238E27FC236}">
                  <a16:creationId xmlns:a16="http://schemas.microsoft.com/office/drawing/2014/main" id="{751E34EE-5BAD-4646-8A65-231CDF81F72F}"/>
                </a:ext>
              </a:extLst>
            </p:cNvPr>
            <p:cNvSpPr/>
            <p:nvPr/>
          </p:nvSpPr>
          <p:spPr>
            <a:xfrm>
              <a:off x="5979215" y="2666242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Regular Pentagon 23">
              <a:extLst>
                <a:ext uri="{FF2B5EF4-FFF2-40B4-BE49-F238E27FC236}">
                  <a16:creationId xmlns:a16="http://schemas.microsoft.com/office/drawing/2014/main" id="{562D58D9-4C2E-5245-A625-18B7B27F33E2}"/>
                </a:ext>
              </a:extLst>
            </p:cNvPr>
            <p:cNvSpPr/>
            <p:nvPr/>
          </p:nvSpPr>
          <p:spPr>
            <a:xfrm>
              <a:off x="5861350" y="356559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Regular Pentagon 24">
              <a:extLst>
                <a:ext uri="{FF2B5EF4-FFF2-40B4-BE49-F238E27FC236}">
                  <a16:creationId xmlns:a16="http://schemas.microsoft.com/office/drawing/2014/main" id="{BD662728-B175-854A-B8DD-E4DEADFB7871}"/>
                </a:ext>
              </a:extLst>
            </p:cNvPr>
            <p:cNvSpPr/>
            <p:nvPr/>
          </p:nvSpPr>
          <p:spPr>
            <a:xfrm>
              <a:off x="6203939" y="333255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Regular Pentagon 25">
              <a:extLst>
                <a:ext uri="{FF2B5EF4-FFF2-40B4-BE49-F238E27FC236}">
                  <a16:creationId xmlns:a16="http://schemas.microsoft.com/office/drawing/2014/main" id="{4CD2AF82-0B09-B24A-A574-A28FAB0E6045}"/>
                </a:ext>
              </a:extLst>
            </p:cNvPr>
            <p:cNvSpPr/>
            <p:nvPr/>
          </p:nvSpPr>
          <p:spPr>
            <a:xfrm>
              <a:off x="7106794" y="416072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Regular Pentagon 26">
              <a:extLst>
                <a:ext uri="{FF2B5EF4-FFF2-40B4-BE49-F238E27FC236}">
                  <a16:creationId xmlns:a16="http://schemas.microsoft.com/office/drawing/2014/main" id="{2617FA35-11D7-8442-8A02-74D6007A17F2}"/>
                </a:ext>
              </a:extLst>
            </p:cNvPr>
            <p:cNvSpPr/>
            <p:nvPr/>
          </p:nvSpPr>
          <p:spPr>
            <a:xfrm>
              <a:off x="6906089" y="2634412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Regular Pentagon 27">
              <a:extLst>
                <a:ext uri="{FF2B5EF4-FFF2-40B4-BE49-F238E27FC236}">
                  <a16:creationId xmlns:a16="http://schemas.microsoft.com/office/drawing/2014/main" id="{ACFE5F57-6B0A-E449-AC01-021075884795}"/>
                </a:ext>
              </a:extLst>
            </p:cNvPr>
            <p:cNvSpPr/>
            <p:nvPr/>
          </p:nvSpPr>
          <p:spPr>
            <a:xfrm>
              <a:off x="6044794" y="4065588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Regular Pentagon 28">
              <a:extLst>
                <a:ext uri="{FF2B5EF4-FFF2-40B4-BE49-F238E27FC236}">
                  <a16:creationId xmlns:a16="http://schemas.microsoft.com/office/drawing/2014/main" id="{7CF017CC-5302-6744-A994-005A1883E0EF}"/>
                </a:ext>
              </a:extLst>
            </p:cNvPr>
            <p:cNvSpPr/>
            <p:nvPr/>
          </p:nvSpPr>
          <p:spPr>
            <a:xfrm>
              <a:off x="6227954" y="279701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Regular Pentagon 29">
              <a:extLst>
                <a:ext uri="{FF2B5EF4-FFF2-40B4-BE49-F238E27FC236}">
                  <a16:creationId xmlns:a16="http://schemas.microsoft.com/office/drawing/2014/main" id="{EB4C19BC-1B9D-E44E-B1F3-9C371E6A35A5}"/>
                </a:ext>
              </a:extLst>
            </p:cNvPr>
            <p:cNvSpPr/>
            <p:nvPr/>
          </p:nvSpPr>
          <p:spPr>
            <a:xfrm>
              <a:off x="7297748" y="287546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Regular Pentagon 30">
              <a:extLst>
                <a:ext uri="{FF2B5EF4-FFF2-40B4-BE49-F238E27FC236}">
                  <a16:creationId xmlns:a16="http://schemas.microsoft.com/office/drawing/2014/main" id="{22A0AC1C-2669-6849-B947-4C9C89EB26E9}"/>
                </a:ext>
              </a:extLst>
            </p:cNvPr>
            <p:cNvSpPr/>
            <p:nvPr/>
          </p:nvSpPr>
          <p:spPr>
            <a:xfrm>
              <a:off x="6232581" y="4568875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Regular Pentagon 31">
              <a:extLst>
                <a:ext uri="{FF2B5EF4-FFF2-40B4-BE49-F238E27FC236}">
                  <a16:creationId xmlns:a16="http://schemas.microsoft.com/office/drawing/2014/main" id="{878742D4-F34B-A746-9F6D-E8ABE957E286}"/>
                </a:ext>
              </a:extLst>
            </p:cNvPr>
            <p:cNvSpPr/>
            <p:nvPr/>
          </p:nvSpPr>
          <p:spPr>
            <a:xfrm>
              <a:off x="7023974" y="3692027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Regular Pentagon 32">
              <a:extLst>
                <a:ext uri="{FF2B5EF4-FFF2-40B4-BE49-F238E27FC236}">
                  <a16:creationId xmlns:a16="http://schemas.microsoft.com/office/drawing/2014/main" id="{9728A5FE-8970-E74A-BDF2-E2B8BE94B727}"/>
                </a:ext>
              </a:extLst>
            </p:cNvPr>
            <p:cNvSpPr/>
            <p:nvPr/>
          </p:nvSpPr>
          <p:spPr>
            <a:xfrm>
              <a:off x="7035013" y="317301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Regular Pentagon 33">
              <a:extLst>
                <a:ext uri="{FF2B5EF4-FFF2-40B4-BE49-F238E27FC236}">
                  <a16:creationId xmlns:a16="http://schemas.microsoft.com/office/drawing/2014/main" id="{C7A02C67-80B0-BB4A-9A74-E8B62EA809A1}"/>
                </a:ext>
              </a:extLst>
            </p:cNvPr>
            <p:cNvSpPr/>
            <p:nvPr/>
          </p:nvSpPr>
          <p:spPr>
            <a:xfrm>
              <a:off x="7838733" y="3714595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Regular Pentagon 35">
              <a:extLst>
                <a:ext uri="{FF2B5EF4-FFF2-40B4-BE49-F238E27FC236}">
                  <a16:creationId xmlns:a16="http://schemas.microsoft.com/office/drawing/2014/main" id="{A51DD38C-0673-1348-A076-9964A196EC85}"/>
                </a:ext>
              </a:extLst>
            </p:cNvPr>
            <p:cNvSpPr/>
            <p:nvPr/>
          </p:nvSpPr>
          <p:spPr>
            <a:xfrm>
              <a:off x="7872155" y="3114343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Regular Pentagon 37">
              <a:extLst>
                <a:ext uri="{FF2B5EF4-FFF2-40B4-BE49-F238E27FC236}">
                  <a16:creationId xmlns:a16="http://schemas.microsoft.com/office/drawing/2014/main" id="{C6F6406E-3807-D04B-B382-47F10C8F9A52}"/>
                </a:ext>
              </a:extLst>
            </p:cNvPr>
            <p:cNvSpPr/>
            <p:nvPr/>
          </p:nvSpPr>
          <p:spPr>
            <a:xfrm>
              <a:off x="7369976" y="456887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Regular Pentagon 38">
              <a:extLst>
                <a:ext uri="{FF2B5EF4-FFF2-40B4-BE49-F238E27FC236}">
                  <a16:creationId xmlns:a16="http://schemas.microsoft.com/office/drawing/2014/main" id="{07F63AD9-13B6-A94E-BF31-41415183B60F}"/>
                </a:ext>
              </a:extLst>
            </p:cNvPr>
            <p:cNvSpPr/>
            <p:nvPr/>
          </p:nvSpPr>
          <p:spPr>
            <a:xfrm>
              <a:off x="7101857" y="448104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Regular Pentagon 39">
              <a:extLst>
                <a:ext uri="{FF2B5EF4-FFF2-40B4-BE49-F238E27FC236}">
                  <a16:creationId xmlns:a16="http://schemas.microsoft.com/office/drawing/2014/main" id="{781823E6-1809-654E-A1E3-30874589C26F}"/>
                </a:ext>
              </a:extLst>
            </p:cNvPr>
            <p:cNvSpPr/>
            <p:nvPr/>
          </p:nvSpPr>
          <p:spPr>
            <a:xfrm>
              <a:off x="7531757" y="2404196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Regular Pentagon 40">
              <a:extLst>
                <a:ext uri="{FF2B5EF4-FFF2-40B4-BE49-F238E27FC236}">
                  <a16:creationId xmlns:a16="http://schemas.microsoft.com/office/drawing/2014/main" id="{0D5271F0-8EA6-8544-AD07-D1A0D0D2F3EC}"/>
                </a:ext>
              </a:extLst>
            </p:cNvPr>
            <p:cNvSpPr/>
            <p:nvPr/>
          </p:nvSpPr>
          <p:spPr>
            <a:xfrm>
              <a:off x="8048973" y="4149636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Regular Pentagon 57">
              <a:extLst>
                <a:ext uri="{FF2B5EF4-FFF2-40B4-BE49-F238E27FC236}">
                  <a16:creationId xmlns:a16="http://schemas.microsoft.com/office/drawing/2014/main" id="{74C0102F-B75F-3043-BDF5-046C8DDD471F}"/>
                </a:ext>
              </a:extLst>
            </p:cNvPr>
            <p:cNvSpPr/>
            <p:nvPr/>
          </p:nvSpPr>
          <p:spPr>
            <a:xfrm>
              <a:off x="6687438" y="479864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Regular Pentagon 58">
              <a:extLst>
                <a:ext uri="{FF2B5EF4-FFF2-40B4-BE49-F238E27FC236}">
                  <a16:creationId xmlns:a16="http://schemas.microsoft.com/office/drawing/2014/main" id="{BF8B33D4-C889-1C4A-8227-9A4FF26AA3E2}"/>
                </a:ext>
              </a:extLst>
            </p:cNvPr>
            <p:cNvSpPr/>
            <p:nvPr/>
          </p:nvSpPr>
          <p:spPr>
            <a:xfrm>
              <a:off x="5442441" y="2969842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Regular Pentagon 60">
              <a:extLst>
                <a:ext uri="{FF2B5EF4-FFF2-40B4-BE49-F238E27FC236}">
                  <a16:creationId xmlns:a16="http://schemas.microsoft.com/office/drawing/2014/main" id="{D88CFB1B-23A4-2445-ABD1-409989D190A9}"/>
                </a:ext>
              </a:extLst>
            </p:cNvPr>
            <p:cNvSpPr/>
            <p:nvPr/>
          </p:nvSpPr>
          <p:spPr>
            <a:xfrm>
              <a:off x="5594841" y="2432923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Regular Pentagon 61">
              <a:extLst>
                <a:ext uri="{FF2B5EF4-FFF2-40B4-BE49-F238E27FC236}">
                  <a16:creationId xmlns:a16="http://schemas.microsoft.com/office/drawing/2014/main" id="{20BFABC6-8B90-D643-B910-F01C9A588FF2}"/>
                </a:ext>
              </a:extLst>
            </p:cNvPr>
            <p:cNvSpPr/>
            <p:nvPr/>
          </p:nvSpPr>
          <p:spPr>
            <a:xfrm>
              <a:off x="5327552" y="356537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Regular Pentagon 62">
              <a:extLst>
                <a:ext uri="{FF2B5EF4-FFF2-40B4-BE49-F238E27FC236}">
                  <a16:creationId xmlns:a16="http://schemas.microsoft.com/office/drawing/2014/main" id="{C88EF2ED-20F8-8841-B9FA-04AD11EDF2B2}"/>
                </a:ext>
              </a:extLst>
            </p:cNvPr>
            <p:cNvSpPr/>
            <p:nvPr/>
          </p:nvSpPr>
          <p:spPr>
            <a:xfrm>
              <a:off x="5594841" y="3917072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Regular Pentagon 63">
              <a:extLst>
                <a:ext uri="{FF2B5EF4-FFF2-40B4-BE49-F238E27FC236}">
                  <a16:creationId xmlns:a16="http://schemas.microsoft.com/office/drawing/2014/main" id="{61EC3071-2696-C64C-A73D-8BCF611996A5}"/>
                </a:ext>
              </a:extLst>
            </p:cNvPr>
            <p:cNvSpPr/>
            <p:nvPr/>
          </p:nvSpPr>
          <p:spPr>
            <a:xfrm>
              <a:off x="6203939" y="1070751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Regular Pentagon 64">
              <a:extLst>
                <a:ext uri="{FF2B5EF4-FFF2-40B4-BE49-F238E27FC236}">
                  <a16:creationId xmlns:a16="http://schemas.microsoft.com/office/drawing/2014/main" id="{84110A27-CB51-0844-B82B-17AEE5C44EC7}"/>
                </a:ext>
              </a:extLst>
            </p:cNvPr>
            <p:cNvSpPr/>
            <p:nvPr/>
          </p:nvSpPr>
          <p:spPr>
            <a:xfrm>
              <a:off x="6204566" y="742801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Regular Pentagon 65">
              <a:extLst>
                <a:ext uri="{FF2B5EF4-FFF2-40B4-BE49-F238E27FC236}">
                  <a16:creationId xmlns:a16="http://schemas.microsoft.com/office/drawing/2014/main" id="{D5640333-F65F-924C-96AD-7979E79759A2}"/>
                </a:ext>
              </a:extLst>
            </p:cNvPr>
            <p:cNvSpPr/>
            <p:nvPr/>
          </p:nvSpPr>
          <p:spPr>
            <a:xfrm>
              <a:off x="6257906" y="1464290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Regular Pentagon 66">
              <a:extLst>
                <a:ext uri="{FF2B5EF4-FFF2-40B4-BE49-F238E27FC236}">
                  <a16:creationId xmlns:a16="http://schemas.microsoft.com/office/drawing/2014/main" id="{79C4E42D-695F-3948-AC35-C787A9389F0D}"/>
                </a:ext>
              </a:extLst>
            </p:cNvPr>
            <p:cNvSpPr/>
            <p:nvPr/>
          </p:nvSpPr>
          <p:spPr>
            <a:xfrm>
              <a:off x="7162710" y="126751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Regular Pentagon 67">
              <a:extLst>
                <a:ext uri="{FF2B5EF4-FFF2-40B4-BE49-F238E27FC236}">
                  <a16:creationId xmlns:a16="http://schemas.microsoft.com/office/drawing/2014/main" id="{A8F24C4E-75E6-E64A-959C-DC6D9378831C}"/>
                </a:ext>
              </a:extLst>
            </p:cNvPr>
            <p:cNvSpPr/>
            <p:nvPr/>
          </p:nvSpPr>
          <p:spPr>
            <a:xfrm>
              <a:off x="6753689" y="674316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Regular Pentagon 68">
              <a:extLst>
                <a:ext uri="{FF2B5EF4-FFF2-40B4-BE49-F238E27FC236}">
                  <a16:creationId xmlns:a16="http://schemas.microsoft.com/office/drawing/2014/main" id="{B3E79B53-CD1A-854E-A794-15615B4DC7AD}"/>
                </a:ext>
              </a:extLst>
            </p:cNvPr>
            <p:cNvSpPr/>
            <p:nvPr/>
          </p:nvSpPr>
          <p:spPr>
            <a:xfrm>
              <a:off x="6781323" y="165237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Regular Pentagon 69">
              <a:extLst>
                <a:ext uri="{FF2B5EF4-FFF2-40B4-BE49-F238E27FC236}">
                  <a16:creationId xmlns:a16="http://schemas.microsoft.com/office/drawing/2014/main" id="{C2DC51DE-191D-124E-8381-C4E684576B29}"/>
                </a:ext>
              </a:extLst>
            </p:cNvPr>
            <p:cNvSpPr/>
            <p:nvPr/>
          </p:nvSpPr>
          <p:spPr>
            <a:xfrm>
              <a:off x="6280380" y="2153948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Regular Pentagon 70">
              <a:extLst>
                <a:ext uri="{FF2B5EF4-FFF2-40B4-BE49-F238E27FC236}">
                  <a16:creationId xmlns:a16="http://schemas.microsoft.com/office/drawing/2014/main" id="{49E9B975-E112-B849-ADA5-5AA97C357C0A}"/>
                </a:ext>
              </a:extLst>
            </p:cNvPr>
            <p:cNvSpPr/>
            <p:nvPr/>
          </p:nvSpPr>
          <p:spPr>
            <a:xfrm>
              <a:off x="7145348" y="915368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Regular Pentagon 71">
              <a:extLst>
                <a:ext uri="{FF2B5EF4-FFF2-40B4-BE49-F238E27FC236}">
                  <a16:creationId xmlns:a16="http://schemas.microsoft.com/office/drawing/2014/main" id="{36F8451C-A454-0E4E-8C38-5B24DE0A5B95}"/>
                </a:ext>
              </a:extLst>
            </p:cNvPr>
            <p:cNvSpPr/>
            <p:nvPr/>
          </p:nvSpPr>
          <p:spPr>
            <a:xfrm>
              <a:off x="7010309" y="183081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Regular Pentagon 72">
              <a:extLst>
                <a:ext uri="{FF2B5EF4-FFF2-40B4-BE49-F238E27FC236}">
                  <a16:creationId xmlns:a16="http://schemas.microsoft.com/office/drawing/2014/main" id="{4661C6B6-1A2C-6B4B-A63F-16367B4FC320}"/>
                </a:ext>
              </a:extLst>
            </p:cNvPr>
            <p:cNvSpPr/>
            <p:nvPr/>
          </p:nvSpPr>
          <p:spPr>
            <a:xfrm>
              <a:off x="6714479" y="1007090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C988B-6378-3149-B96C-5F47553368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9107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7902882C-7E4E-F044-BDC0-1A09E44C3F31}"/>
              </a:ext>
            </a:extLst>
          </p:cNvPr>
          <p:cNvGrpSpPr/>
          <p:nvPr/>
        </p:nvGrpSpPr>
        <p:grpSpPr>
          <a:xfrm>
            <a:off x="5616902" y="280863"/>
            <a:ext cx="2222167" cy="2222167"/>
            <a:chOff x="4292307" y="729378"/>
            <a:chExt cx="2222167" cy="2222167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A09EB41E-D00E-2E45-9311-F62D45E60C1B}"/>
                </a:ext>
              </a:extLst>
            </p:cNvPr>
            <p:cNvSpPr/>
            <p:nvPr/>
          </p:nvSpPr>
          <p:spPr>
            <a:xfrm>
              <a:off x="4292307" y="729378"/>
              <a:ext cx="2222167" cy="2222167"/>
            </a:xfrm>
            <a:prstGeom prst="ellipse">
              <a:avLst/>
            </a:prstGeom>
            <a:solidFill>
              <a:srgbClr val="FFEED9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Hexagon 75">
              <a:extLst>
                <a:ext uri="{FF2B5EF4-FFF2-40B4-BE49-F238E27FC236}">
                  <a16:creationId xmlns:a16="http://schemas.microsoft.com/office/drawing/2014/main" id="{FB2866FC-0226-EE4C-A43D-D9D1C579F0AD}"/>
                </a:ext>
              </a:extLst>
            </p:cNvPr>
            <p:cNvSpPr/>
            <p:nvPr/>
          </p:nvSpPr>
          <p:spPr>
            <a:xfrm>
              <a:off x="5356397" y="1799950"/>
              <a:ext cx="93986" cy="81022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0AD299F-CAA2-BB43-89F6-697546D0E98D}"/>
              </a:ext>
            </a:extLst>
          </p:cNvPr>
          <p:cNvGrpSpPr/>
          <p:nvPr/>
        </p:nvGrpSpPr>
        <p:grpSpPr>
          <a:xfrm>
            <a:off x="6603514" y="2245582"/>
            <a:ext cx="2222167" cy="2222167"/>
            <a:chOff x="4292307" y="729378"/>
            <a:chExt cx="2222167" cy="2222167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83D8A087-86A5-CB42-ADC6-3E0610F24139}"/>
                </a:ext>
              </a:extLst>
            </p:cNvPr>
            <p:cNvSpPr/>
            <p:nvPr/>
          </p:nvSpPr>
          <p:spPr>
            <a:xfrm>
              <a:off x="4292307" y="729378"/>
              <a:ext cx="2222167" cy="2222167"/>
            </a:xfrm>
            <a:prstGeom prst="ellipse">
              <a:avLst/>
            </a:prstGeom>
            <a:solidFill>
              <a:srgbClr val="FFEED9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Hexagon 78">
              <a:extLst>
                <a:ext uri="{FF2B5EF4-FFF2-40B4-BE49-F238E27FC236}">
                  <a16:creationId xmlns:a16="http://schemas.microsoft.com/office/drawing/2014/main" id="{454638DD-5BD9-1049-A055-E1E942857313}"/>
                </a:ext>
              </a:extLst>
            </p:cNvPr>
            <p:cNvSpPr/>
            <p:nvPr/>
          </p:nvSpPr>
          <p:spPr>
            <a:xfrm>
              <a:off x="5356397" y="1799950"/>
              <a:ext cx="93986" cy="81022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B95E27E-A3AF-3646-83DA-1D75E5DE3942}"/>
              </a:ext>
            </a:extLst>
          </p:cNvPr>
          <p:cNvGrpSpPr/>
          <p:nvPr/>
        </p:nvGrpSpPr>
        <p:grpSpPr>
          <a:xfrm>
            <a:off x="4426609" y="2212203"/>
            <a:ext cx="2222167" cy="2222167"/>
            <a:chOff x="4292307" y="729378"/>
            <a:chExt cx="2222167" cy="2222167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B6E38304-DD02-E64F-858F-C353CE9C5DA6}"/>
                </a:ext>
              </a:extLst>
            </p:cNvPr>
            <p:cNvSpPr/>
            <p:nvPr/>
          </p:nvSpPr>
          <p:spPr>
            <a:xfrm>
              <a:off x="4292307" y="729378"/>
              <a:ext cx="2222167" cy="2222167"/>
            </a:xfrm>
            <a:prstGeom prst="ellipse">
              <a:avLst/>
            </a:prstGeom>
            <a:solidFill>
              <a:srgbClr val="FFEED9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Hexagon 81">
              <a:extLst>
                <a:ext uri="{FF2B5EF4-FFF2-40B4-BE49-F238E27FC236}">
                  <a16:creationId xmlns:a16="http://schemas.microsoft.com/office/drawing/2014/main" id="{5CD7A256-12AD-3140-86D7-8D8992CFB6F7}"/>
                </a:ext>
              </a:extLst>
            </p:cNvPr>
            <p:cNvSpPr/>
            <p:nvPr/>
          </p:nvSpPr>
          <p:spPr>
            <a:xfrm>
              <a:off x="5356397" y="1799950"/>
              <a:ext cx="93986" cy="81022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A4F6984-3BB0-6443-88E9-50C383A69259}"/>
              </a:ext>
            </a:extLst>
          </p:cNvPr>
          <p:cNvGrpSpPr/>
          <p:nvPr/>
        </p:nvGrpSpPr>
        <p:grpSpPr>
          <a:xfrm>
            <a:off x="5492937" y="4182328"/>
            <a:ext cx="2222167" cy="2222167"/>
            <a:chOff x="4292307" y="729378"/>
            <a:chExt cx="2222167" cy="2222167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2FC57941-D074-DB42-A340-746920F4D5AD}"/>
                </a:ext>
              </a:extLst>
            </p:cNvPr>
            <p:cNvSpPr/>
            <p:nvPr/>
          </p:nvSpPr>
          <p:spPr>
            <a:xfrm>
              <a:off x="4292307" y="729378"/>
              <a:ext cx="2222167" cy="2222167"/>
            </a:xfrm>
            <a:prstGeom prst="ellipse">
              <a:avLst/>
            </a:prstGeom>
            <a:solidFill>
              <a:srgbClr val="FFEED9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Hexagon 84">
              <a:extLst>
                <a:ext uri="{FF2B5EF4-FFF2-40B4-BE49-F238E27FC236}">
                  <a16:creationId xmlns:a16="http://schemas.microsoft.com/office/drawing/2014/main" id="{C177562A-2035-A746-9891-0F095EF135E4}"/>
                </a:ext>
              </a:extLst>
            </p:cNvPr>
            <p:cNvSpPr/>
            <p:nvPr/>
          </p:nvSpPr>
          <p:spPr>
            <a:xfrm>
              <a:off x="5356397" y="1799950"/>
              <a:ext cx="93986" cy="81022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5FC66F-4402-3340-BBA3-3F0B92290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4874330" cy="572700"/>
          </a:xfrm>
          <a:solidFill>
            <a:schemeClr val="bg1"/>
          </a:solidFill>
        </p:spPr>
        <p:txBody>
          <a:bodyPr/>
          <a:lstStyle/>
          <a:p>
            <a:r>
              <a:rPr lang="en-US" sz="2000" dirty="0"/>
              <a:t>…and bit flux measures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EBDD437-CD5D-A444-BF26-2E411925A44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4874330" cy="3416400"/>
              </a:xfrm>
              <a:solidFill>
                <a:schemeClr val="bg1"/>
              </a:solidFill>
            </p:spPr>
            <p:txBody>
              <a:bodyPr/>
              <a:lstStyle/>
              <a:p>
                <a:pPr marL="114298" indent="0">
                  <a:buNone/>
                </a:pPr>
                <a:r>
                  <a:rPr lang="en-US" dirty="0"/>
                  <a:t>For a network:</a:t>
                </a:r>
              </a:p>
              <a:p>
                <a:pPr marL="11429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𝑓𝑙𝑢𝑥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𝑔𝑎𝑡𝑒𝑤𝑎𝑦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𝑔𝑜𝑜𝑑𝑝𝑢𝑡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𝑔𝑎𝑡𝑒𝑤𝑎𝑦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𝑐𝑜𝑣𝑒𝑟𝑎𝑔𝑒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𝑎𝑟𝑒𝑎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596885" lvl="1" indent="0">
                  <a:spcBef>
                    <a:spcPts val="0"/>
                  </a:spcBef>
                  <a:buNone/>
                </a:pPr>
                <a:r>
                  <a:rPr lang="en-US" b="0" i="0" dirty="0">
                    <a:latin typeface="+mn-lt"/>
                  </a:rPr>
                  <a:t/>
                </a:r>
                <a:br>
                  <a:rPr lang="en-US" b="0" i="0" dirty="0">
                    <a:latin typeface="+mn-lt"/>
                  </a:rPr>
                </a:br>
                <a:endParaRPr lang="en-US" dirty="0">
                  <a:latin typeface="+mn-lt"/>
                </a:endParaRPr>
              </a:p>
              <a:p>
                <a:r>
                  <a:rPr lang="en-US" sz="1600" b="0" i="0" dirty="0">
                    <a:latin typeface="+mn-lt"/>
                  </a:rPr>
                  <a:t>Assumes non-overlapping deployment of gateways</a:t>
                </a:r>
              </a:p>
              <a:p>
                <a:r>
                  <a:rPr lang="en-US" sz="1600" dirty="0">
                    <a:latin typeface="+mn-lt"/>
                  </a:rPr>
                  <a:t>Does not account for number of gateways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EBDD437-CD5D-A444-BF26-2E411925A4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4874330" cy="3416400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C988B-6378-3149-B96C-5F47553368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3025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1D6FD04C-2A0C-BC45-B89C-35CD346ACFC9}"/>
              </a:ext>
            </a:extLst>
          </p:cNvPr>
          <p:cNvGrpSpPr/>
          <p:nvPr/>
        </p:nvGrpSpPr>
        <p:grpSpPr>
          <a:xfrm>
            <a:off x="5161037" y="3388762"/>
            <a:ext cx="1028572" cy="1028572"/>
            <a:chOff x="3284499" y="4673254"/>
            <a:chExt cx="1028572" cy="1028572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E87ACF41-D058-AD42-95AD-6ACEE10EBB38}"/>
                </a:ext>
              </a:extLst>
            </p:cNvPr>
            <p:cNvSpPr/>
            <p:nvPr/>
          </p:nvSpPr>
          <p:spPr>
            <a:xfrm>
              <a:off x="3284499" y="4673254"/>
              <a:ext cx="1028572" cy="1028572"/>
            </a:xfrm>
            <a:prstGeom prst="ellipse">
              <a:avLst/>
            </a:prstGeom>
            <a:solidFill>
              <a:srgbClr val="FF2E38">
                <a:alpha val="5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Hexagon 85">
              <a:extLst>
                <a:ext uri="{FF2B5EF4-FFF2-40B4-BE49-F238E27FC236}">
                  <a16:creationId xmlns:a16="http://schemas.microsoft.com/office/drawing/2014/main" id="{7ADEB33A-2B6C-B142-B02A-8C830499ABBE}"/>
                </a:ext>
              </a:extLst>
            </p:cNvPr>
            <p:cNvSpPr/>
            <p:nvPr/>
          </p:nvSpPr>
          <p:spPr>
            <a:xfrm>
              <a:off x="3751792" y="5143500"/>
              <a:ext cx="93986" cy="81022"/>
            </a:xfrm>
            <a:prstGeom prst="hexagon">
              <a:avLst/>
            </a:prstGeom>
            <a:solidFill>
              <a:srgbClr val="FF2E38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AAF915B-4BCC-934D-9BE6-5FD4C306D67B}"/>
              </a:ext>
            </a:extLst>
          </p:cNvPr>
          <p:cNvGrpSpPr/>
          <p:nvPr/>
        </p:nvGrpSpPr>
        <p:grpSpPr>
          <a:xfrm>
            <a:off x="6085696" y="2964968"/>
            <a:ext cx="1028572" cy="1028572"/>
            <a:chOff x="3284499" y="4673254"/>
            <a:chExt cx="1028572" cy="1028572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993A259A-B349-3044-A98E-CD0006499E71}"/>
                </a:ext>
              </a:extLst>
            </p:cNvPr>
            <p:cNvSpPr/>
            <p:nvPr/>
          </p:nvSpPr>
          <p:spPr>
            <a:xfrm>
              <a:off x="3284499" y="4673254"/>
              <a:ext cx="1028572" cy="1028572"/>
            </a:xfrm>
            <a:prstGeom prst="ellipse">
              <a:avLst/>
            </a:prstGeom>
            <a:solidFill>
              <a:srgbClr val="FF2E38">
                <a:alpha val="5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Hexagon 88">
              <a:extLst>
                <a:ext uri="{FF2B5EF4-FFF2-40B4-BE49-F238E27FC236}">
                  <a16:creationId xmlns:a16="http://schemas.microsoft.com/office/drawing/2014/main" id="{0E2C0D86-8C04-EE4C-8230-BB49517D88ED}"/>
                </a:ext>
              </a:extLst>
            </p:cNvPr>
            <p:cNvSpPr/>
            <p:nvPr/>
          </p:nvSpPr>
          <p:spPr>
            <a:xfrm>
              <a:off x="3751792" y="5143500"/>
              <a:ext cx="93986" cy="81022"/>
            </a:xfrm>
            <a:prstGeom prst="hexagon">
              <a:avLst/>
            </a:prstGeom>
            <a:solidFill>
              <a:srgbClr val="FF2E38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BAD1E95-7DDD-F040-BB27-E5489B091988}"/>
              </a:ext>
            </a:extLst>
          </p:cNvPr>
          <p:cNvGrpSpPr/>
          <p:nvPr/>
        </p:nvGrpSpPr>
        <p:grpSpPr>
          <a:xfrm>
            <a:off x="7021725" y="2506115"/>
            <a:ext cx="1028572" cy="1028572"/>
            <a:chOff x="3284499" y="4673254"/>
            <a:chExt cx="1028572" cy="1028572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FC0950CD-B95C-384C-A201-80B8BAD0F230}"/>
                </a:ext>
              </a:extLst>
            </p:cNvPr>
            <p:cNvSpPr/>
            <p:nvPr/>
          </p:nvSpPr>
          <p:spPr>
            <a:xfrm>
              <a:off x="3284499" y="4673254"/>
              <a:ext cx="1028572" cy="1028572"/>
            </a:xfrm>
            <a:prstGeom prst="ellipse">
              <a:avLst/>
            </a:prstGeom>
            <a:solidFill>
              <a:srgbClr val="FF2E38">
                <a:alpha val="5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Hexagon 91">
              <a:extLst>
                <a:ext uri="{FF2B5EF4-FFF2-40B4-BE49-F238E27FC236}">
                  <a16:creationId xmlns:a16="http://schemas.microsoft.com/office/drawing/2014/main" id="{211F8610-D91B-954E-9FB0-E2C3BE506EC8}"/>
                </a:ext>
              </a:extLst>
            </p:cNvPr>
            <p:cNvSpPr/>
            <p:nvPr/>
          </p:nvSpPr>
          <p:spPr>
            <a:xfrm>
              <a:off x="3751792" y="5143500"/>
              <a:ext cx="93986" cy="81022"/>
            </a:xfrm>
            <a:prstGeom prst="hexagon">
              <a:avLst/>
            </a:prstGeom>
            <a:solidFill>
              <a:srgbClr val="FF2E38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2A2E48B-2120-7240-ABFA-EDF480CEF621}"/>
              </a:ext>
            </a:extLst>
          </p:cNvPr>
          <p:cNvGrpSpPr/>
          <p:nvPr/>
        </p:nvGrpSpPr>
        <p:grpSpPr>
          <a:xfrm>
            <a:off x="6004637" y="4019247"/>
            <a:ext cx="1028572" cy="1028572"/>
            <a:chOff x="3284499" y="4673254"/>
            <a:chExt cx="1028572" cy="1028572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1F9E9B78-4673-8B40-A00A-B16E48F32A2D}"/>
                </a:ext>
              </a:extLst>
            </p:cNvPr>
            <p:cNvSpPr/>
            <p:nvPr/>
          </p:nvSpPr>
          <p:spPr>
            <a:xfrm>
              <a:off x="3284499" y="4673254"/>
              <a:ext cx="1028572" cy="1028572"/>
            </a:xfrm>
            <a:prstGeom prst="ellipse">
              <a:avLst/>
            </a:prstGeom>
            <a:solidFill>
              <a:srgbClr val="FF2E38">
                <a:alpha val="5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5" name="Hexagon 94">
              <a:extLst>
                <a:ext uri="{FF2B5EF4-FFF2-40B4-BE49-F238E27FC236}">
                  <a16:creationId xmlns:a16="http://schemas.microsoft.com/office/drawing/2014/main" id="{3ECDF71E-1714-084A-902D-666D93F7A524}"/>
                </a:ext>
              </a:extLst>
            </p:cNvPr>
            <p:cNvSpPr/>
            <p:nvPr/>
          </p:nvSpPr>
          <p:spPr>
            <a:xfrm>
              <a:off x="3751792" y="5143500"/>
              <a:ext cx="93986" cy="81022"/>
            </a:xfrm>
            <a:prstGeom prst="hexagon">
              <a:avLst/>
            </a:prstGeom>
            <a:solidFill>
              <a:srgbClr val="FF2E38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9BC34050-6770-564A-B07A-C9DFEB697FC0}"/>
              </a:ext>
            </a:extLst>
          </p:cNvPr>
          <p:cNvGrpSpPr/>
          <p:nvPr/>
        </p:nvGrpSpPr>
        <p:grpSpPr>
          <a:xfrm>
            <a:off x="6949429" y="3553056"/>
            <a:ext cx="1028572" cy="1028572"/>
            <a:chOff x="3284499" y="4673254"/>
            <a:chExt cx="1028572" cy="1028572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F807FE7-EC00-DC44-91F1-D73EE796863C}"/>
                </a:ext>
              </a:extLst>
            </p:cNvPr>
            <p:cNvSpPr/>
            <p:nvPr/>
          </p:nvSpPr>
          <p:spPr>
            <a:xfrm>
              <a:off x="3284499" y="4673254"/>
              <a:ext cx="1028572" cy="1028572"/>
            </a:xfrm>
            <a:prstGeom prst="ellipse">
              <a:avLst/>
            </a:prstGeom>
            <a:solidFill>
              <a:srgbClr val="FF2E38">
                <a:alpha val="5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Hexagon 97">
              <a:extLst>
                <a:ext uri="{FF2B5EF4-FFF2-40B4-BE49-F238E27FC236}">
                  <a16:creationId xmlns:a16="http://schemas.microsoft.com/office/drawing/2014/main" id="{34E2DA37-A523-4B4E-A10B-CC091836DB55}"/>
                </a:ext>
              </a:extLst>
            </p:cNvPr>
            <p:cNvSpPr/>
            <p:nvPr/>
          </p:nvSpPr>
          <p:spPr>
            <a:xfrm>
              <a:off x="3751792" y="5143500"/>
              <a:ext cx="93986" cy="81022"/>
            </a:xfrm>
            <a:prstGeom prst="hexagon">
              <a:avLst/>
            </a:prstGeom>
            <a:solidFill>
              <a:srgbClr val="FF2E38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53D162B-897D-3046-9656-9EB2B3F8F7D6}"/>
              </a:ext>
            </a:extLst>
          </p:cNvPr>
          <p:cNvGrpSpPr/>
          <p:nvPr/>
        </p:nvGrpSpPr>
        <p:grpSpPr>
          <a:xfrm>
            <a:off x="6884761" y="4581603"/>
            <a:ext cx="1028572" cy="1028572"/>
            <a:chOff x="3284499" y="4673254"/>
            <a:chExt cx="1028572" cy="1028572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32BEDCF8-1768-F443-84D3-035E80A98668}"/>
                </a:ext>
              </a:extLst>
            </p:cNvPr>
            <p:cNvSpPr/>
            <p:nvPr/>
          </p:nvSpPr>
          <p:spPr>
            <a:xfrm>
              <a:off x="3284499" y="4673254"/>
              <a:ext cx="1028572" cy="1028572"/>
            </a:xfrm>
            <a:prstGeom prst="ellipse">
              <a:avLst/>
            </a:prstGeom>
            <a:solidFill>
              <a:srgbClr val="FF2E38">
                <a:alpha val="5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Hexagon 100">
              <a:extLst>
                <a:ext uri="{FF2B5EF4-FFF2-40B4-BE49-F238E27FC236}">
                  <a16:creationId xmlns:a16="http://schemas.microsoft.com/office/drawing/2014/main" id="{90C8F4F7-D991-AA44-A5B9-DF6CA156A4E6}"/>
                </a:ext>
              </a:extLst>
            </p:cNvPr>
            <p:cNvSpPr/>
            <p:nvPr/>
          </p:nvSpPr>
          <p:spPr>
            <a:xfrm>
              <a:off x="3751792" y="5143500"/>
              <a:ext cx="93986" cy="81022"/>
            </a:xfrm>
            <a:prstGeom prst="hexagon">
              <a:avLst/>
            </a:prstGeom>
            <a:solidFill>
              <a:srgbClr val="FF2E38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2A2F4E6-E300-E849-890F-EA6F4556C5BB}"/>
              </a:ext>
            </a:extLst>
          </p:cNvPr>
          <p:cNvGrpSpPr/>
          <p:nvPr/>
        </p:nvGrpSpPr>
        <p:grpSpPr>
          <a:xfrm>
            <a:off x="7818858" y="4113743"/>
            <a:ext cx="1028572" cy="1028572"/>
            <a:chOff x="3284499" y="4673254"/>
            <a:chExt cx="1028572" cy="1028572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01A2CA50-A56D-6A4A-A535-F6D37C6D5C90}"/>
                </a:ext>
              </a:extLst>
            </p:cNvPr>
            <p:cNvSpPr/>
            <p:nvPr/>
          </p:nvSpPr>
          <p:spPr>
            <a:xfrm>
              <a:off x="3284499" y="4673254"/>
              <a:ext cx="1028572" cy="1028572"/>
            </a:xfrm>
            <a:prstGeom prst="ellipse">
              <a:avLst/>
            </a:prstGeom>
            <a:solidFill>
              <a:srgbClr val="FF2E38">
                <a:alpha val="5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Hexagon 103">
              <a:extLst>
                <a:ext uri="{FF2B5EF4-FFF2-40B4-BE49-F238E27FC236}">
                  <a16:creationId xmlns:a16="http://schemas.microsoft.com/office/drawing/2014/main" id="{9E74E02A-ECD1-214A-A979-C69BD0FE29B7}"/>
                </a:ext>
              </a:extLst>
            </p:cNvPr>
            <p:cNvSpPr/>
            <p:nvPr/>
          </p:nvSpPr>
          <p:spPr>
            <a:xfrm>
              <a:off x="3751792" y="5143500"/>
              <a:ext cx="93986" cy="81022"/>
            </a:xfrm>
            <a:prstGeom prst="hexagon">
              <a:avLst/>
            </a:prstGeom>
            <a:solidFill>
              <a:srgbClr val="FF2E38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920D4EC-E5EA-4549-A46D-EA07DF318A17}"/>
              </a:ext>
            </a:extLst>
          </p:cNvPr>
          <p:cNvGrpSpPr/>
          <p:nvPr/>
        </p:nvGrpSpPr>
        <p:grpSpPr>
          <a:xfrm>
            <a:off x="5251808" y="2346389"/>
            <a:ext cx="1028572" cy="1028572"/>
            <a:chOff x="3284499" y="4673254"/>
            <a:chExt cx="1028572" cy="1028572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3AC6DB6-E4A9-8F48-A77E-58B39CFCE435}"/>
                </a:ext>
              </a:extLst>
            </p:cNvPr>
            <p:cNvSpPr/>
            <p:nvPr/>
          </p:nvSpPr>
          <p:spPr>
            <a:xfrm>
              <a:off x="3284499" y="4673254"/>
              <a:ext cx="1028572" cy="1028572"/>
            </a:xfrm>
            <a:prstGeom prst="ellipse">
              <a:avLst/>
            </a:prstGeom>
            <a:solidFill>
              <a:srgbClr val="FF2E38">
                <a:alpha val="5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Hexagon 51">
              <a:extLst>
                <a:ext uri="{FF2B5EF4-FFF2-40B4-BE49-F238E27FC236}">
                  <a16:creationId xmlns:a16="http://schemas.microsoft.com/office/drawing/2014/main" id="{BA271438-D0AE-EE42-9C80-3ECA5552B175}"/>
                </a:ext>
              </a:extLst>
            </p:cNvPr>
            <p:cNvSpPr/>
            <p:nvPr/>
          </p:nvSpPr>
          <p:spPr>
            <a:xfrm>
              <a:off x="3751792" y="5143500"/>
              <a:ext cx="93986" cy="81022"/>
            </a:xfrm>
            <a:prstGeom prst="hexagon">
              <a:avLst/>
            </a:prstGeom>
            <a:solidFill>
              <a:srgbClr val="FF2E38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902882C-7E4E-F044-BDC0-1A09E44C3F31}"/>
              </a:ext>
            </a:extLst>
          </p:cNvPr>
          <p:cNvGrpSpPr/>
          <p:nvPr/>
        </p:nvGrpSpPr>
        <p:grpSpPr>
          <a:xfrm>
            <a:off x="5616902" y="280863"/>
            <a:ext cx="2222167" cy="2222167"/>
            <a:chOff x="4292307" y="729378"/>
            <a:chExt cx="2222167" cy="2222167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A09EB41E-D00E-2E45-9311-F62D45E60C1B}"/>
                </a:ext>
              </a:extLst>
            </p:cNvPr>
            <p:cNvSpPr/>
            <p:nvPr/>
          </p:nvSpPr>
          <p:spPr>
            <a:xfrm>
              <a:off x="4292307" y="729378"/>
              <a:ext cx="2222167" cy="2222167"/>
            </a:xfrm>
            <a:prstGeom prst="ellipse">
              <a:avLst/>
            </a:prstGeom>
            <a:solidFill>
              <a:srgbClr val="FFEED9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Hexagon 75">
              <a:extLst>
                <a:ext uri="{FF2B5EF4-FFF2-40B4-BE49-F238E27FC236}">
                  <a16:creationId xmlns:a16="http://schemas.microsoft.com/office/drawing/2014/main" id="{FB2866FC-0226-EE4C-A43D-D9D1C579F0AD}"/>
                </a:ext>
              </a:extLst>
            </p:cNvPr>
            <p:cNvSpPr/>
            <p:nvPr/>
          </p:nvSpPr>
          <p:spPr>
            <a:xfrm>
              <a:off x="5356397" y="1799950"/>
              <a:ext cx="93986" cy="81022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5FC66F-4402-3340-BBA3-3F0B92290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4874330" cy="572700"/>
          </a:xfrm>
          <a:solidFill>
            <a:schemeClr val="bg1"/>
          </a:solidFill>
        </p:spPr>
        <p:txBody>
          <a:bodyPr/>
          <a:lstStyle/>
          <a:p>
            <a:r>
              <a:rPr lang="en-US" sz="2000" dirty="0"/>
              <a:t>Bit flux accounts for spatial reuse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EBDD437-CD5D-A444-BF26-2E411925A44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4874330" cy="3416400"/>
              </a:xfrm>
              <a:solidFill>
                <a:schemeClr val="bg1"/>
              </a:solidFill>
            </p:spPr>
            <p:txBody>
              <a:bodyPr/>
              <a:lstStyle/>
              <a:p>
                <a:r>
                  <a:rPr lang="en-US" dirty="0"/>
                  <a:t>Reducing coverage area and deploying additional gateways improves capacity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𝑏𝑖𝑡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𝑓𝑙𝑢𝑥</m:t>
                    </m:r>
                    <m:r>
                      <a:rPr lang="en-US" sz="2400" b="1" i="1" dirty="0" smtClean="0">
                        <a:solidFill>
                          <a:srgbClr val="04914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𝑎𝑡𝑒𝑤𝑎𝑦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𝑔𝑜𝑜𝑑𝑝𝑢𝑡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𝑐𝑜𝑣𝑒𝑟𝑎𝑔𝑒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𝑎𝑟𝑒𝑎</m:t>
                        </m:r>
                        <m:r>
                          <a:rPr lang="en-US" sz="2400" b="1" i="1" smtClean="0">
                            <a:solidFill>
                              <a:srgbClr val="04914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↓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EBDD437-CD5D-A444-BF26-2E411925A4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4874330" cy="3416400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64E6470C-04DC-3A45-BEF1-69CBEBA5DB6C}"/>
              </a:ext>
            </a:extLst>
          </p:cNvPr>
          <p:cNvGrpSpPr/>
          <p:nvPr/>
        </p:nvGrpSpPr>
        <p:grpSpPr>
          <a:xfrm>
            <a:off x="5327552" y="674316"/>
            <a:ext cx="2788265" cy="4187994"/>
            <a:chOff x="5327552" y="674316"/>
            <a:chExt cx="2788265" cy="4187994"/>
          </a:xfrm>
        </p:grpSpPr>
        <p:sp>
          <p:nvSpPr>
            <p:cNvPr id="22" name="Regular Pentagon 21">
              <a:extLst>
                <a:ext uri="{FF2B5EF4-FFF2-40B4-BE49-F238E27FC236}">
                  <a16:creationId xmlns:a16="http://schemas.microsoft.com/office/drawing/2014/main" id="{4C155B15-1C4A-E645-8543-2186310BC6B6}"/>
                </a:ext>
              </a:extLst>
            </p:cNvPr>
            <p:cNvSpPr/>
            <p:nvPr/>
          </p:nvSpPr>
          <p:spPr>
            <a:xfrm>
              <a:off x="5926913" y="3040876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Regular Pentagon 22">
              <a:extLst>
                <a:ext uri="{FF2B5EF4-FFF2-40B4-BE49-F238E27FC236}">
                  <a16:creationId xmlns:a16="http://schemas.microsoft.com/office/drawing/2014/main" id="{751E34EE-5BAD-4646-8A65-231CDF81F72F}"/>
                </a:ext>
              </a:extLst>
            </p:cNvPr>
            <p:cNvSpPr/>
            <p:nvPr/>
          </p:nvSpPr>
          <p:spPr>
            <a:xfrm>
              <a:off x="5979215" y="2666242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Regular Pentagon 23">
              <a:extLst>
                <a:ext uri="{FF2B5EF4-FFF2-40B4-BE49-F238E27FC236}">
                  <a16:creationId xmlns:a16="http://schemas.microsoft.com/office/drawing/2014/main" id="{562D58D9-4C2E-5245-A625-18B7B27F33E2}"/>
                </a:ext>
              </a:extLst>
            </p:cNvPr>
            <p:cNvSpPr/>
            <p:nvPr/>
          </p:nvSpPr>
          <p:spPr>
            <a:xfrm>
              <a:off x="5861350" y="356559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Regular Pentagon 24">
              <a:extLst>
                <a:ext uri="{FF2B5EF4-FFF2-40B4-BE49-F238E27FC236}">
                  <a16:creationId xmlns:a16="http://schemas.microsoft.com/office/drawing/2014/main" id="{BD662728-B175-854A-B8DD-E4DEADFB7871}"/>
                </a:ext>
              </a:extLst>
            </p:cNvPr>
            <p:cNvSpPr/>
            <p:nvPr/>
          </p:nvSpPr>
          <p:spPr>
            <a:xfrm>
              <a:off x="6203939" y="333255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Regular Pentagon 25">
              <a:extLst>
                <a:ext uri="{FF2B5EF4-FFF2-40B4-BE49-F238E27FC236}">
                  <a16:creationId xmlns:a16="http://schemas.microsoft.com/office/drawing/2014/main" id="{4CD2AF82-0B09-B24A-A574-A28FAB0E6045}"/>
                </a:ext>
              </a:extLst>
            </p:cNvPr>
            <p:cNvSpPr/>
            <p:nvPr/>
          </p:nvSpPr>
          <p:spPr>
            <a:xfrm>
              <a:off x="7106794" y="416072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Regular Pentagon 26">
              <a:extLst>
                <a:ext uri="{FF2B5EF4-FFF2-40B4-BE49-F238E27FC236}">
                  <a16:creationId xmlns:a16="http://schemas.microsoft.com/office/drawing/2014/main" id="{2617FA35-11D7-8442-8A02-74D6007A17F2}"/>
                </a:ext>
              </a:extLst>
            </p:cNvPr>
            <p:cNvSpPr/>
            <p:nvPr/>
          </p:nvSpPr>
          <p:spPr>
            <a:xfrm>
              <a:off x="6906089" y="2634412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Regular Pentagon 27">
              <a:extLst>
                <a:ext uri="{FF2B5EF4-FFF2-40B4-BE49-F238E27FC236}">
                  <a16:creationId xmlns:a16="http://schemas.microsoft.com/office/drawing/2014/main" id="{ACFE5F57-6B0A-E449-AC01-021075884795}"/>
                </a:ext>
              </a:extLst>
            </p:cNvPr>
            <p:cNvSpPr/>
            <p:nvPr/>
          </p:nvSpPr>
          <p:spPr>
            <a:xfrm>
              <a:off x="6044794" y="4065588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Regular Pentagon 28">
              <a:extLst>
                <a:ext uri="{FF2B5EF4-FFF2-40B4-BE49-F238E27FC236}">
                  <a16:creationId xmlns:a16="http://schemas.microsoft.com/office/drawing/2014/main" id="{7CF017CC-5302-6744-A994-005A1883E0EF}"/>
                </a:ext>
              </a:extLst>
            </p:cNvPr>
            <p:cNvSpPr/>
            <p:nvPr/>
          </p:nvSpPr>
          <p:spPr>
            <a:xfrm>
              <a:off x="6227954" y="279701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Regular Pentagon 29">
              <a:extLst>
                <a:ext uri="{FF2B5EF4-FFF2-40B4-BE49-F238E27FC236}">
                  <a16:creationId xmlns:a16="http://schemas.microsoft.com/office/drawing/2014/main" id="{EB4C19BC-1B9D-E44E-B1F3-9C371E6A35A5}"/>
                </a:ext>
              </a:extLst>
            </p:cNvPr>
            <p:cNvSpPr/>
            <p:nvPr/>
          </p:nvSpPr>
          <p:spPr>
            <a:xfrm>
              <a:off x="7297748" y="287546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Regular Pentagon 30">
              <a:extLst>
                <a:ext uri="{FF2B5EF4-FFF2-40B4-BE49-F238E27FC236}">
                  <a16:creationId xmlns:a16="http://schemas.microsoft.com/office/drawing/2014/main" id="{22A0AC1C-2669-6849-B947-4C9C89EB26E9}"/>
                </a:ext>
              </a:extLst>
            </p:cNvPr>
            <p:cNvSpPr/>
            <p:nvPr/>
          </p:nvSpPr>
          <p:spPr>
            <a:xfrm>
              <a:off x="6232581" y="4568875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Regular Pentagon 31">
              <a:extLst>
                <a:ext uri="{FF2B5EF4-FFF2-40B4-BE49-F238E27FC236}">
                  <a16:creationId xmlns:a16="http://schemas.microsoft.com/office/drawing/2014/main" id="{878742D4-F34B-A746-9F6D-E8ABE957E286}"/>
                </a:ext>
              </a:extLst>
            </p:cNvPr>
            <p:cNvSpPr/>
            <p:nvPr/>
          </p:nvSpPr>
          <p:spPr>
            <a:xfrm>
              <a:off x="7023974" y="3692027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Regular Pentagon 32">
              <a:extLst>
                <a:ext uri="{FF2B5EF4-FFF2-40B4-BE49-F238E27FC236}">
                  <a16:creationId xmlns:a16="http://schemas.microsoft.com/office/drawing/2014/main" id="{9728A5FE-8970-E74A-BDF2-E2B8BE94B727}"/>
                </a:ext>
              </a:extLst>
            </p:cNvPr>
            <p:cNvSpPr/>
            <p:nvPr/>
          </p:nvSpPr>
          <p:spPr>
            <a:xfrm>
              <a:off x="7035013" y="317301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Regular Pentagon 33">
              <a:extLst>
                <a:ext uri="{FF2B5EF4-FFF2-40B4-BE49-F238E27FC236}">
                  <a16:creationId xmlns:a16="http://schemas.microsoft.com/office/drawing/2014/main" id="{C7A02C67-80B0-BB4A-9A74-E8B62EA809A1}"/>
                </a:ext>
              </a:extLst>
            </p:cNvPr>
            <p:cNvSpPr/>
            <p:nvPr/>
          </p:nvSpPr>
          <p:spPr>
            <a:xfrm>
              <a:off x="7838733" y="3714595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Regular Pentagon 35">
              <a:extLst>
                <a:ext uri="{FF2B5EF4-FFF2-40B4-BE49-F238E27FC236}">
                  <a16:creationId xmlns:a16="http://schemas.microsoft.com/office/drawing/2014/main" id="{A51DD38C-0673-1348-A076-9964A196EC85}"/>
                </a:ext>
              </a:extLst>
            </p:cNvPr>
            <p:cNvSpPr/>
            <p:nvPr/>
          </p:nvSpPr>
          <p:spPr>
            <a:xfrm>
              <a:off x="7872155" y="3114343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Regular Pentagon 37">
              <a:extLst>
                <a:ext uri="{FF2B5EF4-FFF2-40B4-BE49-F238E27FC236}">
                  <a16:creationId xmlns:a16="http://schemas.microsoft.com/office/drawing/2014/main" id="{C6F6406E-3807-D04B-B382-47F10C8F9A52}"/>
                </a:ext>
              </a:extLst>
            </p:cNvPr>
            <p:cNvSpPr/>
            <p:nvPr/>
          </p:nvSpPr>
          <p:spPr>
            <a:xfrm>
              <a:off x="7369976" y="456887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Regular Pentagon 38">
              <a:extLst>
                <a:ext uri="{FF2B5EF4-FFF2-40B4-BE49-F238E27FC236}">
                  <a16:creationId xmlns:a16="http://schemas.microsoft.com/office/drawing/2014/main" id="{07F63AD9-13B6-A94E-BF31-41415183B60F}"/>
                </a:ext>
              </a:extLst>
            </p:cNvPr>
            <p:cNvSpPr/>
            <p:nvPr/>
          </p:nvSpPr>
          <p:spPr>
            <a:xfrm>
              <a:off x="7101857" y="448104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Regular Pentagon 39">
              <a:extLst>
                <a:ext uri="{FF2B5EF4-FFF2-40B4-BE49-F238E27FC236}">
                  <a16:creationId xmlns:a16="http://schemas.microsoft.com/office/drawing/2014/main" id="{781823E6-1809-654E-A1E3-30874589C26F}"/>
                </a:ext>
              </a:extLst>
            </p:cNvPr>
            <p:cNvSpPr/>
            <p:nvPr/>
          </p:nvSpPr>
          <p:spPr>
            <a:xfrm>
              <a:off x="7531757" y="2404196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Regular Pentagon 40">
              <a:extLst>
                <a:ext uri="{FF2B5EF4-FFF2-40B4-BE49-F238E27FC236}">
                  <a16:creationId xmlns:a16="http://schemas.microsoft.com/office/drawing/2014/main" id="{0D5271F0-8EA6-8544-AD07-D1A0D0D2F3EC}"/>
                </a:ext>
              </a:extLst>
            </p:cNvPr>
            <p:cNvSpPr/>
            <p:nvPr/>
          </p:nvSpPr>
          <p:spPr>
            <a:xfrm>
              <a:off x="8048973" y="4149636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Regular Pentagon 57">
              <a:extLst>
                <a:ext uri="{FF2B5EF4-FFF2-40B4-BE49-F238E27FC236}">
                  <a16:creationId xmlns:a16="http://schemas.microsoft.com/office/drawing/2014/main" id="{74C0102F-B75F-3043-BDF5-046C8DDD471F}"/>
                </a:ext>
              </a:extLst>
            </p:cNvPr>
            <p:cNvSpPr/>
            <p:nvPr/>
          </p:nvSpPr>
          <p:spPr>
            <a:xfrm>
              <a:off x="6687438" y="479864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Regular Pentagon 58">
              <a:extLst>
                <a:ext uri="{FF2B5EF4-FFF2-40B4-BE49-F238E27FC236}">
                  <a16:creationId xmlns:a16="http://schemas.microsoft.com/office/drawing/2014/main" id="{BF8B33D4-C889-1C4A-8227-9A4FF26AA3E2}"/>
                </a:ext>
              </a:extLst>
            </p:cNvPr>
            <p:cNvSpPr/>
            <p:nvPr/>
          </p:nvSpPr>
          <p:spPr>
            <a:xfrm>
              <a:off x="5442441" y="2969842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Regular Pentagon 60">
              <a:extLst>
                <a:ext uri="{FF2B5EF4-FFF2-40B4-BE49-F238E27FC236}">
                  <a16:creationId xmlns:a16="http://schemas.microsoft.com/office/drawing/2014/main" id="{D88CFB1B-23A4-2445-ABD1-409989D190A9}"/>
                </a:ext>
              </a:extLst>
            </p:cNvPr>
            <p:cNvSpPr/>
            <p:nvPr/>
          </p:nvSpPr>
          <p:spPr>
            <a:xfrm>
              <a:off x="5594841" y="2432923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Regular Pentagon 61">
              <a:extLst>
                <a:ext uri="{FF2B5EF4-FFF2-40B4-BE49-F238E27FC236}">
                  <a16:creationId xmlns:a16="http://schemas.microsoft.com/office/drawing/2014/main" id="{20BFABC6-8B90-D643-B910-F01C9A588FF2}"/>
                </a:ext>
              </a:extLst>
            </p:cNvPr>
            <p:cNvSpPr/>
            <p:nvPr/>
          </p:nvSpPr>
          <p:spPr>
            <a:xfrm>
              <a:off x="5327552" y="356537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Regular Pentagon 62">
              <a:extLst>
                <a:ext uri="{FF2B5EF4-FFF2-40B4-BE49-F238E27FC236}">
                  <a16:creationId xmlns:a16="http://schemas.microsoft.com/office/drawing/2014/main" id="{C88EF2ED-20F8-8841-B9FA-04AD11EDF2B2}"/>
                </a:ext>
              </a:extLst>
            </p:cNvPr>
            <p:cNvSpPr/>
            <p:nvPr/>
          </p:nvSpPr>
          <p:spPr>
            <a:xfrm>
              <a:off x="5594841" y="3917072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Regular Pentagon 63">
              <a:extLst>
                <a:ext uri="{FF2B5EF4-FFF2-40B4-BE49-F238E27FC236}">
                  <a16:creationId xmlns:a16="http://schemas.microsoft.com/office/drawing/2014/main" id="{61EC3071-2696-C64C-A73D-8BCF611996A5}"/>
                </a:ext>
              </a:extLst>
            </p:cNvPr>
            <p:cNvSpPr/>
            <p:nvPr/>
          </p:nvSpPr>
          <p:spPr>
            <a:xfrm>
              <a:off x="6203939" y="1070751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Regular Pentagon 64">
              <a:extLst>
                <a:ext uri="{FF2B5EF4-FFF2-40B4-BE49-F238E27FC236}">
                  <a16:creationId xmlns:a16="http://schemas.microsoft.com/office/drawing/2014/main" id="{84110A27-CB51-0844-B82B-17AEE5C44EC7}"/>
                </a:ext>
              </a:extLst>
            </p:cNvPr>
            <p:cNvSpPr/>
            <p:nvPr/>
          </p:nvSpPr>
          <p:spPr>
            <a:xfrm>
              <a:off x="6204566" y="742801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Regular Pentagon 65">
              <a:extLst>
                <a:ext uri="{FF2B5EF4-FFF2-40B4-BE49-F238E27FC236}">
                  <a16:creationId xmlns:a16="http://schemas.microsoft.com/office/drawing/2014/main" id="{D5640333-F65F-924C-96AD-7979E79759A2}"/>
                </a:ext>
              </a:extLst>
            </p:cNvPr>
            <p:cNvSpPr/>
            <p:nvPr/>
          </p:nvSpPr>
          <p:spPr>
            <a:xfrm>
              <a:off x="6257906" y="1464290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Regular Pentagon 66">
              <a:extLst>
                <a:ext uri="{FF2B5EF4-FFF2-40B4-BE49-F238E27FC236}">
                  <a16:creationId xmlns:a16="http://schemas.microsoft.com/office/drawing/2014/main" id="{79C4E42D-695F-3948-AC35-C787A9389F0D}"/>
                </a:ext>
              </a:extLst>
            </p:cNvPr>
            <p:cNvSpPr/>
            <p:nvPr/>
          </p:nvSpPr>
          <p:spPr>
            <a:xfrm>
              <a:off x="7162710" y="126751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Regular Pentagon 67">
              <a:extLst>
                <a:ext uri="{FF2B5EF4-FFF2-40B4-BE49-F238E27FC236}">
                  <a16:creationId xmlns:a16="http://schemas.microsoft.com/office/drawing/2014/main" id="{A8F24C4E-75E6-E64A-959C-DC6D9378831C}"/>
                </a:ext>
              </a:extLst>
            </p:cNvPr>
            <p:cNvSpPr/>
            <p:nvPr/>
          </p:nvSpPr>
          <p:spPr>
            <a:xfrm>
              <a:off x="6753689" y="674316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Regular Pentagon 68">
              <a:extLst>
                <a:ext uri="{FF2B5EF4-FFF2-40B4-BE49-F238E27FC236}">
                  <a16:creationId xmlns:a16="http://schemas.microsoft.com/office/drawing/2014/main" id="{B3E79B53-CD1A-854E-A794-15615B4DC7AD}"/>
                </a:ext>
              </a:extLst>
            </p:cNvPr>
            <p:cNvSpPr/>
            <p:nvPr/>
          </p:nvSpPr>
          <p:spPr>
            <a:xfrm>
              <a:off x="6781323" y="165237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Regular Pentagon 69">
              <a:extLst>
                <a:ext uri="{FF2B5EF4-FFF2-40B4-BE49-F238E27FC236}">
                  <a16:creationId xmlns:a16="http://schemas.microsoft.com/office/drawing/2014/main" id="{C2DC51DE-191D-124E-8381-C4E684576B29}"/>
                </a:ext>
              </a:extLst>
            </p:cNvPr>
            <p:cNvSpPr/>
            <p:nvPr/>
          </p:nvSpPr>
          <p:spPr>
            <a:xfrm>
              <a:off x="6280380" y="2153948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Regular Pentagon 70">
              <a:extLst>
                <a:ext uri="{FF2B5EF4-FFF2-40B4-BE49-F238E27FC236}">
                  <a16:creationId xmlns:a16="http://schemas.microsoft.com/office/drawing/2014/main" id="{49E9B975-E112-B849-ADA5-5AA97C357C0A}"/>
                </a:ext>
              </a:extLst>
            </p:cNvPr>
            <p:cNvSpPr/>
            <p:nvPr/>
          </p:nvSpPr>
          <p:spPr>
            <a:xfrm>
              <a:off x="7145348" y="915368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Regular Pentagon 71">
              <a:extLst>
                <a:ext uri="{FF2B5EF4-FFF2-40B4-BE49-F238E27FC236}">
                  <a16:creationId xmlns:a16="http://schemas.microsoft.com/office/drawing/2014/main" id="{36F8451C-A454-0E4E-8C38-5B24DE0A5B95}"/>
                </a:ext>
              </a:extLst>
            </p:cNvPr>
            <p:cNvSpPr/>
            <p:nvPr/>
          </p:nvSpPr>
          <p:spPr>
            <a:xfrm>
              <a:off x="7010309" y="183081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Regular Pentagon 72">
              <a:extLst>
                <a:ext uri="{FF2B5EF4-FFF2-40B4-BE49-F238E27FC236}">
                  <a16:creationId xmlns:a16="http://schemas.microsoft.com/office/drawing/2014/main" id="{4661C6B6-1A2C-6B4B-A63F-16367B4FC320}"/>
                </a:ext>
              </a:extLst>
            </p:cNvPr>
            <p:cNvSpPr/>
            <p:nvPr/>
          </p:nvSpPr>
          <p:spPr>
            <a:xfrm>
              <a:off x="6714479" y="1007090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22D6D20-AE3A-E84D-AD61-6616E074E0D3}"/>
              </a:ext>
            </a:extLst>
          </p:cNvPr>
          <p:cNvGrpSpPr/>
          <p:nvPr/>
        </p:nvGrpSpPr>
        <p:grpSpPr>
          <a:xfrm>
            <a:off x="7894221" y="3069614"/>
            <a:ext cx="1028572" cy="1028572"/>
            <a:chOff x="3284499" y="4673254"/>
            <a:chExt cx="1028572" cy="1028572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09BB3D8F-A0D7-0F45-BFD9-8E2F8546139D}"/>
                </a:ext>
              </a:extLst>
            </p:cNvPr>
            <p:cNvSpPr/>
            <p:nvPr/>
          </p:nvSpPr>
          <p:spPr>
            <a:xfrm>
              <a:off x="3284499" y="4673254"/>
              <a:ext cx="1028572" cy="1028572"/>
            </a:xfrm>
            <a:prstGeom prst="ellipse">
              <a:avLst/>
            </a:prstGeom>
            <a:solidFill>
              <a:srgbClr val="FF2E38">
                <a:alpha val="5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Hexagon 106">
              <a:extLst>
                <a:ext uri="{FF2B5EF4-FFF2-40B4-BE49-F238E27FC236}">
                  <a16:creationId xmlns:a16="http://schemas.microsoft.com/office/drawing/2014/main" id="{062852D9-A6A9-F746-B4CB-71485E9BBDCC}"/>
                </a:ext>
              </a:extLst>
            </p:cNvPr>
            <p:cNvSpPr/>
            <p:nvPr/>
          </p:nvSpPr>
          <p:spPr>
            <a:xfrm>
              <a:off x="3751792" y="5143500"/>
              <a:ext cx="93986" cy="81022"/>
            </a:xfrm>
            <a:prstGeom prst="hexagon">
              <a:avLst/>
            </a:prstGeom>
            <a:solidFill>
              <a:srgbClr val="FF2E38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83D2F6-6AF5-344B-92FA-DCA1488E03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8077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5B53596-C033-D34E-AB6D-AA9BC7B98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48417"/>
            <a:ext cx="7315200" cy="4114800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B235933-AA63-F142-85AC-DF396146D5D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F08D33-8C6F-7D46-B8F0-A26F881518F1}"/>
              </a:ext>
            </a:extLst>
          </p:cNvPr>
          <p:cNvSpPr/>
          <p:nvPr/>
        </p:nvSpPr>
        <p:spPr>
          <a:xfrm>
            <a:off x="6515100" y="732865"/>
            <a:ext cx="1337982" cy="199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D44FEDE-D42C-F44D-BBB0-ACA5A11BFCC8}"/>
              </a:ext>
            </a:extLst>
          </p:cNvPr>
          <p:cNvGrpSpPr/>
          <p:nvPr/>
        </p:nvGrpSpPr>
        <p:grpSpPr>
          <a:xfrm>
            <a:off x="3281085" y="752204"/>
            <a:ext cx="4571997" cy="1853613"/>
            <a:chOff x="3392023" y="1027680"/>
            <a:chExt cx="4571997" cy="18536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B2FDD172-AC30-AA45-A7E6-D1F46855C52D}"/>
                    </a:ext>
                  </a:extLst>
                </p:cNvPr>
                <p:cNvSpPr txBox="1"/>
                <p:nvPr/>
              </p:nvSpPr>
              <p:spPr>
                <a:xfrm>
                  <a:off x="3392023" y="1653291"/>
                  <a:ext cx="4571997" cy="6831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𝑘𝑏𝑝𝑠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𝑐h𝑎𝑛𝑛𝑒𝑙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∗64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𝑐h𝑎𝑛𝑛𝑒𝑙𝑠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∗18%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∗(5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≈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58000 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𝑏𝑝𝑠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79 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𝑘𝑚</m:t>
                            </m:r>
                            <m:r>
                              <a:rPr lang="en-US" b="0" i="1" baseline="30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≈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2.6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𝑏𝑝h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 baseline="3000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B2FDD172-AC30-AA45-A7E6-D1F46855C5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2023" y="1653291"/>
                  <a:ext cx="4571997" cy="683136"/>
                </a:xfrm>
                <a:prstGeom prst="rect">
                  <a:avLst/>
                </a:prstGeom>
                <a:blipFill>
                  <a:blip r:embed="rId4"/>
                  <a:stretch>
                    <a:fillRect b="-363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DB9317DF-4106-8247-A14C-FDC9C00656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73002" y="1288480"/>
              <a:ext cx="158003" cy="4612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122BEBC-0B39-FD45-B5E5-546C05593976}"/>
                </a:ext>
              </a:extLst>
            </p:cNvPr>
            <p:cNvSpPr txBox="1"/>
            <p:nvPr/>
          </p:nvSpPr>
          <p:spPr>
            <a:xfrm>
              <a:off x="5132292" y="1027680"/>
              <a:ext cx="19968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ALOHA access control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BD02F73-2EF7-974D-9CD9-3845B7228A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74558" y="2283595"/>
              <a:ext cx="257734" cy="3249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811DAC-CF0A-B245-A403-21E27745B771}"/>
                </a:ext>
              </a:extLst>
            </p:cNvPr>
            <p:cNvSpPr txBox="1"/>
            <p:nvPr/>
          </p:nvSpPr>
          <p:spPr>
            <a:xfrm>
              <a:off x="4639237" y="2573516"/>
              <a:ext cx="19968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Hata model</a:t>
              </a:r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3A723E04-9FD2-7048-8C62-16A062339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82010"/>
            <a:ext cx="8520600" cy="572700"/>
          </a:xfrm>
        </p:spPr>
        <p:txBody>
          <a:bodyPr/>
          <a:lstStyle/>
          <a:p>
            <a:pPr algn="ctr"/>
            <a:r>
              <a:rPr lang="en-US" sz="2000" dirty="0"/>
              <a:t>Bit flux measurement for </a:t>
            </a:r>
            <a:r>
              <a:rPr lang="en-US" sz="2000" dirty="0" err="1"/>
              <a:t>LoRaWAN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6967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1BE395-3DCF-FD4C-B8DF-2272F0661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48417"/>
            <a:ext cx="7315200" cy="41148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B4CB0-37CD-FF4C-93E3-31DDFDEB73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14</a:t>
            </a:fld>
            <a:endParaRPr lang="e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64E52C1-86D5-4D42-826C-FFA556A2F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82010"/>
            <a:ext cx="8520600" cy="572700"/>
          </a:xfrm>
        </p:spPr>
        <p:txBody>
          <a:bodyPr/>
          <a:lstStyle/>
          <a:p>
            <a:pPr algn="ctr"/>
            <a:r>
              <a:rPr lang="en-US" sz="2000" dirty="0"/>
              <a:t>Networks differ in capability by orders of magnitude</a:t>
            </a:r>
          </a:p>
        </p:txBody>
      </p:sp>
    </p:spTree>
    <p:extLst>
      <p:ext uri="{BB962C8B-B14F-4D97-AF65-F5344CB8AC3E}">
        <p14:creationId xmlns:p14="http://schemas.microsoft.com/office/powerpoint/2010/main" val="1171781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1BE395-3DCF-FD4C-B8DF-2272F0661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48417"/>
            <a:ext cx="7315200" cy="41148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B4CB0-37CD-FF4C-93E3-31DDFDEB73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15</a:t>
            </a:fld>
            <a:endParaRPr lang="e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64E52C1-86D5-4D42-826C-FFA556A2F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82010"/>
            <a:ext cx="8520600" cy="572700"/>
          </a:xfrm>
        </p:spPr>
        <p:txBody>
          <a:bodyPr/>
          <a:lstStyle/>
          <a:p>
            <a:pPr algn="ctr"/>
            <a:r>
              <a:rPr lang="en-US" sz="2000" dirty="0"/>
              <a:t>Range reduction results in a bit flux curve for each network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20F8E0-31FB-BF4F-8928-B72124883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548417"/>
            <a:ext cx="7315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75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DA58F-9C60-8643-A953-103CDD793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A29AEEC-B7C6-284C-AA22-97575AEABE4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 lIns="91440"/>
              <a:lstStyle/>
              <a:p>
                <a:pPr marL="114298" indent="0">
                  <a:buNone/>
                </a:pPr>
                <a:r>
                  <a:rPr lang="en-US" dirty="0"/>
                  <a:t>Smart household electric meters</a:t>
                </a:r>
              </a:p>
              <a:p>
                <a:r>
                  <a:rPr lang="en-US" dirty="0"/>
                  <a:t>~250 bytes of data every 4 hours</a:t>
                </a:r>
              </a:p>
              <a:p>
                <a:r>
                  <a:rPr lang="en-US" dirty="0"/>
                  <a:t>~370000 electric customers in San Francisco</a:t>
                </a:r>
              </a:p>
              <a:p>
                <a:pPr lvl="2">
                  <a:spcBef>
                    <a:spcPts val="0"/>
                  </a:spcBef>
                </a:pPr>
                <a:endParaRPr lang="en-US" dirty="0"/>
              </a:p>
              <a:p>
                <a:pPr marL="139697" indent="0">
                  <a:buNone/>
                </a:pPr>
                <a:endParaRPr lang="en-US" dirty="0"/>
              </a:p>
              <a:p>
                <a:pPr marL="139697" indent="0">
                  <a:buNone/>
                </a:pPr>
                <a:endParaRPr lang="en-US" dirty="0"/>
              </a:p>
              <a:p>
                <a:pPr marL="139697" indent="0">
                  <a:buNone/>
                </a:pPr>
                <a:endParaRPr lang="en-US" dirty="0"/>
              </a:p>
              <a:p>
                <a:pPr marL="139697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250 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𝑏𝑦𝑡𝑒𝑠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h𝑜𝑢𝑟𝑠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370000 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𝑑𝑒𝑣𝑖𝑐𝑒𝑠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120 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𝑘𝑚</m:t>
                          </m:r>
                          <m:r>
                            <a:rPr lang="en-US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≈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51000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𝑏𝑝𝑠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𝑘𝑚</m:t>
                          </m:r>
                          <m:r>
                            <a:rPr lang="en-US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1.5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𝑏𝑝h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139697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A29AEEC-B7C6-284C-AA22-97575AEABE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10A71F-7040-7345-9DC1-F28E51CEFA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16</a:t>
            </a:fld>
            <a:endParaRPr lang="en"/>
          </a:p>
        </p:txBody>
      </p:sp>
      <p:pic>
        <p:nvPicPr>
          <p:cNvPr id="1026" name="Picture 2" descr="https://financialtribune.com/sites/default/files/styles/360x260/public/05_meter_450.jpg?itok=bDNFome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64022" y="731375"/>
            <a:ext cx="3069802" cy="221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685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30EB88-246D-2E4C-9F2E-D0E8AF693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654710"/>
            <a:ext cx="7315200" cy="41148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5C7CC-1830-5443-A02E-1B90B660DF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17</a:t>
            </a:fld>
            <a:endParaRPr lang="e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485E226-891F-0E48-B41C-DF5BD79C6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82010"/>
            <a:ext cx="8520600" cy="572700"/>
          </a:xfrm>
        </p:spPr>
        <p:txBody>
          <a:bodyPr/>
          <a:lstStyle/>
          <a:p>
            <a:pPr algn="ctr"/>
            <a:r>
              <a:rPr lang="en-US" sz="2000" dirty="0"/>
              <a:t>All networks are capable of meeting data needs of electricity metering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CA56DA-5A75-684E-8398-E2125A36CF3E}"/>
              </a:ext>
            </a:extLst>
          </p:cNvPr>
          <p:cNvSpPr txBox="1"/>
          <p:nvPr/>
        </p:nvSpPr>
        <p:spPr>
          <a:xfrm>
            <a:off x="5233810" y="2838772"/>
            <a:ext cx="2948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Electricity Metering Application</a:t>
            </a:r>
          </a:p>
        </p:txBody>
      </p:sp>
    </p:spTree>
    <p:extLst>
      <p:ext uri="{BB962C8B-B14F-4D97-AF65-F5344CB8AC3E}">
        <p14:creationId xmlns:p14="http://schemas.microsoft.com/office/powerpoint/2010/main" val="334119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30EB88-246D-2E4C-9F2E-D0E8AF693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654710"/>
            <a:ext cx="7315200" cy="4114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DE11D9-196E-304B-BA01-6F46E73FF228}"/>
              </a:ext>
            </a:extLst>
          </p:cNvPr>
          <p:cNvSpPr txBox="1"/>
          <p:nvPr/>
        </p:nvSpPr>
        <p:spPr>
          <a:xfrm>
            <a:off x="6459322" y="4769510"/>
            <a:ext cx="2238451" cy="314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2G &lt; 0.03% utilized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5C7CC-1830-5443-A02E-1B90B660DF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18</a:t>
            </a:fld>
            <a:endParaRPr lang="e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485E226-891F-0E48-B41C-DF5BD79C6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82010"/>
            <a:ext cx="8520600" cy="572700"/>
          </a:xfrm>
        </p:spPr>
        <p:txBody>
          <a:bodyPr/>
          <a:lstStyle/>
          <a:p>
            <a:pPr algn="ctr"/>
            <a:r>
              <a:rPr lang="en-US" sz="1800" dirty="0"/>
              <a:t>Unlicensed LPWANs lag behind Cellular IoT in ability to support applications</a:t>
            </a:r>
          </a:p>
        </p:txBody>
      </p:sp>
    </p:spTree>
    <p:extLst>
      <p:ext uri="{BB962C8B-B14F-4D97-AF65-F5344CB8AC3E}">
        <p14:creationId xmlns:p14="http://schemas.microsoft.com/office/powerpoint/2010/main" val="1737206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30EB88-246D-2E4C-9F2E-D0E8AF693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654710"/>
            <a:ext cx="7315200" cy="41148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5C7CC-1830-5443-A02E-1B90B660DF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19</a:t>
            </a:fld>
            <a:endParaRPr lang="e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485E226-891F-0E48-B41C-DF5BD79C6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82010"/>
            <a:ext cx="8520600" cy="572700"/>
          </a:xfrm>
        </p:spPr>
        <p:txBody>
          <a:bodyPr/>
          <a:lstStyle/>
          <a:p>
            <a:pPr algn="ctr"/>
            <a:r>
              <a:rPr lang="en-US" sz="2000" dirty="0" err="1"/>
              <a:t>Sigfox</a:t>
            </a:r>
            <a:r>
              <a:rPr lang="en-US" sz="2000" dirty="0"/>
              <a:t> requires range reduction to meet application needs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7A68594-D3F7-1A48-84F8-70400A82DF1E}"/>
              </a:ext>
            </a:extLst>
          </p:cNvPr>
          <p:cNvSpPr/>
          <p:nvPr/>
        </p:nvSpPr>
        <p:spPr>
          <a:xfrm>
            <a:off x="991210" y="648825"/>
            <a:ext cx="1803195" cy="66906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3C1E8E-2D7E-F34A-93B3-B2CBAE19CB8F}"/>
              </a:ext>
            </a:extLst>
          </p:cNvPr>
          <p:cNvSpPr txBox="1"/>
          <p:nvPr/>
        </p:nvSpPr>
        <p:spPr>
          <a:xfrm>
            <a:off x="3853674" y="1141461"/>
            <a:ext cx="4497356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1" dirty="0"/>
              <a:t>Capacity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Throughput capability of </a:t>
            </a:r>
            <a:r>
              <a:rPr lang="en-US" sz="1800" dirty="0" err="1"/>
              <a:t>Sigfox</a:t>
            </a:r>
            <a:r>
              <a:rPr lang="en-US" sz="1800" dirty="0"/>
              <a:t> is insufficient to support application needs</a:t>
            </a:r>
            <a:br>
              <a:rPr lang="en-US" sz="1800" dirty="0"/>
            </a:b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It can only support the application with reduced range and additional gateways</a:t>
            </a:r>
          </a:p>
        </p:txBody>
      </p:sp>
    </p:spTree>
    <p:extLst>
      <p:ext uri="{BB962C8B-B14F-4D97-AF65-F5344CB8AC3E}">
        <p14:creationId xmlns:p14="http://schemas.microsoft.com/office/powerpoint/2010/main" val="1488863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8097D-4A31-C641-ABFB-F48AEC224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to the community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B8B99-0FEB-8148-9905-1F7469859E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298" indent="0">
              <a:buNone/>
            </a:pPr>
            <a:r>
              <a:rPr lang="en-US" sz="2000" dirty="0"/>
              <a:t>Ubiquitous connectivity needs are not yet met by unlicensed LPWANs</a:t>
            </a:r>
          </a:p>
          <a:p>
            <a:pPr>
              <a:spcBef>
                <a:spcPts val="1000"/>
              </a:spcBef>
            </a:pPr>
            <a:r>
              <a:rPr lang="en-US" sz="2000" dirty="0"/>
              <a:t>Significant improvements in capacity and coexistence are needed</a:t>
            </a:r>
          </a:p>
          <a:p>
            <a:pPr>
              <a:spcBef>
                <a:spcPts val="1000"/>
              </a:spcBef>
            </a:pPr>
            <a:r>
              <a:rPr lang="en-US" sz="2000" dirty="0"/>
              <a:t>Without these improvements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Many applications will move to cellular IoT networks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Unlicensed LPWANs will be relegated to remote deployments and controlled campuses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275B48-366F-CC47-A0A8-D4D5C86C9E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04308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5B661-683A-A04E-8D14-FBBDF84F3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Capacity solutions are relatively straightforward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59341-CD5E-7640-B90F-843BF068A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Better access control mechanisms</a:t>
            </a:r>
          </a:p>
          <a:p>
            <a:r>
              <a:rPr lang="en-US" dirty="0"/>
              <a:t>Recover simultaneous transmissions (Choir and Charm)</a:t>
            </a:r>
          </a:p>
          <a:p>
            <a:r>
              <a:rPr lang="en-US" dirty="0"/>
              <a:t>Increase bandwidth (TV white spaces)</a:t>
            </a:r>
          </a:p>
          <a:p>
            <a:endParaRPr lang="en-US" dirty="0"/>
          </a:p>
          <a:p>
            <a:r>
              <a:rPr lang="en-US" dirty="0"/>
              <a:t>Likely at the cost of increased energy usage…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14298" indent="0">
              <a:buNone/>
            </a:pPr>
            <a:r>
              <a:rPr lang="en-US" sz="1400" b="1" dirty="0" err="1"/>
              <a:t>Adwait</a:t>
            </a:r>
            <a:r>
              <a:rPr lang="en-US" sz="1400" b="1" dirty="0"/>
              <a:t> </a:t>
            </a:r>
            <a:r>
              <a:rPr lang="en-US" sz="1400" b="1" dirty="0" err="1"/>
              <a:t>Dongare</a:t>
            </a:r>
            <a:r>
              <a:rPr lang="en-US" sz="1400" b="1" dirty="0"/>
              <a:t>, et al.</a:t>
            </a:r>
            <a:r>
              <a:rPr lang="en-US" sz="1400" dirty="0"/>
              <a:t> "Charm: exploiting geographical diversity through coherent combining in low-power wide-area networks."</a:t>
            </a:r>
            <a:r>
              <a:rPr lang="en-US" sz="1400" i="1" dirty="0"/>
              <a:t> IPSN’18</a:t>
            </a:r>
            <a:br>
              <a:rPr lang="en-US" sz="1400" i="1" dirty="0"/>
            </a:br>
            <a:r>
              <a:rPr lang="en-US" sz="1400" b="1" dirty="0"/>
              <a:t>Rashad </a:t>
            </a:r>
            <a:r>
              <a:rPr lang="en-US" sz="1400" b="1" dirty="0" err="1"/>
              <a:t>Eletreby</a:t>
            </a:r>
            <a:r>
              <a:rPr lang="en-US" sz="1400" b="1" dirty="0"/>
              <a:t>, et al.</a:t>
            </a:r>
            <a:r>
              <a:rPr lang="en-US" sz="1400" dirty="0"/>
              <a:t> "Empowering low-power wide area networks in urban settings." </a:t>
            </a:r>
            <a:r>
              <a:rPr lang="en-US" sz="1400" i="1" dirty="0"/>
              <a:t>SIGCOMM’17</a:t>
            </a:r>
          </a:p>
          <a:p>
            <a:pPr marL="114298" indent="0">
              <a:buNone/>
            </a:pPr>
            <a:r>
              <a:rPr lang="en-US" sz="1400" b="1" dirty="0" err="1"/>
              <a:t>Abusayeed</a:t>
            </a:r>
            <a:r>
              <a:rPr lang="en-US" sz="1400" b="1" dirty="0"/>
              <a:t> Saifullah</a:t>
            </a:r>
            <a:r>
              <a:rPr lang="en-US" sz="1400" dirty="0"/>
              <a:t>, et al. "SNOW: Sensor network over white spaces." </a:t>
            </a:r>
            <a:r>
              <a:rPr lang="en-US" sz="1400" i="1" dirty="0"/>
              <a:t>SenSys’16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9BD95-6443-584A-986A-9DB2177E2B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4392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30EB88-246D-2E4C-9F2E-D0E8AF693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654710"/>
            <a:ext cx="7315200" cy="41148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5C7CC-1830-5443-A02E-1B90B660DF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21</a:t>
            </a:fld>
            <a:endParaRPr lang="e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485E226-891F-0E48-B41C-DF5BD79C6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82010"/>
            <a:ext cx="8520600" cy="572700"/>
          </a:xfrm>
        </p:spPr>
        <p:txBody>
          <a:bodyPr/>
          <a:lstStyle/>
          <a:p>
            <a:pPr algn="ctr"/>
            <a:r>
              <a:rPr lang="en-US" sz="2000" dirty="0" err="1"/>
              <a:t>LoRaWAN</a:t>
            </a:r>
            <a:r>
              <a:rPr lang="en-US" sz="2000" dirty="0"/>
              <a:t> devotes most of its network capacity to a single application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B39B12F-7C8B-9B47-8D80-53D8F8F79B4C}"/>
              </a:ext>
            </a:extLst>
          </p:cNvPr>
          <p:cNvSpPr/>
          <p:nvPr/>
        </p:nvSpPr>
        <p:spPr>
          <a:xfrm>
            <a:off x="1476686" y="2187176"/>
            <a:ext cx="589280" cy="1049868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CABCC9-DECD-0C41-A8A5-24E62BE043D4}"/>
              </a:ext>
            </a:extLst>
          </p:cNvPr>
          <p:cNvSpPr txBox="1"/>
          <p:nvPr/>
        </p:nvSpPr>
        <p:spPr>
          <a:xfrm>
            <a:off x="3853674" y="1141461"/>
            <a:ext cx="4497356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1" dirty="0"/>
              <a:t>Coexistence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LoRaWAN</a:t>
            </a:r>
            <a:r>
              <a:rPr lang="en-US" sz="1800" dirty="0"/>
              <a:t> can meet application needs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But only by using 50% of the 915 MHz unlicensed-band spectrum</a:t>
            </a:r>
          </a:p>
        </p:txBody>
      </p:sp>
    </p:spTree>
    <p:extLst>
      <p:ext uri="{BB962C8B-B14F-4D97-AF65-F5344CB8AC3E}">
        <p14:creationId xmlns:p14="http://schemas.microsoft.com/office/powerpoint/2010/main" val="2626080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7902882C-7E4E-F044-BDC0-1A09E44C3F31}"/>
              </a:ext>
            </a:extLst>
          </p:cNvPr>
          <p:cNvGrpSpPr/>
          <p:nvPr/>
        </p:nvGrpSpPr>
        <p:grpSpPr>
          <a:xfrm>
            <a:off x="5616902" y="280863"/>
            <a:ext cx="2222167" cy="2222167"/>
            <a:chOff x="4292307" y="729378"/>
            <a:chExt cx="2222167" cy="2222167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A09EB41E-D00E-2E45-9311-F62D45E60C1B}"/>
                </a:ext>
              </a:extLst>
            </p:cNvPr>
            <p:cNvSpPr/>
            <p:nvPr/>
          </p:nvSpPr>
          <p:spPr>
            <a:xfrm>
              <a:off x="4292307" y="729378"/>
              <a:ext cx="2222167" cy="2222167"/>
            </a:xfrm>
            <a:prstGeom prst="ellipse">
              <a:avLst/>
            </a:prstGeom>
            <a:solidFill>
              <a:srgbClr val="FFEED9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Hexagon 75">
              <a:extLst>
                <a:ext uri="{FF2B5EF4-FFF2-40B4-BE49-F238E27FC236}">
                  <a16:creationId xmlns:a16="http://schemas.microsoft.com/office/drawing/2014/main" id="{FB2866FC-0226-EE4C-A43D-D9D1C579F0AD}"/>
                </a:ext>
              </a:extLst>
            </p:cNvPr>
            <p:cNvSpPr/>
            <p:nvPr/>
          </p:nvSpPr>
          <p:spPr>
            <a:xfrm>
              <a:off x="5356397" y="1799950"/>
              <a:ext cx="93986" cy="81022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0AD299F-CAA2-BB43-89F6-697546D0E98D}"/>
              </a:ext>
            </a:extLst>
          </p:cNvPr>
          <p:cNvGrpSpPr/>
          <p:nvPr/>
        </p:nvGrpSpPr>
        <p:grpSpPr>
          <a:xfrm>
            <a:off x="6603514" y="2245582"/>
            <a:ext cx="2222167" cy="2222167"/>
            <a:chOff x="4292307" y="729378"/>
            <a:chExt cx="2222167" cy="2222167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83D8A087-86A5-CB42-ADC6-3E0610F24139}"/>
                </a:ext>
              </a:extLst>
            </p:cNvPr>
            <p:cNvSpPr/>
            <p:nvPr/>
          </p:nvSpPr>
          <p:spPr>
            <a:xfrm>
              <a:off x="4292307" y="729378"/>
              <a:ext cx="2222167" cy="2222167"/>
            </a:xfrm>
            <a:prstGeom prst="ellipse">
              <a:avLst/>
            </a:prstGeom>
            <a:solidFill>
              <a:srgbClr val="FFEED9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Hexagon 78">
              <a:extLst>
                <a:ext uri="{FF2B5EF4-FFF2-40B4-BE49-F238E27FC236}">
                  <a16:creationId xmlns:a16="http://schemas.microsoft.com/office/drawing/2014/main" id="{454638DD-5BD9-1049-A055-E1E942857313}"/>
                </a:ext>
              </a:extLst>
            </p:cNvPr>
            <p:cNvSpPr/>
            <p:nvPr/>
          </p:nvSpPr>
          <p:spPr>
            <a:xfrm>
              <a:off x="5356397" y="1799950"/>
              <a:ext cx="93986" cy="81022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B95E27E-A3AF-3646-83DA-1D75E5DE3942}"/>
              </a:ext>
            </a:extLst>
          </p:cNvPr>
          <p:cNvGrpSpPr/>
          <p:nvPr/>
        </p:nvGrpSpPr>
        <p:grpSpPr>
          <a:xfrm>
            <a:off x="4426609" y="2212203"/>
            <a:ext cx="2222167" cy="2222167"/>
            <a:chOff x="4292307" y="729378"/>
            <a:chExt cx="2222167" cy="2222167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B6E38304-DD02-E64F-858F-C353CE9C5DA6}"/>
                </a:ext>
              </a:extLst>
            </p:cNvPr>
            <p:cNvSpPr/>
            <p:nvPr/>
          </p:nvSpPr>
          <p:spPr>
            <a:xfrm>
              <a:off x="4292307" y="729378"/>
              <a:ext cx="2222167" cy="2222167"/>
            </a:xfrm>
            <a:prstGeom prst="ellipse">
              <a:avLst/>
            </a:prstGeom>
            <a:solidFill>
              <a:srgbClr val="FFEED9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Hexagon 81">
              <a:extLst>
                <a:ext uri="{FF2B5EF4-FFF2-40B4-BE49-F238E27FC236}">
                  <a16:creationId xmlns:a16="http://schemas.microsoft.com/office/drawing/2014/main" id="{5CD7A256-12AD-3140-86D7-8D8992CFB6F7}"/>
                </a:ext>
              </a:extLst>
            </p:cNvPr>
            <p:cNvSpPr/>
            <p:nvPr/>
          </p:nvSpPr>
          <p:spPr>
            <a:xfrm>
              <a:off x="5356397" y="1799950"/>
              <a:ext cx="93986" cy="81022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A4F6984-3BB0-6443-88E9-50C383A69259}"/>
              </a:ext>
            </a:extLst>
          </p:cNvPr>
          <p:cNvGrpSpPr/>
          <p:nvPr/>
        </p:nvGrpSpPr>
        <p:grpSpPr>
          <a:xfrm>
            <a:off x="5492937" y="4182328"/>
            <a:ext cx="2222167" cy="2222167"/>
            <a:chOff x="4292307" y="729378"/>
            <a:chExt cx="2222167" cy="2222167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2FC57941-D074-DB42-A340-746920F4D5AD}"/>
                </a:ext>
              </a:extLst>
            </p:cNvPr>
            <p:cNvSpPr/>
            <p:nvPr/>
          </p:nvSpPr>
          <p:spPr>
            <a:xfrm>
              <a:off x="4292307" y="729378"/>
              <a:ext cx="2222167" cy="2222167"/>
            </a:xfrm>
            <a:prstGeom prst="ellipse">
              <a:avLst/>
            </a:prstGeom>
            <a:solidFill>
              <a:srgbClr val="FFEED9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Hexagon 84">
              <a:extLst>
                <a:ext uri="{FF2B5EF4-FFF2-40B4-BE49-F238E27FC236}">
                  <a16:creationId xmlns:a16="http://schemas.microsoft.com/office/drawing/2014/main" id="{C177562A-2035-A746-9891-0F095EF135E4}"/>
                </a:ext>
              </a:extLst>
            </p:cNvPr>
            <p:cNvSpPr/>
            <p:nvPr/>
          </p:nvSpPr>
          <p:spPr>
            <a:xfrm>
              <a:off x="5356397" y="1799950"/>
              <a:ext cx="93986" cy="81022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79B5B3F-D40F-B74F-96BD-6EB12B8338F9}"/>
              </a:ext>
            </a:extLst>
          </p:cNvPr>
          <p:cNvGrpSpPr/>
          <p:nvPr/>
        </p:nvGrpSpPr>
        <p:grpSpPr>
          <a:xfrm>
            <a:off x="4925963" y="917513"/>
            <a:ext cx="1640198" cy="1640198"/>
            <a:chOff x="3284499" y="4673254"/>
            <a:chExt cx="1640198" cy="1640198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3E8D1FA0-F844-C641-BF7D-F74BAA1AE42C}"/>
                </a:ext>
              </a:extLst>
            </p:cNvPr>
            <p:cNvSpPr/>
            <p:nvPr/>
          </p:nvSpPr>
          <p:spPr>
            <a:xfrm>
              <a:off x="3284499" y="4673254"/>
              <a:ext cx="1640198" cy="1640198"/>
            </a:xfrm>
            <a:prstGeom prst="ellipse">
              <a:avLst/>
            </a:prstGeom>
            <a:solidFill>
              <a:srgbClr val="FF2E38">
                <a:alpha val="5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6" name="Hexagon 115">
              <a:extLst>
                <a:ext uri="{FF2B5EF4-FFF2-40B4-BE49-F238E27FC236}">
                  <a16:creationId xmlns:a16="http://schemas.microsoft.com/office/drawing/2014/main" id="{31172D89-7A9F-BB4A-9208-BDD3080A9BA9}"/>
                </a:ext>
              </a:extLst>
            </p:cNvPr>
            <p:cNvSpPr/>
            <p:nvPr/>
          </p:nvSpPr>
          <p:spPr>
            <a:xfrm>
              <a:off x="4057605" y="5452842"/>
              <a:ext cx="93986" cy="81022"/>
            </a:xfrm>
            <a:prstGeom prst="hexagon">
              <a:avLst/>
            </a:prstGeom>
            <a:solidFill>
              <a:srgbClr val="FF2E38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7806301-F665-1B4B-818A-2ED822125210}"/>
              </a:ext>
            </a:extLst>
          </p:cNvPr>
          <p:cNvGrpSpPr/>
          <p:nvPr/>
        </p:nvGrpSpPr>
        <p:grpSpPr>
          <a:xfrm>
            <a:off x="5071577" y="2557711"/>
            <a:ext cx="1640198" cy="1640198"/>
            <a:chOff x="3284499" y="4673254"/>
            <a:chExt cx="1640198" cy="1640198"/>
          </a:xfrm>
          <a:solidFill>
            <a:srgbClr val="00B0F0">
              <a:alpha val="50196"/>
            </a:srgbClr>
          </a:solidFill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4935A958-5034-A24C-AFFC-4B42AA165229}"/>
                </a:ext>
              </a:extLst>
            </p:cNvPr>
            <p:cNvSpPr/>
            <p:nvPr/>
          </p:nvSpPr>
          <p:spPr>
            <a:xfrm>
              <a:off x="3284499" y="4673254"/>
              <a:ext cx="1640198" cy="1640198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2" name="Hexagon 121">
              <a:extLst>
                <a:ext uri="{FF2B5EF4-FFF2-40B4-BE49-F238E27FC236}">
                  <a16:creationId xmlns:a16="http://schemas.microsoft.com/office/drawing/2014/main" id="{7BE13093-1D8A-C44E-BF4E-3343DF1750DD}"/>
                </a:ext>
              </a:extLst>
            </p:cNvPr>
            <p:cNvSpPr/>
            <p:nvPr/>
          </p:nvSpPr>
          <p:spPr>
            <a:xfrm>
              <a:off x="4057605" y="5452842"/>
              <a:ext cx="93986" cy="81022"/>
            </a:xfrm>
            <a:prstGeom prst="hexagon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2122A412-B7FB-A64A-9F9B-C6C572E8BBD8}"/>
              </a:ext>
            </a:extLst>
          </p:cNvPr>
          <p:cNvGrpSpPr/>
          <p:nvPr/>
        </p:nvGrpSpPr>
        <p:grpSpPr>
          <a:xfrm>
            <a:off x="6023535" y="3911986"/>
            <a:ext cx="1640198" cy="1640198"/>
            <a:chOff x="3284499" y="4673254"/>
            <a:chExt cx="1640198" cy="1640198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10F4690B-7D5B-284B-8D3D-6E7776B099EB}"/>
                </a:ext>
              </a:extLst>
            </p:cNvPr>
            <p:cNvSpPr/>
            <p:nvPr/>
          </p:nvSpPr>
          <p:spPr>
            <a:xfrm>
              <a:off x="3284499" y="4673254"/>
              <a:ext cx="1640198" cy="1640198"/>
            </a:xfrm>
            <a:prstGeom prst="ellipse">
              <a:avLst/>
            </a:prstGeom>
            <a:solidFill>
              <a:srgbClr val="FF2E38">
                <a:alpha val="5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5" name="Hexagon 124">
              <a:extLst>
                <a:ext uri="{FF2B5EF4-FFF2-40B4-BE49-F238E27FC236}">
                  <a16:creationId xmlns:a16="http://schemas.microsoft.com/office/drawing/2014/main" id="{4B1EA145-0F9E-0A4C-A34E-978A99DF294A}"/>
                </a:ext>
              </a:extLst>
            </p:cNvPr>
            <p:cNvSpPr/>
            <p:nvPr/>
          </p:nvSpPr>
          <p:spPr>
            <a:xfrm>
              <a:off x="4057605" y="5452842"/>
              <a:ext cx="93986" cy="81022"/>
            </a:xfrm>
            <a:prstGeom prst="hexagon">
              <a:avLst/>
            </a:prstGeom>
            <a:solidFill>
              <a:srgbClr val="FF2E38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E961764-DF54-164E-A75B-7EB4B0A9124A}"/>
              </a:ext>
            </a:extLst>
          </p:cNvPr>
          <p:cNvGrpSpPr/>
          <p:nvPr/>
        </p:nvGrpSpPr>
        <p:grpSpPr>
          <a:xfrm>
            <a:off x="6749011" y="2467404"/>
            <a:ext cx="1640198" cy="1640198"/>
            <a:chOff x="3284499" y="4673254"/>
            <a:chExt cx="1640198" cy="1640198"/>
          </a:xfrm>
          <a:solidFill>
            <a:srgbClr val="00B0F0">
              <a:alpha val="50196"/>
            </a:srgbClr>
          </a:solidFill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EDFADBD-F80F-F94D-A1E3-73770D7D1B26}"/>
                </a:ext>
              </a:extLst>
            </p:cNvPr>
            <p:cNvSpPr/>
            <p:nvPr/>
          </p:nvSpPr>
          <p:spPr>
            <a:xfrm>
              <a:off x="3284499" y="4673254"/>
              <a:ext cx="1640198" cy="1640198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8" name="Hexagon 127">
              <a:extLst>
                <a:ext uri="{FF2B5EF4-FFF2-40B4-BE49-F238E27FC236}">
                  <a16:creationId xmlns:a16="http://schemas.microsoft.com/office/drawing/2014/main" id="{377DBDBE-E96A-2649-85BA-AFA09D5428CB}"/>
                </a:ext>
              </a:extLst>
            </p:cNvPr>
            <p:cNvSpPr/>
            <p:nvPr/>
          </p:nvSpPr>
          <p:spPr>
            <a:xfrm>
              <a:off x="4057605" y="5452842"/>
              <a:ext cx="93986" cy="81022"/>
            </a:xfrm>
            <a:prstGeom prst="hexagon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AA1ADDD9-563E-F942-8B9C-269A9104340A}"/>
              </a:ext>
            </a:extLst>
          </p:cNvPr>
          <p:cNvGrpSpPr/>
          <p:nvPr/>
        </p:nvGrpSpPr>
        <p:grpSpPr>
          <a:xfrm>
            <a:off x="6166667" y="1341746"/>
            <a:ext cx="1640198" cy="1640198"/>
            <a:chOff x="3284499" y="4673254"/>
            <a:chExt cx="1640198" cy="1640198"/>
          </a:xfrm>
        </p:grpSpPr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920ABEC3-22D9-834D-8C49-DD37C6B97529}"/>
                </a:ext>
              </a:extLst>
            </p:cNvPr>
            <p:cNvSpPr/>
            <p:nvPr/>
          </p:nvSpPr>
          <p:spPr>
            <a:xfrm>
              <a:off x="3284499" y="4673254"/>
              <a:ext cx="1640198" cy="1640198"/>
            </a:xfrm>
            <a:prstGeom prst="ellipse">
              <a:avLst/>
            </a:prstGeom>
            <a:solidFill>
              <a:srgbClr val="FF2E38">
                <a:alpha val="5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1" name="Hexagon 130">
              <a:extLst>
                <a:ext uri="{FF2B5EF4-FFF2-40B4-BE49-F238E27FC236}">
                  <a16:creationId xmlns:a16="http://schemas.microsoft.com/office/drawing/2014/main" id="{D87F4BD3-FC15-0A44-AF69-E6D1A2EFB28A}"/>
                </a:ext>
              </a:extLst>
            </p:cNvPr>
            <p:cNvSpPr/>
            <p:nvPr/>
          </p:nvSpPr>
          <p:spPr>
            <a:xfrm>
              <a:off x="4057605" y="5452842"/>
              <a:ext cx="93986" cy="81022"/>
            </a:xfrm>
            <a:prstGeom prst="hexagon">
              <a:avLst/>
            </a:prstGeom>
            <a:solidFill>
              <a:srgbClr val="FF2E38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F8F07063-3E43-CC4F-AF64-4D03F68525D2}"/>
              </a:ext>
            </a:extLst>
          </p:cNvPr>
          <p:cNvGrpSpPr/>
          <p:nvPr/>
        </p:nvGrpSpPr>
        <p:grpSpPr>
          <a:xfrm>
            <a:off x="5998426" y="35187"/>
            <a:ext cx="1640198" cy="1640198"/>
            <a:chOff x="3284499" y="4673254"/>
            <a:chExt cx="1640198" cy="1640198"/>
          </a:xfrm>
          <a:solidFill>
            <a:srgbClr val="00B0F0">
              <a:alpha val="50196"/>
            </a:srgbClr>
          </a:solidFill>
        </p:grpSpPr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F1A48E3C-1518-3740-AE3F-F854E57042C9}"/>
                </a:ext>
              </a:extLst>
            </p:cNvPr>
            <p:cNvSpPr/>
            <p:nvPr/>
          </p:nvSpPr>
          <p:spPr>
            <a:xfrm>
              <a:off x="3284499" y="4673254"/>
              <a:ext cx="1640198" cy="1640198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4" name="Hexagon 133">
              <a:extLst>
                <a:ext uri="{FF2B5EF4-FFF2-40B4-BE49-F238E27FC236}">
                  <a16:creationId xmlns:a16="http://schemas.microsoft.com/office/drawing/2014/main" id="{0E2B70B7-6621-BB42-BB3D-D53D282336B3}"/>
                </a:ext>
              </a:extLst>
            </p:cNvPr>
            <p:cNvSpPr/>
            <p:nvPr/>
          </p:nvSpPr>
          <p:spPr>
            <a:xfrm>
              <a:off x="4057605" y="5452842"/>
              <a:ext cx="93986" cy="81022"/>
            </a:xfrm>
            <a:prstGeom prst="hexagon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5FC66F-4402-3340-BBA3-3F0B92290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4874330" cy="572700"/>
          </a:xfrm>
          <a:solidFill>
            <a:schemeClr val="bg1"/>
          </a:solidFill>
        </p:spPr>
        <p:txBody>
          <a:bodyPr/>
          <a:lstStyle/>
          <a:p>
            <a:r>
              <a:rPr lang="en-US" sz="2000" dirty="0"/>
              <a:t>Coexistence is inevitable in urban areas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DD437-CD5D-A444-BF26-2E411925A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874330" cy="3416400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Urban environments and long range lead to many overlapping deployed networks</a:t>
            </a:r>
          </a:p>
          <a:p>
            <a:pPr marL="114298" indent="0">
              <a:buNone/>
            </a:pPr>
            <a:endParaRPr lang="en-US" dirty="0"/>
          </a:p>
          <a:p>
            <a:r>
              <a:rPr lang="en-US" dirty="0"/>
              <a:t>Capacity problems worsen coexistence by devoting more bandwidth to one application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B8712-F6D8-5E47-B597-03FF7D8527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6234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5B661-683A-A04E-8D14-FBBDF84F3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/>
              <a:t>Coexistence in unlicensed bands is a more difficult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59341-CD5E-7640-B90F-843BF068A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methods for inter-network negotiation so far</a:t>
            </a:r>
          </a:p>
          <a:p>
            <a:r>
              <a:rPr lang="en-US" dirty="0"/>
              <a:t>2.4 GHz has less impact from neighboring networks due to range</a:t>
            </a:r>
          </a:p>
          <a:p>
            <a:r>
              <a:rPr lang="en-US" dirty="0"/>
              <a:t>Without buy-in from most deployments, all access control reduces to ALOHA</a:t>
            </a:r>
          </a:p>
          <a:p>
            <a:pPr marL="114298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b="1" dirty="0"/>
              <a:t>Cellular IoT does not have this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9BD95-6443-584A-986A-9DB2177E2B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02692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7902882C-7E4E-F044-BDC0-1A09E44C3F31}"/>
              </a:ext>
            </a:extLst>
          </p:cNvPr>
          <p:cNvGrpSpPr/>
          <p:nvPr/>
        </p:nvGrpSpPr>
        <p:grpSpPr>
          <a:xfrm>
            <a:off x="5616902" y="280863"/>
            <a:ext cx="2222167" cy="2222167"/>
            <a:chOff x="4292307" y="729378"/>
            <a:chExt cx="2222167" cy="2222167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A09EB41E-D00E-2E45-9311-F62D45E60C1B}"/>
                </a:ext>
              </a:extLst>
            </p:cNvPr>
            <p:cNvSpPr/>
            <p:nvPr/>
          </p:nvSpPr>
          <p:spPr>
            <a:xfrm>
              <a:off x="4292307" y="729378"/>
              <a:ext cx="2222167" cy="2222167"/>
            </a:xfrm>
            <a:prstGeom prst="ellipse">
              <a:avLst/>
            </a:prstGeom>
            <a:solidFill>
              <a:srgbClr val="FFEED9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Hexagon 75">
              <a:extLst>
                <a:ext uri="{FF2B5EF4-FFF2-40B4-BE49-F238E27FC236}">
                  <a16:creationId xmlns:a16="http://schemas.microsoft.com/office/drawing/2014/main" id="{FB2866FC-0226-EE4C-A43D-D9D1C579F0AD}"/>
                </a:ext>
              </a:extLst>
            </p:cNvPr>
            <p:cNvSpPr/>
            <p:nvPr/>
          </p:nvSpPr>
          <p:spPr>
            <a:xfrm>
              <a:off x="5356397" y="1799950"/>
              <a:ext cx="93986" cy="81022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0AD299F-CAA2-BB43-89F6-697546D0E98D}"/>
              </a:ext>
            </a:extLst>
          </p:cNvPr>
          <p:cNvGrpSpPr/>
          <p:nvPr/>
        </p:nvGrpSpPr>
        <p:grpSpPr>
          <a:xfrm>
            <a:off x="6603514" y="2245582"/>
            <a:ext cx="2222167" cy="2222167"/>
            <a:chOff x="4292307" y="729378"/>
            <a:chExt cx="2222167" cy="2222167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83D8A087-86A5-CB42-ADC6-3E0610F24139}"/>
                </a:ext>
              </a:extLst>
            </p:cNvPr>
            <p:cNvSpPr/>
            <p:nvPr/>
          </p:nvSpPr>
          <p:spPr>
            <a:xfrm>
              <a:off x="4292307" y="729378"/>
              <a:ext cx="2222167" cy="2222167"/>
            </a:xfrm>
            <a:prstGeom prst="ellipse">
              <a:avLst/>
            </a:prstGeom>
            <a:solidFill>
              <a:srgbClr val="FFEED9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Hexagon 78">
              <a:extLst>
                <a:ext uri="{FF2B5EF4-FFF2-40B4-BE49-F238E27FC236}">
                  <a16:creationId xmlns:a16="http://schemas.microsoft.com/office/drawing/2014/main" id="{454638DD-5BD9-1049-A055-E1E942857313}"/>
                </a:ext>
              </a:extLst>
            </p:cNvPr>
            <p:cNvSpPr/>
            <p:nvPr/>
          </p:nvSpPr>
          <p:spPr>
            <a:xfrm>
              <a:off x="5356397" y="1799950"/>
              <a:ext cx="93986" cy="81022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B95E27E-A3AF-3646-83DA-1D75E5DE3942}"/>
              </a:ext>
            </a:extLst>
          </p:cNvPr>
          <p:cNvGrpSpPr/>
          <p:nvPr/>
        </p:nvGrpSpPr>
        <p:grpSpPr>
          <a:xfrm>
            <a:off x="4426609" y="2212203"/>
            <a:ext cx="2222167" cy="2222167"/>
            <a:chOff x="4292307" y="729378"/>
            <a:chExt cx="2222167" cy="2222167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B6E38304-DD02-E64F-858F-C353CE9C5DA6}"/>
                </a:ext>
              </a:extLst>
            </p:cNvPr>
            <p:cNvSpPr/>
            <p:nvPr/>
          </p:nvSpPr>
          <p:spPr>
            <a:xfrm>
              <a:off x="4292307" y="729378"/>
              <a:ext cx="2222167" cy="2222167"/>
            </a:xfrm>
            <a:prstGeom prst="ellipse">
              <a:avLst/>
            </a:prstGeom>
            <a:solidFill>
              <a:srgbClr val="FFEED9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Hexagon 81">
              <a:extLst>
                <a:ext uri="{FF2B5EF4-FFF2-40B4-BE49-F238E27FC236}">
                  <a16:creationId xmlns:a16="http://schemas.microsoft.com/office/drawing/2014/main" id="{5CD7A256-12AD-3140-86D7-8D8992CFB6F7}"/>
                </a:ext>
              </a:extLst>
            </p:cNvPr>
            <p:cNvSpPr/>
            <p:nvPr/>
          </p:nvSpPr>
          <p:spPr>
            <a:xfrm>
              <a:off x="5356397" y="1799950"/>
              <a:ext cx="93986" cy="81022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A4F6984-3BB0-6443-88E9-50C383A69259}"/>
              </a:ext>
            </a:extLst>
          </p:cNvPr>
          <p:cNvGrpSpPr/>
          <p:nvPr/>
        </p:nvGrpSpPr>
        <p:grpSpPr>
          <a:xfrm>
            <a:off x="5492937" y="4182328"/>
            <a:ext cx="2222167" cy="2222167"/>
            <a:chOff x="4292307" y="729378"/>
            <a:chExt cx="2222167" cy="2222167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2FC57941-D074-DB42-A340-746920F4D5AD}"/>
                </a:ext>
              </a:extLst>
            </p:cNvPr>
            <p:cNvSpPr/>
            <p:nvPr/>
          </p:nvSpPr>
          <p:spPr>
            <a:xfrm>
              <a:off x="4292307" y="729378"/>
              <a:ext cx="2222167" cy="2222167"/>
            </a:xfrm>
            <a:prstGeom prst="ellipse">
              <a:avLst/>
            </a:prstGeom>
            <a:solidFill>
              <a:srgbClr val="FFEED9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Hexagon 84">
              <a:extLst>
                <a:ext uri="{FF2B5EF4-FFF2-40B4-BE49-F238E27FC236}">
                  <a16:creationId xmlns:a16="http://schemas.microsoft.com/office/drawing/2014/main" id="{C177562A-2035-A746-9891-0F095EF135E4}"/>
                </a:ext>
              </a:extLst>
            </p:cNvPr>
            <p:cNvSpPr/>
            <p:nvPr/>
          </p:nvSpPr>
          <p:spPr>
            <a:xfrm>
              <a:off x="5356397" y="1799950"/>
              <a:ext cx="93986" cy="81022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79B5B3F-D40F-B74F-96BD-6EB12B8338F9}"/>
              </a:ext>
            </a:extLst>
          </p:cNvPr>
          <p:cNvGrpSpPr/>
          <p:nvPr/>
        </p:nvGrpSpPr>
        <p:grpSpPr>
          <a:xfrm>
            <a:off x="4925963" y="917513"/>
            <a:ext cx="1640198" cy="1640198"/>
            <a:chOff x="3284499" y="4673254"/>
            <a:chExt cx="1640198" cy="1640198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3E8D1FA0-F844-C641-BF7D-F74BAA1AE42C}"/>
                </a:ext>
              </a:extLst>
            </p:cNvPr>
            <p:cNvSpPr/>
            <p:nvPr/>
          </p:nvSpPr>
          <p:spPr>
            <a:xfrm>
              <a:off x="3284499" y="4673254"/>
              <a:ext cx="1640198" cy="1640198"/>
            </a:xfrm>
            <a:prstGeom prst="ellipse">
              <a:avLst/>
            </a:prstGeom>
            <a:solidFill>
              <a:srgbClr val="FF2E38">
                <a:alpha val="5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6" name="Hexagon 115">
              <a:extLst>
                <a:ext uri="{FF2B5EF4-FFF2-40B4-BE49-F238E27FC236}">
                  <a16:creationId xmlns:a16="http://schemas.microsoft.com/office/drawing/2014/main" id="{31172D89-7A9F-BB4A-9208-BDD3080A9BA9}"/>
                </a:ext>
              </a:extLst>
            </p:cNvPr>
            <p:cNvSpPr/>
            <p:nvPr/>
          </p:nvSpPr>
          <p:spPr>
            <a:xfrm>
              <a:off x="4057605" y="5452842"/>
              <a:ext cx="93986" cy="81022"/>
            </a:xfrm>
            <a:prstGeom prst="hexagon">
              <a:avLst/>
            </a:prstGeom>
            <a:solidFill>
              <a:srgbClr val="FF2E38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7806301-F665-1B4B-818A-2ED822125210}"/>
              </a:ext>
            </a:extLst>
          </p:cNvPr>
          <p:cNvGrpSpPr/>
          <p:nvPr/>
        </p:nvGrpSpPr>
        <p:grpSpPr>
          <a:xfrm>
            <a:off x="5071577" y="2557711"/>
            <a:ext cx="1640198" cy="1640198"/>
            <a:chOff x="3284499" y="4673254"/>
            <a:chExt cx="1640198" cy="1640198"/>
          </a:xfrm>
          <a:solidFill>
            <a:srgbClr val="00B0F0">
              <a:alpha val="50196"/>
            </a:srgbClr>
          </a:solidFill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4935A958-5034-A24C-AFFC-4B42AA165229}"/>
                </a:ext>
              </a:extLst>
            </p:cNvPr>
            <p:cNvSpPr/>
            <p:nvPr/>
          </p:nvSpPr>
          <p:spPr>
            <a:xfrm>
              <a:off x="3284499" y="4673254"/>
              <a:ext cx="1640198" cy="1640198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2" name="Hexagon 121">
              <a:extLst>
                <a:ext uri="{FF2B5EF4-FFF2-40B4-BE49-F238E27FC236}">
                  <a16:creationId xmlns:a16="http://schemas.microsoft.com/office/drawing/2014/main" id="{7BE13093-1D8A-C44E-BF4E-3343DF1750DD}"/>
                </a:ext>
              </a:extLst>
            </p:cNvPr>
            <p:cNvSpPr/>
            <p:nvPr/>
          </p:nvSpPr>
          <p:spPr>
            <a:xfrm>
              <a:off x="4057605" y="5452842"/>
              <a:ext cx="93986" cy="81022"/>
            </a:xfrm>
            <a:prstGeom prst="hexagon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2122A412-B7FB-A64A-9F9B-C6C572E8BBD8}"/>
              </a:ext>
            </a:extLst>
          </p:cNvPr>
          <p:cNvGrpSpPr/>
          <p:nvPr/>
        </p:nvGrpSpPr>
        <p:grpSpPr>
          <a:xfrm>
            <a:off x="6023535" y="3911986"/>
            <a:ext cx="1640198" cy="1640198"/>
            <a:chOff x="3284499" y="4673254"/>
            <a:chExt cx="1640198" cy="1640198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10F4690B-7D5B-284B-8D3D-6E7776B099EB}"/>
                </a:ext>
              </a:extLst>
            </p:cNvPr>
            <p:cNvSpPr/>
            <p:nvPr/>
          </p:nvSpPr>
          <p:spPr>
            <a:xfrm>
              <a:off x="3284499" y="4673254"/>
              <a:ext cx="1640198" cy="1640198"/>
            </a:xfrm>
            <a:prstGeom prst="ellipse">
              <a:avLst/>
            </a:prstGeom>
            <a:solidFill>
              <a:srgbClr val="FF2E38">
                <a:alpha val="5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5" name="Hexagon 124">
              <a:extLst>
                <a:ext uri="{FF2B5EF4-FFF2-40B4-BE49-F238E27FC236}">
                  <a16:creationId xmlns:a16="http://schemas.microsoft.com/office/drawing/2014/main" id="{4B1EA145-0F9E-0A4C-A34E-978A99DF294A}"/>
                </a:ext>
              </a:extLst>
            </p:cNvPr>
            <p:cNvSpPr/>
            <p:nvPr/>
          </p:nvSpPr>
          <p:spPr>
            <a:xfrm>
              <a:off x="4057605" y="5452842"/>
              <a:ext cx="93986" cy="81022"/>
            </a:xfrm>
            <a:prstGeom prst="hexagon">
              <a:avLst/>
            </a:prstGeom>
            <a:solidFill>
              <a:srgbClr val="FF2E38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E961764-DF54-164E-A75B-7EB4B0A9124A}"/>
              </a:ext>
            </a:extLst>
          </p:cNvPr>
          <p:cNvGrpSpPr/>
          <p:nvPr/>
        </p:nvGrpSpPr>
        <p:grpSpPr>
          <a:xfrm>
            <a:off x="6749011" y="2467404"/>
            <a:ext cx="1640198" cy="1640198"/>
            <a:chOff x="3284499" y="4673254"/>
            <a:chExt cx="1640198" cy="1640198"/>
          </a:xfrm>
          <a:solidFill>
            <a:srgbClr val="00B0F0">
              <a:alpha val="50196"/>
            </a:srgbClr>
          </a:solidFill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EDFADBD-F80F-F94D-A1E3-73770D7D1B26}"/>
                </a:ext>
              </a:extLst>
            </p:cNvPr>
            <p:cNvSpPr/>
            <p:nvPr/>
          </p:nvSpPr>
          <p:spPr>
            <a:xfrm>
              <a:off x="3284499" y="4673254"/>
              <a:ext cx="1640198" cy="1640198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8" name="Hexagon 127">
              <a:extLst>
                <a:ext uri="{FF2B5EF4-FFF2-40B4-BE49-F238E27FC236}">
                  <a16:creationId xmlns:a16="http://schemas.microsoft.com/office/drawing/2014/main" id="{377DBDBE-E96A-2649-85BA-AFA09D5428CB}"/>
                </a:ext>
              </a:extLst>
            </p:cNvPr>
            <p:cNvSpPr/>
            <p:nvPr/>
          </p:nvSpPr>
          <p:spPr>
            <a:xfrm>
              <a:off x="4057605" y="5452842"/>
              <a:ext cx="93986" cy="81022"/>
            </a:xfrm>
            <a:prstGeom prst="hexagon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AA1ADDD9-563E-F942-8B9C-269A9104340A}"/>
              </a:ext>
            </a:extLst>
          </p:cNvPr>
          <p:cNvGrpSpPr/>
          <p:nvPr/>
        </p:nvGrpSpPr>
        <p:grpSpPr>
          <a:xfrm>
            <a:off x="6166667" y="1341746"/>
            <a:ext cx="1640198" cy="1640198"/>
            <a:chOff x="3284499" y="4673254"/>
            <a:chExt cx="1640198" cy="1640198"/>
          </a:xfrm>
        </p:grpSpPr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920ABEC3-22D9-834D-8C49-DD37C6B97529}"/>
                </a:ext>
              </a:extLst>
            </p:cNvPr>
            <p:cNvSpPr/>
            <p:nvPr/>
          </p:nvSpPr>
          <p:spPr>
            <a:xfrm>
              <a:off x="3284499" y="4673254"/>
              <a:ext cx="1640198" cy="1640198"/>
            </a:xfrm>
            <a:prstGeom prst="ellipse">
              <a:avLst/>
            </a:prstGeom>
            <a:solidFill>
              <a:srgbClr val="FF2E38">
                <a:alpha val="5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1" name="Hexagon 130">
              <a:extLst>
                <a:ext uri="{FF2B5EF4-FFF2-40B4-BE49-F238E27FC236}">
                  <a16:creationId xmlns:a16="http://schemas.microsoft.com/office/drawing/2014/main" id="{D87F4BD3-FC15-0A44-AF69-E6D1A2EFB28A}"/>
                </a:ext>
              </a:extLst>
            </p:cNvPr>
            <p:cNvSpPr/>
            <p:nvPr/>
          </p:nvSpPr>
          <p:spPr>
            <a:xfrm>
              <a:off x="4057605" y="5452842"/>
              <a:ext cx="93986" cy="81022"/>
            </a:xfrm>
            <a:prstGeom prst="hexagon">
              <a:avLst/>
            </a:prstGeom>
            <a:solidFill>
              <a:srgbClr val="FF2E38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F8F07063-3E43-CC4F-AF64-4D03F68525D2}"/>
              </a:ext>
            </a:extLst>
          </p:cNvPr>
          <p:cNvGrpSpPr/>
          <p:nvPr/>
        </p:nvGrpSpPr>
        <p:grpSpPr>
          <a:xfrm>
            <a:off x="5998426" y="35187"/>
            <a:ext cx="1640198" cy="1640198"/>
            <a:chOff x="3284499" y="4673254"/>
            <a:chExt cx="1640198" cy="1640198"/>
          </a:xfrm>
          <a:solidFill>
            <a:srgbClr val="00B0F0">
              <a:alpha val="50196"/>
            </a:srgbClr>
          </a:solidFill>
        </p:grpSpPr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F1A48E3C-1518-3740-AE3F-F854E57042C9}"/>
                </a:ext>
              </a:extLst>
            </p:cNvPr>
            <p:cNvSpPr/>
            <p:nvPr/>
          </p:nvSpPr>
          <p:spPr>
            <a:xfrm>
              <a:off x="3284499" y="4673254"/>
              <a:ext cx="1640198" cy="1640198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4" name="Hexagon 133">
              <a:extLst>
                <a:ext uri="{FF2B5EF4-FFF2-40B4-BE49-F238E27FC236}">
                  <a16:creationId xmlns:a16="http://schemas.microsoft.com/office/drawing/2014/main" id="{0E2B70B7-6621-BB42-BB3D-D53D282336B3}"/>
                </a:ext>
              </a:extLst>
            </p:cNvPr>
            <p:cNvSpPr/>
            <p:nvPr/>
          </p:nvSpPr>
          <p:spPr>
            <a:xfrm>
              <a:off x="4057605" y="5452842"/>
              <a:ext cx="93986" cy="81022"/>
            </a:xfrm>
            <a:prstGeom prst="hexagon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5FC66F-4402-3340-BBA3-3F0B92290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5313114" cy="572700"/>
          </a:xfrm>
          <a:solidFill>
            <a:schemeClr val="bg1"/>
          </a:solidFill>
        </p:spPr>
        <p:txBody>
          <a:bodyPr/>
          <a:lstStyle/>
          <a:p>
            <a:r>
              <a:rPr lang="en-US" sz="2000" dirty="0"/>
              <a:t>Cellular will potentially dominate deployments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DD437-CD5D-A444-BF26-2E411925A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5313114" cy="3416400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LTE-M and NB-IoT are now deployed in the US (and worldwide)</a:t>
            </a:r>
          </a:p>
          <a:p>
            <a:pPr marL="114298" indent="0">
              <a:buNone/>
            </a:pPr>
            <a:r>
              <a:rPr lang="en-US" sz="1000" dirty="0"/>
              <a:t> </a:t>
            </a:r>
            <a:endParaRPr lang="en-US" dirty="0"/>
          </a:p>
          <a:p>
            <a:r>
              <a:rPr lang="en-US" dirty="0"/>
              <a:t>Licensed bandwidth avoids the coexistence problem</a:t>
            </a:r>
          </a:p>
          <a:p>
            <a:pPr marL="114298" indent="0">
              <a:buNone/>
            </a:pPr>
            <a:r>
              <a:rPr lang="en-US" sz="1000" dirty="0"/>
              <a:t> </a:t>
            </a:r>
            <a:endParaRPr lang="en-US" dirty="0"/>
          </a:p>
          <a:p>
            <a:r>
              <a:rPr lang="en-US" dirty="0"/>
              <a:t>Without solutions for unlicensed LPWANs, applications will deploy with cellular</a:t>
            </a:r>
          </a:p>
          <a:p>
            <a:pPr lvl="1">
              <a:spcBef>
                <a:spcPts val="0"/>
              </a:spcBef>
            </a:pPr>
            <a:r>
              <a:rPr lang="en-US" dirty="0"/>
              <a:t>Losing out on an exciting research domain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B8712-F6D8-5E47-B597-03FF7D8527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1076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311700" y="2369924"/>
            <a:ext cx="8520600" cy="1409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2200" b="1" dirty="0"/>
              <a:t>Branden Ghena</a:t>
            </a:r>
            <a:r>
              <a:rPr lang="en" sz="2200" baseline="30000" dirty="0"/>
              <a:t>1</a:t>
            </a:r>
            <a:r>
              <a:rPr lang="en" sz="2200" dirty="0"/>
              <a:t>, Joshua Adkins</a:t>
            </a:r>
            <a:r>
              <a:rPr lang="en" sz="2200" baseline="30000" dirty="0"/>
              <a:t>1</a:t>
            </a:r>
            <a:r>
              <a:rPr lang="en" sz="2200" dirty="0"/>
              <a:t>, </a:t>
            </a:r>
            <a:r>
              <a:rPr lang="en" sz="2200" dirty="0" err="1"/>
              <a:t>Longfei</a:t>
            </a:r>
            <a:r>
              <a:rPr lang="en" sz="2200" dirty="0"/>
              <a:t> Shangguan</a:t>
            </a:r>
            <a:r>
              <a:rPr lang="en" sz="2200" baseline="30000" dirty="0"/>
              <a:t>2</a:t>
            </a:r>
            <a:r>
              <a:rPr lang="en" sz="2200" dirty="0"/>
              <a:t>,</a:t>
            </a:r>
            <a:br>
              <a:rPr lang="en" sz="2200" dirty="0"/>
            </a:br>
            <a:r>
              <a:rPr lang="en" sz="2200" dirty="0"/>
              <a:t>Kyle Jamieson</a:t>
            </a:r>
            <a:r>
              <a:rPr lang="en" sz="2200" baseline="30000" dirty="0"/>
              <a:t>3</a:t>
            </a:r>
            <a:r>
              <a:rPr lang="en" sz="2200" dirty="0"/>
              <a:t>, Philip Levis</a:t>
            </a:r>
            <a:r>
              <a:rPr lang="en" sz="2200" baseline="30000" dirty="0"/>
              <a:t>4</a:t>
            </a:r>
            <a:r>
              <a:rPr lang="en" sz="2200" dirty="0"/>
              <a:t>, Prabal Dutta</a:t>
            </a:r>
            <a:r>
              <a:rPr lang="en" sz="2200" baseline="30000" dirty="0"/>
              <a:t>1</a:t>
            </a:r>
            <a:br>
              <a:rPr lang="en" sz="2200" baseline="30000" dirty="0"/>
            </a:br>
            <a:r>
              <a:rPr lang="en" sz="2200" baseline="30000" dirty="0"/>
              <a:t/>
            </a:r>
            <a:br>
              <a:rPr lang="en" sz="2200" baseline="30000" dirty="0"/>
            </a:br>
            <a:r>
              <a:rPr lang="en" baseline="30000" dirty="0" err="1"/>
              <a:t>brghena</a:t>
            </a:r>
            <a:r>
              <a:rPr lang="en" baseline="30000" dirty="0"/>
              <a:t>@</a:t>
            </a:r>
            <a:r>
              <a:rPr lang="en-US" baseline="30000" dirty="0"/>
              <a:t>b</a:t>
            </a:r>
            <a:r>
              <a:rPr lang="en" baseline="30000" dirty="0" err="1"/>
              <a:t>erkeley.edu</a:t>
            </a:r>
            <a:endParaRPr sz="22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668375"/>
            <a:ext cx="8520600" cy="131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000" b="1"/>
              <a:t>Challenge:</a:t>
            </a:r>
            <a:r>
              <a:rPr lang="en" sz="3000"/>
              <a:t> Unlicensed LPWANs</a:t>
            </a:r>
            <a:br>
              <a:rPr lang="en" sz="3000"/>
            </a:br>
            <a:r>
              <a:rPr lang="en" sz="3000"/>
              <a:t>Are Not Yet the Path to Ubiquitous Connectivity</a:t>
            </a:r>
            <a:endParaRPr sz="3000"/>
          </a:p>
        </p:txBody>
      </p:sp>
      <p:grpSp>
        <p:nvGrpSpPr>
          <p:cNvPr id="56" name="Google Shape;56;p13"/>
          <p:cNvGrpSpPr/>
          <p:nvPr/>
        </p:nvGrpSpPr>
        <p:grpSpPr>
          <a:xfrm>
            <a:off x="311700" y="4124751"/>
            <a:ext cx="8625184" cy="713607"/>
            <a:chOff x="311700" y="4124750"/>
            <a:chExt cx="8625184" cy="713606"/>
          </a:xfrm>
        </p:grpSpPr>
        <p:pic>
          <p:nvPicPr>
            <p:cNvPr id="57" name="Google Shape;57;p13"/>
            <p:cNvPicPr preferRelativeResize="0"/>
            <p:nvPr/>
          </p:nvPicPr>
          <p:blipFill rotWithShape="1">
            <a:blip r:embed="rId3" cstate="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148891" y="4303594"/>
              <a:ext cx="1835176" cy="447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Google Shape;58;p13"/>
            <p:cNvPicPr preferRelativeResize="0"/>
            <p:nvPr/>
          </p:nvPicPr>
          <p:blipFill rotWithShape="1">
            <a:blip r:embed="rId4" cstate="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849" t="17437" r="34167" b="19223"/>
            <a:stretch/>
          </p:blipFill>
          <p:spPr>
            <a:xfrm>
              <a:off x="311700" y="4257506"/>
              <a:ext cx="1554300" cy="53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Google Shape;59;p13"/>
            <p:cNvPicPr preferRelativeResize="0"/>
            <p:nvPr/>
          </p:nvPicPr>
          <p:blipFill rotWithShape="1">
            <a:blip r:embed="rId5" cstate="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870900" y="4303594"/>
              <a:ext cx="1961400" cy="447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" name="Google Shape;60;p1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266959" y="4216556"/>
              <a:ext cx="2321050" cy="621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" name="Google Shape;61;p13"/>
            <p:cNvSpPr txBox="1"/>
            <p:nvPr/>
          </p:nvSpPr>
          <p:spPr>
            <a:xfrm>
              <a:off x="1785250" y="4124750"/>
              <a:ext cx="206100" cy="18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" dirty="0"/>
                <a:t>1</a:t>
              </a:r>
              <a:endParaRPr dirty="0"/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3928875" y="4124750"/>
              <a:ext cx="206100" cy="18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"/>
                <a:t>2</a:t>
              </a:r>
              <a:endParaRPr/>
            </a:p>
          </p:txBody>
        </p:sp>
        <p:sp>
          <p:nvSpPr>
            <p:cNvPr id="63" name="Google Shape;63;p13"/>
            <p:cNvSpPr txBox="1"/>
            <p:nvPr/>
          </p:nvSpPr>
          <p:spPr>
            <a:xfrm>
              <a:off x="6550200" y="4124750"/>
              <a:ext cx="206100" cy="18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"/>
                <a:t>3</a:t>
              </a:r>
              <a:endParaRPr/>
            </a:p>
          </p:txBody>
        </p:sp>
        <p:sp>
          <p:nvSpPr>
            <p:cNvPr id="64" name="Google Shape;64;p13"/>
            <p:cNvSpPr txBox="1"/>
            <p:nvPr/>
          </p:nvSpPr>
          <p:spPr>
            <a:xfrm>
              <a:off x="8730784" y="4124750"/>
              <a:ext cx="206100" cy="18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"/>
                <a:t>4</a:t>
              </a:r>
              <a:endParaRPr/>
            </a:p>
          </p:txBody>
        </p:sp>
      </p:grpSp>
      <p:sp>
        <p:nvSpPr>
          <p:cNvPr id="65" name="Google Shape;65;p13"/>
          <p:cNvSpPr/>
          <p:nvPr/>
        </p:nvSpPr>
        <p:spPr>
          <a:xfrm>
            <a:off x="1" y="4644201"/>
            <a:ext cx="455700" cy="4992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6" name="Google Shape;66;p13"/>
          <p:cNvSpPr/>
          <p:nvPr/>
        </p:nvSpPr>
        <p:spPr>
          <a:xfrm rot="-5400000">
            <a:off x="8666551" y="4666050"/>
            <a:ext cx="455700" cy="4992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7" name="Google Shape;67;p13"/>
          <p:cNvSpPr/>
          <p:nvPr/>
        </p:nvSpPr>
        <p:spPr>
          <a:xfrm rot="10800000">
            <a:off x="8688301" y="1"/>
            <a:ext cx="455700" cy="4992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3"/>
          <p:cNvSpPr/>
          <p:nvPr/>
        </p:nvSpPr>
        <p:spPr>
          <a:xfrm rot="5400000">
            <a:off x="21751" y="-21750"/>
            <a:ext cx="455700" cy="4992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7699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6D2AD-8016-F049-A3AA-91167D7A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and Backup Slides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CC7F95-2C30-B149-979F-A14C8CF6F2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645808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8A96A-DA2C-1445-9B25-E112A9F27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1116E-9764-BE48-9C1C-C631614B7B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LoRaWAN</a:t>
            </a:r>
            <a:r>
              <a:rPr lang="en-US" dirty="0"/>
              <a:t> gateway</a:t>
            </a:r>
          </a:p>
          <a:p>
            <a:pPr lvl="1"/>
            <a:r>
              <a:rPr lang="en-US" dirty="0"/>
              <a:t>Goodput ≈ 58000 bps </a:t>
            </a:r>
          </a:p>
          <a:p>
            <a:pPr lvl="2">
              <a:spcBef>
                <a:spcPts val="0"/>
              </a:spcBef>
            </a:pPr>
            <a:r>
              <a:rPr lang="en-US" dirty="0"/>
              <a:t>5 kbps per channel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64 channels (in the US)</a:t>
            </a:r>
          </a:p>
          <a:p>
            <a:pPr lvl="2">
              <a:spcBef>
                <a:spcPts val="0"/>
              </a:spcBef>
            </a:pPr>
            <a:r>
              <a:rPr lang="en-US" dirty="0"/>
              <a:t>18% maximum throughput (ALOHA access control)</a:t>
            </a:r>
          </a:p>
          <a:p>
            <a:pPr lvl="1"/>
            <a:r>
              <a:rPr lang="en-US" dirty="0"/>
              <a:t>Coverage area ≈ 79  km</a:t>
            </a:r>
            <a:r>
              <a:rPr lang="en-US" baseline="30000" dirty="0"/>
              <a:t>2</a:t>
            </a:r>
          </a:p>
          <a:p>
            <a:pPr lvl="2">
              <a:spcBef>
                <a:spcPts val="0"/>
              </a:spcBef>
            </a:pPr>
            <a:r>
              <a:rPr lang="en-US" dirty="0"/>
              <a:t>5 km range</a:t>
            </a:r>
          </a:p>
          <a:p>
            <a:pPr lvl="2">
              <a:spcBef>
                <a:spcPts val="0"/>
              </a:spcBef>
            </a:pPr>
            <a:r>
              <a:rPr lang="en-US" dirty="0"/>
              <a:t>Hata model estimation</a:t>
            </a:r>
          </a:p>
          <a:p>
            <a:pPr lvl="1"/>
            <a:r>
              <a:rPr lang="en-US" dirty="0"/>
              <a:t>Bit flux ≈ 2.6 </a:t>
            </a:r>
            <a:r>
              <a:rPr lang="en-US" dirty="0" err="1"/>
              <a:t>bph</a:t>
            </a:r>
            <a:r>
              <a:rPr lang="en-US" dirty="0"/>
              <a:t> / m</a:t>
            </a:r>
            <a:r>
              <a:rPr lang="en-US" baseline="30000" dirty="0"/>
              <a:t>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9FAB6-E5A6-A24F-8260-3F66DB20A1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242027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1BE395-3DCF-FD4C-B8DF-2272F0661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48417"/>
            <a:ext cx="7315200" cy="41148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B4CB0-37CD-FF4C-93E3-31DDFDEB73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28</a:t>
            </a:fld>
            <a:endParaRPr lang="e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64E52C1-86D5-4D42-826C-FFA556A2F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82010"/>
            <a:ext cx="8520600" cy="572700"/>
          </a:xfrm>
        </p:spPr>
        <p:txBody>
          <a:bodyPr/>
          <a:lstStyle/>
          <a:p>
            <a:pPr algn="ctr"/>
            <a:r>
              <a:rPr lang="en-US" sz="2000" dirty="0"/>
              <a:t>NB-IoT has similar performance to </a:t>
            </a:r>
            <a:r>
              <a:rPr lang="en-US" sz="2000" dirty="0" err="1"/>
              <a:t>LoRaWAN</a:t>
            </a:r>
            <a:r>
              <a:rPr lang="en-US" sz="2000" dirty="0"/>
              <a:t> with wider range</a:t>
            </a:r>
          </a:p>
        </p:txBody>
      </p:sp>
    </p:spTree>
    <p:extLst>
      <p:ext uri="{BB962C8B-B14F-4D97-AF65-F5344CB8AC3E}">
        <p14:creationId xmlns:p14="http://schemas.microsoft.com/office/powerpoint/2010/main" val="35897910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D5AC27-AB34-6845-AF0E-C275BFAF6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48417"/>
            <a:ext cx="7315200" cy="4114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1AB2E6-9980-3648-88A4-0CD7F425CB4C}"/>
              </a:ext>
            </a:extLst>
          </p:cNvPr>
          <p:cNvSpPr txBox="1"/>
          <p:nvPr/>
        </p:nvSpPr>
        <p:spPr>
          <a:xfrm>
            <a:off x="5173298" y="2247102"/>
            <a:ext cx="2948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H1N1 Application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197C186-6584-D04F-BE2C-C9AC04A5F1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29</a:t>
            </a:fld>
            <a:endParaRPr lang="e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297C462-307A-0A4E-B58C-C29A3A50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82010"/>
            <a:ext cx="8520600" cy="572700"/>
          </a:xfrm>
        </p:spPr>
        <p:txBody>
          <a:bodyPr/>
          <a:lstStyle/>
          <a:p>
            <a:pPr algn="ctr"/>
            <a:r>
              <a:rPr lang="en-US" sz="2000" dirty="0"/>
              <a:t>H1N1 application is more difficult to satisfy</a:t>
            </a:r>
          </a:p>
        </p:txBody>
      </p:sp>
    </p:spTree>
    <p:extLst>
      <p:ext uri="{BB962C8B-B14F-4D97-AF65-F5344CB8AC3E}">
        <p14:creationId xmlns:p14="http://schemas.microsoft.com/office/powerpoint/2010/main" val="1549041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3CAA1-41FB-C94D-9D2F-6F1E67DE7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96170" cy="572700"/>
          </a:xfrm>
        </p:spPr>
        <p:txBody>
          <a:bodyPr/>
          <a:lstStyle/>
          <a:p>
            <a:r>
              <a:rPr lang="en-US" sz="2000" dirty="0"/>
              <a:t>Two major categories of low-power, wide-area network protocols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A0F31-964B-A648-BCC0-5E6915152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8" y="1152475"/>
            <a:ext cx="4630595" cy="3416400"/>
          </a:xfrm>
        </p:spPr>
        <p:txBody>
          <a:bodyPr/>
          <a:lstStyle/>
          <a:p>
            <a:pPr>
              <a:spcBef>
                <a:spcPts val="400"/>
              </a:spcBef>
            </a:pPr>
            <a:r>
              <a:rPr lang="en-US" b="1" dirty="0">
                <a:solidFill>
                  <a:srgbClr val="D57754"/>
                </a:solidFill>
              </a:rPr>
              <a:t>Unlicensed LPWANs</a:t>
            </a:r>
          </a:p>
          <a:p>
            <a:pPr lvl="1">
              <a:spcBef>
                <a:spcPts val="0"/>
              </a:spcBef>
            </a:pPr>
            <a:r>
              <a:rPr lang="en-US" sz="1600" dirty="0" err="1"/>
              <a:t>Sigfox</a:t>
            </a:r>
            <a:r>
              <a:rPr lang="en-US" sz="1600" dirty="0"/>
              <a:t>, </a:t>
            </a:r>
            <a:r>
              <a:rPr lang="en-US" sz="1600" dirty="0" err="1"/>
              <a:t>LoRaWAN</a:t>
            </a:r>
            <a:r>
              <a:rPr lang="en-US" sz="1600" dirty="0"/>
              <a:t>, etc.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Unlicensed band, 915 MHz (US)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Managed or user deployable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595593-9E1E-D04F-886B-F9D800071E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70520F-0C0F-0E49-9D2B-F204BC783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5870" y="1005617"/>
            <a:ext cx="4572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9096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3CAA1-41FB-C94D-9D2F-6F1E67DE7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96170" cy="572700"/>
          </a:xfrm>
        </p:spPr>
        <p:txBody>
          <a:bodyPr/>
          <a:lstStyle/>
          <a:p>
            <a:r>
              <a:rPr lang="en-US" sz="2000" dirty="0"/>
              <a:t>Low-Power Wide-Area Networks have been developed to meet </a:t>
            </a:r>
            <a:r>
              <a:rPr lang="en-US" sz="2000" dirty="0" err="1"/>
              <a:t>IoT</a:t>
            </a:r>
            <a:r>
              <a:rPr lang="en-US" sz="2000" dirty="0"/>
              <a:t> needs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A0F31-964B-A648-BCC0-5E6915152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8" y="1152475"/>
            <a:ext cx="8596172" cy="3416400"/>
          </a:xfrm>
        </p:spPr>
        <p:txBody>
          <a:bodyPr/>
          <a:lstStyle/>
          <a:p>
            <a:pPr>
              <a:spcBef>
                <a:spcPts val="400"/>
              </a:spcBef>
            </a:pPr>
            <a:r>
              <a:rPr lang="en-US" dirty="0"/>
              <a:t>LPWANs target wide-area, machine-to-machine communications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City-scale sensing e.g. air quality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Industrial monitoring e.g. electric grid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Agricultural sensing e.g. soil moisture</a:t>
            </a:r>
          </a:p>
          <a:p>
            <a:pPr>
              <a:spcBef>
                <a:spcPts val="400"/>
              </a:spcBef>
            </a:pPr>
            <a:endParaRPr lang="en-US" dirty="0"/>
          </a:p>
          <a:p>
            <a:pPr>
              <a:spcBef>
                <a:spcPts val="400"/>
              </a:spcBef>
            </a:pPr>
            <a:r>
              <a:rPr lang="en-US" dirty="0"/>
              <a:t>Traditional cellular communications fail to meet needs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Do not need high download capacity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Too high of power for battery-powered deployments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High data costs to operate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595593-9E1E-D04F-886B-F9D800071E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30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96378" y="1912586"/>
            <a:ext cx="2511492" cy="265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4487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DAF3-9398-184B-B99C-AF72F7051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Average power is only 10x more for cellular at similar range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FDA65-EB27-8445-B1BD-87CE4663C2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31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DDDAB9-936D-1446-9E03-BDEE95F1B78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4238" y="1152476"/>
            <a:ext cx="6915524" cy="339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933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30192">
              <a:buSzPts val="1600"/>
            </a:pPr>
            <a:r>
              <a:rPr lang="en" sz="1600" dirty="0"/>
              <a:t>Background on LPWANs (~1 minute)</a:t>
            </a:r>
            <a:endParaRPr sz="1600" dirty="0"/>
          </a:p>
          <a:p>
            <a:pPr lvl="1" indent="-304792">
              <a:spcBef>
                <a:spcPts val="0"/>
              </a:spcBef>
              <a:buSzPts val="1200"/>
            </a:pPr>
            <a:r>
              <a:rPr lang="en" sz="1200" dirty="0"/>
              <a:t>Unlicensed band</a:t>
            </a:r>
            <a:endParaRPr sz="1200" dirty="0"/>
          </a:p>
          <a:p>
            <a:pPr lvl="1" indent="-304792">
              <a:spcBef>
                <a:spcPts val="0"/>
              </a:spcBef>
              <a:buSzPts val="1200"/>
            </a:pPr>
            <a:r>
              <a:rPr lang="en" sz="1200" dirty="0"/>
              <a:t>Cellular IoT</a:t>
            </a:r>
            <a:endParaRPr sz="1200" dirty="0"/>
          </a:p>
          <a:p>
            <a:pPr indent="-330192">
              <a:buSzPts val="1600"/>
            </a:pPr>
            <a:r>
              <a:rPr lang="en" sz="1600" dirty="0"/>
              <a:t>How do we measure ubiquitous connectivity? (~4 minutes, pictures for this)</a:t>
            </a:r>
            <a:endParaRPr sz="1600" dirty="0"/>
          </a:p>
          <a:p>
            <a:pPr lvl="1" indent="-304792">
              <a:spcBef>
                <a:spcPts val="0"/>
              </a:spcBef>
              <a:buSzPts val="1200"/>
            </a:pPr>
            <a:r>
              <a:rPr lang="en" sz="1200" dirty="0"/>
              <a:t>Throughput insufficient</a:t>
            </a:r>
            <a:endParaRPr sz="1200" dirty="0"/>
          </a:p>
          <a:p>
            <a:pPr lvl="1" indent="-304792">
              <a:spcBef>
                <a:spcPts val="0"/>
              </a:spcBef>
              <a:buSzPts val="1200"/>
            </a:pPr>
            <a:r>
              <a:rPr lang="en" sz="1200" dirty="0"/>
              <a:t>Bit flux for networks</a:t>
            </a:r>
            <a:endParaRPr sz="1200" dirty="0"/>
          </a:p>
          <a:p>
            <a:pPr lvl="2" indent="-304792">
              <a:spcBef>
                <a:spcPts val="0"/>
              </a:spcBef>
              <a:buSzPts val="1200"/>
            </a:pPr>
            <a:r>
              <a:rPr lang="en" sz="1200" dirty="0"/>
              <a:t>Goodput over area</a:t>
            </a:r>
            <a:endParaRPr sz="1200" dirty="0"/>
          </a:p>
          <a:p>
            <a:pPr lvl="2" indent="-304792">
              <a:spcBef>
                <a:spcPts val="0"/>
              </a:spcBef>
              <a:buSzPts val="1200"/>
            </a:pPr>
            <a:r>
              <a:rPr lang="en" sz="1200" dirty="0"/>
              <a:t>not-3D as a reasonable simplification</a:t>
            </a:r>
            <a:endParaRPr sz="1200" dirty="0"/>
          </a:p>
          <a:p>
            <a:pPr lvl="2" indent="-304792">
              <a:spcBef>
                <a:spcPts val="0"/>
              </a:spcBef>
              <a:buSzPts val="1200"/>
            </a:pPr>
            <a:r>
              <a:rPr lang="en" sz="1200" dirty="0"/>
              <a:t>Ability for power control leads to curves</a:t>
            </a:r>
            <a:endParaRPr sz="1200" dirty="0"/>
          </a:p>
          <a:p>
            <a:pPr lvl="1" indent="-304792">
              <a:spcBef>
                <a:spcPts val="0"/>
              </a:spcBef>
              <a:buSzPts val="1200"/>
            </a:pPr>
            <a:r>
              <a:rPr lang="en" sz="1200" dirty="0"/>
              <a:t>Bit flux for applications</a:t>
            </a:r>
            <a:endParaRPr sz="1200" dirty="0"/>
          </a:p>
          <a:p>
            <a:pPr lvl="2" indent="-304792">
              <a:spcBef>
                <a:spcPts val="0"/>
              </a:spcBef>
              <a:buSzPts val="1200"/>
            </a:pPr>
            <a:r>
              <a:rPr lang="en" sz="1200" dirty="0"/>
              <a:t>Example results</a:t>
            </a:r>
            <a:endParaRPr sz="1200" dirty="0"/>
          </a:p>
          <a:p>
            <a:pPr indent="-330192">
              <a:buSzPts val="1600"/>
            </a:pPr>
            <a:r>
              <a:rPr lang="en" sz="1600" dirty="0"/>
              <a:t>Problems (~4 minutes)</a:t>
            </a:r>
            <a:endParaRPr sz="1600" dirty="0"/>
          </a:p>
          <a:p>
            <a:pPr lvl="1" indent="-304792">
              <a:spcBef>
                <a:spcPts val="0"/>
              </a:spcBef>
              <a:buSzPts val="1200"/>
            </a:pPr>
            <a:r>
              <a:rPr lang="en" sz="1200" dirty="0"/>
              <a:t>Capacity</a:t>
            </a:r>
            <a:endParaRPr sz="1200" dirty="0"/>
          </a:p>
          <a:p>
            <a:pPr lvl="1" indent="-304792">
              <a:spcBef>
                <a:spcPts val="0"/>
              </a:spcBef>
              <a:buSzPts val="1200"/>
            </a:pPr>
            <a:r>
              <a:rPr lang="en" sz="1200" dirty="0"/>
              <a:t>Co-existence</a:t>
            </a:r>
            <a:endParaRPr sz="1200" dirty="0"/>
          </a:p>
          <a:p>
            <a:pPr lvl="2" indent="-304792">
              <a:spcBef>
                <a:spcPts val="0"/>
              </a:spcBef>
              <a:buSzPts val="1200"/>
            </a:pPr>
            <a:r>
              <a:rPr lang="en" sz="1200" dirty="0"/>
              <a:t>Made worse by capacity issues</a:t>
            </a:r>
            <a:endParaRPr sz="1200" dirty="0"/>
          </a:p>
          <a:p>
            <a:pPr lvl="1" indent="-304792">
              <a:spcBef>
                <a:spcPts val="0"/>
              </a:spcBef>
              <a:buSzPts val="1200"/>
            </a:pPr>
            <a:r>
              <a:rPr lang="en" sz="1200" dirty="0"/>
              <a:t>Rallying cry to save unlicensed LPWANs</a:t>
            </a:r>
            <a:endParaRPr sz="1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C9210E-A6E0-AB44-9AA4-71A6F619CE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32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3CAA1-41FB-C94D-9D2F-6F1E67DE7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96170" cy="572700"/>
          </a:xfrm>
        </p:spPr>
        <p:txBody>
          <a:bodyPr/>
          <a:lstStyle/>
          <a:p>
            <a:r>
              <a:rPr lang="en-US" sz="2000" dirty="0"/>
              <a:t>Two major categories of low-power, wide-area network protocols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A0F31-964B-A648-BCC0-5E6915152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8" y="1152475"/>
            <a:ext cx="4630595" cy="3416400"/>
          </a:xfrm>
        </p:spPr>
        <p:txBody>
          <a:bodyPr/>
          <a:lstStyle/>
          <a:p>
            <a:pPr>
              <a:spcBef>
                <a:spcPts val="400"/>
              </a:spcBef>
            </a:pPr>
            <a:r>
              <a:rPr lang="en-US" b="1" dirty="0">
                <a:solidFill>
                  <a:srgbClr val="D57754"/>
                </a:solidFill>
              </a:rPr>
              <a:t>Unlicensed LPWANs</a:t>
            </a:r>
          </a:p>
          <a:p>
            <a:pPr lvl="1">
              <a:spcBef>
                <a:spcPts val="0"/>
              </a:spcBef>
            </a:pPr>
            <a:r>
              <a:rPr lang="en-US" sz="1600" dirty="0" err="1"/>
              <a:t>Sigfox</a:t>
            </a:r>
            <a:r>
              <a:rPr lang="en-US" sz="1600" dirty="0"/>
              <a:t>, </a:t>
            </a:r>
            <a:r>
              <a:rPr lang="en-US" sz="1600" dirty="0" err="1"/>
              <a:t>LoRaWAN</a:t>
            </a:r>
            <a:r>
              <a:rPr lang="en-US" sz="1600" dirty="0"/>
              <a:t>, etc.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Unlicensed band, 915 MHz (US)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Managed or user deployable</a:t>
            </a:r>
          </a:p>
          <a:p>
            <a:pPr marL="114298" indent="0">
              <a:buNone/>
            </a:pPr>
            <a:r>
              <a:rPr lang="en-US" sz="1000" dirty="0"/>
              <a:t> </a:t>
            </a:r>
            <a:endParaRPr lang="en-US" dirty="0"/>
          </a:p>
          <a:p>
            <a:pPr>
              <a:spcBef>
                <a:spcPts val="400"/>
              </a:spcBef>
            </a:pPr>
            <a:r>
              <a:rPr lang="en-US" b="1" dirty="0">
                <a:solidFill>
                  <a:srgbClr val="6D7FA2"/>
                </a:solidFill>
              </a:rPr>
              <a:t>Cellular IoT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LTE-M and NB-IoT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Licensed cellular bands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Managed networks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Rolled out US-wide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595593-9E1E-D04F-886B-F9D800071E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70520F-0C0F-0E49-9D2B-F204BC783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5870" y="1005617"/>
            <a:ext cx="4572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23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5663F-9574-3847-A522-BADF38C47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Ubiquitous applications already exist 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FBDF2-C330-3543-A04D-930F108EAB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Ecological sensing</a:t>
            </a:r>
          </a:p>
          <a:p>
            <a:pPr lvl="1">
              <a:spcBef>
                <a:spcPts val="0"/>
              </a:spcBef>
            </a:pPr>
            <a:r>
              <a:rPr lang="en-US" dirty="0"/>
              <a:t>Zebranet, Great Duck Island, Volcano Monitoring, Macroscope, Green Orbs</a:t>
            </a:r>
          </a:p>
          <a:p>
            <a:r>
              <a:rPr lang="en-US" dirty="0"/>
              <a:t>City-Scale Sensing</a:t>
            </a:r>
          </a:p>
          <a:p>
            <a:pPr lvl="1">
              <a:spcBef>
                <a:spcPts val="0"/>
              </a:spcBef>
            </a:pPr>
            <a:r>
              <a:rPr lang="en-US" dirty="0"/>
              <a:t>Trash Cans, Electricity Meters, Air Quality Sensors</a:t>
            </a:r>
          </a:p>
          <a:p>
            <a:r>
              <a:rPr lang="en-US" dirty="0"/>
              <a:t>Human-Centric Sensing</a:t>
            </a:r>
          </a:p>
          <a:p>
            <a:pPr lvl="1">
              <a:spcBef>
                <a:spcPts val="0"/>
              </a:spcBef>
            </a:pPr>
            <a:r>
              <a:rPr lang="en-US" dirty="0"/>
              <a:t>Human disease spread monitoring</a:t>
            </a:r>
          </a:p>
          <a:p>
            <a:pPr marL="114298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E8B0F-4155-F748-8754-F9D7788E8A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FA6FCE-48F1-E44E-BA71-D67434D9D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3291954"/>
            <a:ext cx="2008841" cy="14989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B5CED8-8F48-8B43-9436-A87F9B1DE4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70084" y="3291954"/>
            <a:ext cx="1628810" cy="14989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049028-370D-4841-BCEB-0112B1193D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1076" y="3291974"/>
            <a:ext cx="3581224" cy="149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51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16D24-AF04-8E45-9739-0F1BE2B82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/>
              <a:t>… and the deployment of devices continues to expand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C7E0C-565E-984F-A932-85532F63A4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pic>
        <p:nvPicPr>
          <p:cNvPr id="5" name="Picture 4" descr="Screen Shot 2015-04-07 at 12.48.02 PM.png">
            <a:extLst>
              <a:ext uri="{FF2B5EF4-FFF2-40B4-BE49-F238E27FC236}">
                <a16:creationId xmlns:a16="http://schemas.microsoft.com/office/drawing/2014/main" id="{0093F7BC-CBD8-764D-B79F-A9D8BCB0C6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5744" y="1152475"/>
            <a:ext cx="3721583" cy="351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113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C578E-C4C8-234B-A264-CE6E152D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LPWANs meet ubiquitous connectivity needs?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A738C-CB99-F84A-9CAE-5E98761295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298" indent="0">
              <a:buNone/>
            </a:pPr>
            <a:endParaRPr lang="en-US" dirty="0"/>
          </a:p>
          <a:p>
            <a:pPr marL="457198" indent="-342900">
              <a:buFont typeface="+mj-lt"/>
              <a:buAutoNum type="arabicPeriod"/>
            </a:pPr>
            <a:r>
              <a:rPr lang="en-US" dirty="0"/>
              <a:t>What metric do we use to determine suitability?</a:t>
            </a:r>
          </a:p>
          <a:p>
            <a:pPr marL="857236" lvl="1" indent="-285750">
              <a:spcBef>
                <a:spcPts val="0"/>
              </a:spcBef>
            </a:pPr>
            <a:r>
              <a:rPr lang="en-US" dirty="0"/>
              <a:t>Focus on throughput rather than latency or energy</a:t>
            </a:r>
          </a:p>
          <a:p>
            <a:pPr marL="457198" indent="-342900">
              <a:buFont typeface="+mj-lt"/>
              <a:buAutoNum type="arabicPeriod"/>
            </a:pPr>
            <a:endParaRPr lang="en-US" dirty="0"/>
          </a:p>
          <a:p>
            <a:pPr marL="457198" indent="-342900">
              <a:buFont typeface="+mj-lt"/>
              <a:buAutoNum type="arabicPeriod"/>
            </a:pPr>
            <a:r>
              <a:rPr lang="en-US" dirty="0"/>
              <a:t>Explore suitability for an example application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9F74D-349C-2648-9ABE-2658DFC803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43978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7902882C-7E4E-F044-BDC0-1A09E44C3F31}"/>
              </a:ext>
            </a:extLst>
          </p:cNvPr>
          <p:cNvGrpSpPr/>
          <p:nvPr/>
        </p:nvGrpSpPr>
        <p:grpSpPr>
          <a:xfrm>
            <a:off x="5616902" y="280863"/>
            <a:ext cx="2222167" cy="2222167"/>
            <a:chOff x="4292307" y="729378"/>
            <a:chExt cx="2222167" cy="2222167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09EB41E-D00E-2E45-9311-F62D45E60C1B}"/>
                </a:ext>
              </a:extLst>
            </p:cNvPr>
            <p:cNvSpPr/>
            <p:nvPr/>
          </p:nvSpPr>
          <p:spPr>
            <a:xfrm>
              <a:off x="4292307" y="729378"/>
              <a:ext cx="2222167" cy="2222167"/>
            </a:xfrm>
            <a:prstGeom prst="ellipse">
              <a:avLst/>
            </a:prstGeom>
            <a:solidFill>
              <a:srgbClr val="FFEED9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Hexagon 52">
              <a:extLst>
                <a:ext uri="{FF2B5EF4-FFF2-40B4-BE49-F238E27FC236}">
                  <a16:creationId xmlns:a16="http://schemas.microsoft.com/office/drawing/2014/main" id="{FB2866FC-0226-EE4C-A43D-D9D1C579F0AD}"/>
                </a:ext>
              </a:extLst>
            </p:cNvPr>
            <p:cNvSpPr/>
            <p:nvPr/>
          </p:nvSpPr>
          <p:spPr>
            <a:xfrm>
              <a:off x="5356397" y="1799950"/>
              <a:ext cx="93986" cy="81022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0AD299F-CAA2-BB43-89F6-697546D0E98D}"/>
              </a:ext>
            </a:extLst>
          </p:cNvPr>
          <p:cNvGrpSpPr/>
          <p:nvPr/>
        </p:nvGrpSpPr>
        <p:grpSpPr>
          <a:xfrm>
            <a:off x="6603514" y="2245582"/>
            <a:ext cx="2222167" cy="2222167"/>
            <a:chOff x="4292307" y="729378"/>
            <a:chExt cx="2222167" cy="2222167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3D8A087-86A5-CB42-ADC6-3E0610F24139}"/>
                </a:ext>
              </a:extLst>
            </p:cNvPr>
            <p:cNvSpPr/>
            <p:nvPr/>
          </p:nvSpPr>
          <p:spPr>
            <a:xfrm>
              <a:off x="4292307" y="729378"/>
              <a:ext cx="2222167" cy="2222167"/>
            </a:xfrm>
            <a:prstGeom prst="ellipse">
              <a:avLst/>
            </a:prstGeom>
            <a:solidFill>
              <a:srgbClr val="FFEED9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Hexagon 55">
              <a:extLst>
                <a:ext uri="{FF2B5EF4-FFF2-40B4-BE49-F238E27FC236}">
                  <a16:creationId xmlns:a16="http://schemas.microsoft.com/office/drawing/2014/main" id="{454638DD-5BD9-1049-A055-E1E942857313}"/>
                </a:ext>
              </a:extLst>
            </p:cNvPr>
            <p:cNvSpPr/>
            <p:nvPr/>
          </p:nvSpPr>
          <p:spPr>
            <a:xfrm>
              <a:off x="5356397" y="1799950"/>
              <a:ext cx="93986" cy="81022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B95E27E-A3AF-3646-83DA-1D75E5DE3942}"/>
              </a:ext>
            </a:extLst>
          </p:cNvPr>
          <p:cNvGrpSpPr/>
          <p:nvPr/>
        </p:nvGrpSpPr>
        <p:grpSpPr>
          <a:xfrm>
            <a:off x="4426609" y="2212203"/>
            <a:ext cx="2222167" cy="2222167"/>
            <a:chOff x="4292307" y="729378"/>
            <a:chExt cx="2222167" cy="2222167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6E38304-DD02-E64F-858F-C353CE9C5DA6}"/>
                </a:ext>
              </a:extLst>
            </p:cNvPr>
            <p:cNvSpPr/>
            <p:nvPr/>
          </p:nvSpPr>
          <p:spPr>
            <a:xfrm>
              <a:off x="4292307" y="729378"/>
              <a:ext cx="2222167" cy="2222167"/>
            </a:xfrm>
            <a:prstGeom prst="ellipse">
              <a:avLst/>
            </a:prstGeom>
            <a:solidFill>
              <a:srgbClr val="FFEED9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Hexagon 85">
              <a:extLst>
                <a:ext uri="{FF2B5EF4-FFF2-40B4-BE49-F238E27FC236}">
                  <a16:creationId xmlns:a16="http://schemas.microsoft.com/office/drawing/2014/main" id="{5CD7A256-12AD-3140-86D7-8D8992CFB6F7}"/>
                </a:ext>
              </a:extLst>
            </p:cNvPr>
            <p:cNvSpPr/>
            <p:nvPr/>
          </p:nvSpPr>
          <p:spPr>
            <a:xfrm>
              <a:off x="5356397" y="1799950"/>
              <a:ext cx="93986" cy="81022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A4F6984-3BB0-6443-88E9-50C383A69259}"/>
              </a:ext>
            </a:extLst>
          </p:cNvPr>
          <p:cNvGrpSpPr/>
          <p:nvPr/>
        </p:nvGrpSpPr>
        <p:grpSpPr>
          <a:xfrm>
            <a:off x="5492937" y="4182328"/>
            <a:ext cx="2222167" cy="2222167"/>
            <a:chOff x="4292307" y="729378"/>
            <a:chExt cx="2222167" cy="2222167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2FC57941-D074-DB42-A340-746920F4D5AD}"/>
                </a:ext>
              </a:extLst>
            </p:cNvPr>
            <p:cNvSpPr/>
            <p:nvPr/>
          </p:nvSpPr>
          <p:spPr>
            <a:xfrm>
              <a:off x="4292307" y="729378"/>
              <a:ext cx="2222167" cy="2222167"/>
            </a:xfrm>
            <a:prstGeom prst="ellipse">
              <a:avLst/>
            </a:prstGeom>
            <a:solidFill>
              <a:srgbClr val="FFEED9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Hexagon 88">
              <a:extLst>
                <a:ext uri="{FF2B5EF4-FFF2-40B4-BE49-F238E27FC236}">
                  <a16:creationId xmlns:a16="http://schemas.microsoft.com/office/drawing/2014/main" id="{C177562A-2035-A746-9891-0F095EF135E4}"/>
                </a:ext>
              </a:extLst>
            </p:cNvPr>
            <p:cNvSpPr/>
            <p:nvPr/>
          </p:nvSpPr>
          <p:spPr>
            <a:xfrm>
              <a:off x="5356397" y="1799950"/>
              <a:ext cx="93986" cy="81022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5FC66F-4402-3340-BBA3-3F0B92290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4874330" cy="572700"/>
          </a:xfrm>
          <a:solidFill>
            <a:schemeClr val="bg1"/>
          </a:solidFill>
        </p:spPr>
        <p:txBody>
          <a:bodyPr/>
          <a:lstStyle/>
          <a:p>
            <a:r>
              <a:rPr lang="en-US" sz="2000" dirty="0"/>
              <a:t>Goal: compare applications and networks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DD437-CD5D-A444-BF26-2E411925A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874330" cy="3416400"/>
          </a:xfrm>
          <a:solidFill>
            <a:schemeClr val="bg1"/>
          </a:solidFill>
        </p:spPr>
        <p:txBody>
          <a:bodyPr/>
          <a:lstStyle/>
          <a:p>
            <a:r>
              <a:rPr lang="en-US" dirty="0">
                <a:latin typeface="+mn-lt"/>
              </a:rPr>
              <a:t>Ubiquitous applications are wider than a single gateway’s coverage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Need to account for physical space of deployment and range of gateways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Compare the </a:t>
            </a:r>
            <a:r>
              <a:rPr lang="en-US" i="1" dirty="0">
                <a:latin typeface="+mn-lt"/>
              </a:rPr>
              <a:t>density</a:t>
            </a:r>
            <a:r>
              <a:rPr lang="en-US" dirty="0">
                <a:latin typeface="+mn-lt"/>
              </a:rPr>
              <a:t> of data transmission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4E6470C-04DC-3A45-BEF1-69CBEBA5DB6C}"/>
              </a:ext>
            </a:extLst>
          </p:cNvPr>
          <p:cNvGrpSpPr/>
          <p:nvPr/>
        </p:nvGrpSpPr>
        <p:grpSpPr>
          <a:xfrm>
            <a:off x="5327552" y="674316"/>
            <a:ext cx="2788265" cy="4187994"/>
            <a:chOff x="5327552" y="674316"/>
            <a:chExt cx="2788265" cy="4187994"/>
          </a:xfrm>
        </p:grpSpPr>
        <p:sp>
          <p:nvSpPr>
            <p:cNvPr id="22" name="Regular Pentagon 21">
              <a:extLst>
                <a:ext uri="{FF2B5EF4-FFF2-40B4-BE49-F238E27FC236}">
                  <a16:creationId xmlns:a16="http://schemas.microsoft.com/office/drawing/2014/main" id="{4C155B15-1C4A-E645-8543-2186310BC6B6}"/>
                </a:ext>
              </a:extLst>
            </p:cNvPr>
            <p:cNvSpPr/>
            <p:nvPr/>
          </p:nvSpPr>
          <p:spPr>
            <a:xfrm>
              <a:off x="5926913" y="3040876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Regular Pentagon 22">
              <a:extLst>
                <a:ext uri="{FF2B5EF4-FFF2-40B4-BE49-F238E27FC236}">
                  <a16:creationId xmlns:a16="http://schemas.microsoft.com/office/drawing/2014/main" id="{751E34EE-5BAD-4646-8A65-231CDF81F72F}"/>
                </a:ext>
              </a:extLst>
            </p:cNvPr>
            <p:cNvSpPr/>
            <p:nvPr/>
          </p:nvSpPr>
          <p:spPr>
            <a:xfrm>
              <a:off x="5979215" y="2666242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Regular Pentagon 23">
              <a:extLst>
                <a:ext uri="{FF2B5EF4-FFF2-40B4-BE49-F238E27FC236}">
                  <a16:creationId xmlns:a16="http://schemas.microsoft.com/office/drawing/2014/main" id="{562D58D9-4C2E-5245-A625-18B7B27F33E2}"/>
                </a:ext>
              </a:extLst>
            </p:cNvPr>
            <p:cNvSpPr/>
            <p:nvPr/>
          </p:nvSpPr>
          <p:spPr>
            <a:xfrm>
              <a:off x="5861350" y="356559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Regular Pentagon 24">
              <a:extLst>
                <a:ext uri="{FF2B5EF4-FFF2-40B4-BE49-F238E27FC236}">
                  <a16:creationId xmlns:a16="http://schemas.microsoft.com/office/drawing/2014/main" id="{BD662728-B175-854A-B8DD-E4DEADFB7871}"/>
                </a:ext>
              </a:extLst>
            </p:cNvPr>
            <p:cNvSpPr/>
            <p:nvPr/>
          </p:nvSpPr>
          <p:spPr>
            <a:xfrm>
              <a:off x="6203939" y="333255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Regular Pentagon 25">
              <a:extLst>
                <a:ext uri="{FF2B5EF4-FFF2-40B4-BE49-F238E27FC236}">
                  <a16:creationId xmlns:a16="http://schemas.microsoft.com/office/drawing/2014/main" id="{4CD2AF82-0B09-B24A-A574-A28FAB0E6045}"/>
                </a:ext>
              </a:extLst>
            </p:cNvPr>
            <p:cNvSpPr/>
            <p:nvPr/>
          </p:nvSpPr>
          <p:spPr>
            <a:xfrm>
              <a:off x="7106794" y="416072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Regular Pentagon 26">
              <a:extLst>
                <a:ext uri="{FF2B5EF4-FFF2-40B4-BE49-F238E27FC236}">
                  <a16:creationId xmlns:a16="http://schemas.microsoft.com/office/drawing/2014/main" id="{2617FA35-11D7-8442-8A02-74D6007A17F2}"/>
                </a:ext>
              </a:extLst>
            </p:cNvPr>
            <p:cNvSpPr/>
            <p:nvPr/>
          </p:nvSpPr>
          <p:spPr>
            <a:xfrm>
              <a:off x="6906089" y="2634412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Regular Pentagon 27">
              <a:extLst>
                <a:ext uri="{FF2B5EF4-FFF2-40B4-BE49-F238E27FC236}">
                  <a16:creationId xmlns:a16="http://schemas.microsoft.com/office/drawing/2014/main" id="{ACFE5F57-6B0A-E449-AC01-021075884795}"/>
                </a:ext>
              </a:extLst>
            </p:cNvPr>
            <p:cNvSpPr/>
            <p:nvPr/>
          </p:nvSpPr>
          <p:spPr>
            <a:xfrm>
              <a:off x="6044794" y="4065588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Regular Pentagon 28">
              <a:extLst>
                <a:ext uri="{FF2B5EF4-FFF2-40B4-BE49-F238E27FC236}">
                  <a16:creationId xmlns:a16="http://schemas.microsoft.com/office/drawing/2014/main" id="{7CF017CC-5302-6744-A994-005A1883E0EF}"/>
                </a:ext>
              </a:extLst>
            </p:cNvPr>
            <p:cNvSpPr/>
            <p:nvPr/>
          </p:nvSpPr>
          <p:spPr>
            <a:xfrm>
              <a:off x="6227954" y="279701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Regular Pentagon 29">
              <a:extLst>
                <a:ext uri="{FF2B5EF4-FFF2-40B4-BE49-F238E27FC236}">
                  <a16:creationId xmlns:a16="http://schemas.microsoft.com/office/drawing/2014/main" id="{EB4C19BC-1B9D-E44E-B1F3-9C371E6A35A5}"/>
                </a:ext>
              </a:extLst>
            </p:cNvPr>
            <p:cNvSpPr/>
            <p:nvPr/>
          </p:nvSpPr>
          <p:spPr>
            <a:xfrm>
              <a:off x="7297748" y="287546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Regular Pentagon 30">
              <a:extLst>
                <a:ext uri="{FF2B5EF4-FFF2-40B4-BE49-F238E27FC236}">
                  <a16:creationId xmlns:a16="http://schemas.microsoft.com/office/drawing/2014/main" id="{22A0AC1C-2669-6849-B947-4C9C89EB26E9}"/>
                </a:ext>
              </a:extLst>
            </p:cNvPr>
            <p:cNvSpPr/>
            <p:nvPr/>
          </p:nvSpPr>
          <p:spPr>
            <a:xfrm>
              <a:off x="6232581" y="4568875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Regular Pentagon 31">
              <a:extLst>
                <a:ext uri="{FF2B5EF4-FFF2-40B4-BE49-F238E27FC236}">
                  <a16:creationId xmlns:a16="http://schemas.microsoft.com/office/drawing/2014/main" id="{878742D4-F34B-A746-9F6D-E8ABE957E286}"/>
                </a:ext>
              </a:extLst>
            </p:cNvPr>
            <p:cNvSpPr/>
            <p:nvPr/>
          </p:nvSpPr>
          <p:spPr>
            <a:xfrm>
              <a:off x="7023974" y="3692027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Regular Pentagon 32">
              <a:extLst>
                <a:ext uri="{FF2B5EF4-FFF2-40B4-BE49-F238E27FC236}">
                  <a16:creationId xmlns:a16="http://schemas.microsoft.com/office/drawing/2014/main" id="{9728A5FE-8970-E74A-BDF2-E2B8BE94B727}"/>
                </a:ext>
              </a:extLst>
            </p:cNvPr>
            <p:cNvSpPr/>
            <p:nvPr/>
          </p:nvSpPr>
          <p:spPr>
            <a:xfrm>
              <a:off x="7035013" y="317301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Regular Pentagon 33">
              <a:extLst>
                <a:ext uri="{FF2B5EF4-FFF2-40B4-BE49-F238E27FC236}">
                  <a16:creationId xmlns:a16="http://schemas.microsoft.com/office/drawing/2014/main" id="{C7A02C67-80B0-BB4A-9A74-E8B62EA809A1}"/>
                </a:ext>
              </a:extLst>
            </p:cNvPr>
            <p:cNvSpPr/>
            <p:nvPr/>
          </p:nvSpPr>
          <p:spPr>
            <a:xfrm>
              <a:off x="7838733" y="3714595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Regular Pentagon 35">
              <a:extLst>
                <a:ext uri="{FF2B5EF4-FFF2-40B4-BE49-F238E27FC236}">
                  <a16:creationId xmlns:a16="http://schemas.microsoft.com/office/drawing/2014/main" id="{A51DD38C-0673-1348-A076-9964A196EC85}"/>
                </a:ext>
              </a:extLst>
            </p:cNvPr>
            <p:cNvSpPr/>
            <p:nvPr/>
          </p:nvSpPr>
          <p:spPr>
            <a:xfrm>
              <a:off x="7872155" y="3114343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Regular Pentagon 37">
              <a:extLst>
                <a:ext uri="{FF2B5EF4-FFF2-40B4-BE49-F238E27FC236}">
                  <a16:creationId xmlns:a16="http://schemas.microsoft.com/office/drawing/2014/main" id="{C6F6406E-3807-D04B-B382-47F10C8F9A52}"/>
                </a:ext>
              </a:extLst>
            </p:cNvPr>
            <p:cNvSpPr/>
            <p:nvPr/>
          </p:nvSpPr>
          <p:spPr>
            <a:xfrm>
              <a:off x="7369976" y="456887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Regular Pentagon 38">
              <a:extLst>
                <a:ext uri="{FF2B5EF4-FFF2-40B4-BE49-F238E27FC236}">
                  <a16:creationId xmlns:a16="http://schemas.microsoft.com/office/drawing/2014/main" id="{07F63AD9-13B6-A94E-BF31-41415183B60F}"/>
                </a:ext>
              </a:extLst>
            </p:cNvPr>
            <p:cNvSpPr/>
            <p:nvPr/>
          </p:nvSpPr>
          <p:spPr>
            <a:xfrm>
              <a:off x="7101857" y="448104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Regular Pentagon 39">
              <a:extLst>
                <a:ext uri="{FF2B5EF4-FFF2-40B4-BE49-F238E27FC236}">
                  <a16:creationId xmlns:a16="http://schemas.microsoft.com/office/drawing/2014/main" id="{781823E6-1809-654E-A1E3-30874589C26F}"/>
                </a:ext>
              </a:extLst>
            </p:cNvPr>
            <p:cNvSpPr/>
            <p:nvPr/>
          </p:nvSpPr>
          <p:spPr>
            <a:xfrm>
              <a:off x="7531757" y="2404196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Regular Pentagon 40">
              <a:extLst>
                <a:ext uri="{FF2B5EF4-FFF2-40B4-BE49-F238E27FC236}">
                  <a16:creationId xmlns:a16="http://schemas.microsoft.com/office/drawing/2014/main" id="{0D5271F0-8EA6-8544-AD07-D1A0D0D2F3EC}"/>
                </a:ext>
              </a:extLst>
            </p:cNvPr>
            <p:cNvSpPr/>
            <p:nvPr/>
          </p:nvSpPr>
          <p:spPr>
            <a:xfrm>
              <a:off x="8048973" y="4149636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Regular Pentagon 57">
              <a:extLst>
                <a:ext uri="{FF2B5EF4-FFF2-40B4-BE49-F238E27FC236}">
                  <a16:creationId xmlns:a16="http://schemas.microsoft.com/office/drawing/2014/main" id="{74C0102F-B75F-3043-BDF5-046C8DDD471F}"/>
                </a:ext>
              </a:extLst>
            </p:cNvPr>
            <p:cNvSpPr/>
            <p:nvPr/>
          </p:nvSpPr>
          <p:spPr>
            <a:xfrm>
              <a:off x="6687438" y="479864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Regular Pentagon 58">
              <a:extLst>
                <a:ext uri="{FF2B5EF4-FFF2-40B4-BE49-F238E27FC236}">
                  <a16:creationId xmlns:a16="http://schemas.microsoft.com/office/drawing/2014/main" id="{BF8B33D4-C889-1C4A-8227-9A4FF26AA3E2}"/>
                </a:ext>
              </a:extLst>
            </p:cNvPr>
            <p:cNvSpPr/>
            <p:nvPr/>
          </p:nvSpPr>
          <p:spPr>
            <a:xfrm>
              <a:off x="5442441" y="2969842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Regular Pentagon 60">
              <a:extLst>
                <a:ext uri="{FF2B5EF4-FFF2-40B4-BE49-F238E27FC236}">
                  <a16:creationId xmlns:a16="http://schemas.microsoft.com/office/drawing/2014/main" id="{D88CFB1B-23A4-2445-ABD1-409989D190A9}"/>
                </a:ext>
              </a:extLst>
            </p:cNvPr>
            <p:cNvSpPr/>
            <p:nvPr/>
          </p:nvSpPr>
          <p:spPr>
            <a:xfrm>
              <a:off x="5594841" y="2432923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Regular Pentagon 61">
              <a:extLst>
                <a:ext uri="{FF2B5EF4-FFF2-40B4-BE49-F238E27FC236}">
                  <a16:creationId xmlns:a16="http://schemas.microsoft.com/office/drawing/2014/main" id="{20BFABC6-8B90-D643-B910-F01C9A588FF2}"/>
                </a:ext>
              </a:extLst>
            </p:cNvPr>
            <p:cNvSpPr/>
            <p:nvPr/>
          </p:nvSpPr>
          <p:spPr>
            <a:xfrm>
              <a:off x="5327552" y="356537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Regular Pentagon 62">
              <a:extLst>
                <a:ext uri="{FF2B5EF4-FFF2-40B4-BE49-F238E27FC236}">
                  <a16:creationId xmlns:a16="http://schemas.microsoft.com/office/drawing/2014/main" id="{C88EF2ED-20F8-8841-B9FA-04AD11EDF2B2}"/>
                </a:ext>
              </a:extLst>
            </p:cNvPr>
            <p:cNvSpPr/>
            <p:nvPr/>
          </p:nvSpPr>
          <p:spPr>
            <a:xfrm>
              <a:off x="5594841" y="3917072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Regular Pentagon 63">
              <a:extLst>
                <a:ext uri="{FF2B5EF4-FFF2-40B4-BE49-F238E27FC236}">
                  <a16:creationId xmlns:a16="http://schemas.microsoft.com/office/drawing/2014/main" id="{61EC3071-2696-C64C-A73D-8BCF611996A5}"/>
                </a:ext>
              </a:extLst>
            </p:cNvPr>
            <p:cNvSpPr/>
            <p:nvPr/>
          </p:nvSpPr>
          <p:spPr>
            <a:xfrm>
              <a:off x="6203939" y="1070751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Regular Pentagon 64">
              <a:extLst>
                <a:ext uri="{FF2B5EF4-FFF2-40B4-BE49-F238E27FC236}">
                  <a16:creationId xmlns:a16="http://schemas.microsoft.com/office/drawing/2014/main" id="{84110A27-CB51-0844-B82B-17AEE5C44EC7}"/>
                </a:ext>
              </a:extLst>
            </p:cNvPr>
            <p:cNvSpPr/>
            <p:nvPr/>
          </p:nvSpPr>
          <p:spPr>
            <a:xfrm>
              <a:off x="6204566" y="742801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Regular Pentagon 65">
              <a:extLst>
                <a:ext uri="{FF2B5EF4-FFF2-40B4-BE49-F238E27FC236}">
                  <a16:creationId xmlns:a16="http://schemas.microsoft.com/office/drawing/2014/main" id="{D5640333-F65F-924C-96AD-7979E79759A2}"/>
                </a:ext>
              </a:extLst>
            </p:cNvPr>
            <p:cNvSpPr/>
            <p:nvPr/>
          </p:nvSpPr>
          <p:spPr>
            <a:xfrm>
              <a:off x="6257906" y="1464290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Regular Pentagon 66">
              <a:extLst>
                <a:ext uri="{FF2B5EF4-FFF2-40B4-BE49-F238E27FC236}">
                  <a16:creationId xmlns:a16="http://schemas.microsoft.com/office/drawing/2014/main" id="{79C4E42D-695F-3948-AC35-C787A9389F0D}"/>
                </a:ext>
              </a:extLst>
            </p:cNvPr>
            <p:cNvSpPr/>
            <p:nvPr/>
          </p:nvSpPr>
          <p:spPr>
            <a:xfrm>
              <a:off x="7162710" y="126751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Regular Pentagon 67">
              <a:extLst>
                <a:ext uri="{FF2B5EF4-FFF2-40B4-BE49-F238E27FC236}">
                  <a16:creationId xmlns:a16="http://schemas.microsoft.com/office/drawing/2014/main" id="{A8F24C4E-75E6-E64A-959C-DC6D9378831C}"/>
                </a:ext>
              </a:extLst>
            </p:cNvPr>
            <p:cNvSpPr/>
            <p:nvPr/>
          </p:nvSpPr>
          <p:spPr>
            <a:xfrm>
              <a:off x="6753689" y="674316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Regular Pentagon 68">
              <a:extLst>
                <a:ext uri="{FF2B5EF4-FFF2-40B4-BE49-F238E27FC236}">
                  <a16:creationId xmlns:a16="http://schemas.microsoft.com/office/drawing/2014/main" id="{B3E79B53-CD1A-854E-A794-15615B4DC7AD}"/>
                </a:ext>
              </a:extLst>
            </p:cNvPr>
            <p:cNvSpPr/>
            <p:nvPr/>
          </p:nvSpPr>
          <p:spPr>
            <a:xfrm>
              <a:off x="6781323" y="165237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Regular Pentagon 69">
              <a:extLst>
                <a:ext uri="{FF2B5EF4-FFF2-40B4-BE49-F238E27FC236}">
                  <a16:creationId xmlns:a16="http://schemas.microsoft.com/office/drawing/2014/main" id="{C2DC51DE-191D-124E-8381-C4E684576B29}"/>
                </a:ext>
              </a:extLst>
            </p:cNvPr>
            <p:cNvSpPr/>
            <p:nvPr/>
          </p:nvSpPr>
          <p:spPr>
            <a:xfrm>
              <a:off x="6280380" y="2153948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Regular Pentagon 70">
              <a:extLst>
                <a:ext uri="{FF2B5EF4-FFF2-40B4-BE49-F238E27FC236}">
                  <a16:creationId xmlns:a16="http://schemas.microsoft.com/office/drawing/2014/main" id="{49E9B975-E112-B849-ADA5-5AA97C357C0A}"/>
                </a:ext>
              </a:extLst>
            </p:cNvPr>
            <p:cNvSpPr/>
            <p:nvPr/>
          </p:nvSpPr>
          <p:spPr>
            <a:xfrm>
              <a:off x="7145348" y="915368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Regular Pentagon 71">
              <a:extLst>
                <a:ext uri="{FF2B5EF4-FFF2-40B4-BE49-F238E27FC236}">
                  <a16:creationId xmlns:a16="http://schemas.microsoft.com/office/drawing/2014/main" id="{36F8451C-A454-0E4E-8C38-5B24DE0A5B95}"/>
                </a:ext>
              </a:extLst>
            </p:cNvPr>
            <p:cNvSpPr/>
            <p:nvPr/>
          </p:nvSpPr>
          <p:spPr>
            <a:xfrm>
              <a:off x="7010309" y="183081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Regular Pentagon 72">
              <a:extLst>
                <a:ext uri="{FF2B5EF4-FFF2-40B4-BE49-F238E27FC236}">
                  <a16:creationId xmlns:a16="http://schemas.microsoft.com/office/drawing/2014/main" id="{4661C6B6-1A2C-6B4B-A63F-16367B4FC320}"/>
                </a:ext>
              </a:extLst>
            </p:cNvPr>
            <p:cNvSpPr/>
            <p:nvPr/>
          </p:nvSpPr>
          <p:spPr>
            <a:xfrm>
              <a:off x="6714479" y="1007090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C988B-6378-3149-B96C-5F47553368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5368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7902882C-7E4E-F044-BDC0-1A09E44C3F31}"/>
              </a:ext>
            </a:extLst>
          </p:cNvPr>
          <p:cNvGrpSpPr/>
          <p:nvPr/>
        </p:nvGrpSpPr>
        <p:grpSpPr>
          <a:xfrm>
            <a:off x="5616902" y="280863"/>
            <a:ext cx="2222167" cy="2222167"/>
            <a:chOff x="4292307" y="729378"/>
            <a:chExt cx="2222167" cy="2222167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09EB41E-D00E-2E45-9311-F62D45E60C1B}"/>
                </a:ext>
              </a:extLst>
            </p:cNvPr>
            <p:cNvSpPr/>
            <p:nvPr/>
          </p:nvSpPr>
          <p:spPr>
            <a:xfrm>
              <a:off x="4292307" y="729378"/>
              <a:ext cx="2222167" cy="2222167"/>
            </a:xfrm>
            <a:prstGeom prst="ellipse">
              <a:avLst/>
            </a:prstGeom>
            <a:solidFill>
              <a:srgbClr val="FFEED9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Hexagon 52">
              <a:extLst>
                <a:ext uri="{FF2B5EF4-FFF2-40B4-BE49-F238E27FC236}">
                  <a16:creationId xmlns:a16="http://schemas.microsoft.com/office/drawing/2014/main" id="{FB2866FC-0226-EE4C-A43D-D9D1C579F0AD}"/>
                </a:ext>
              </a:extLst>
            </p:cNvPr>
            <p:cNvSpPr/>
            <p:nvPr/>
          </p:nvSpPr>
          <p:spPr>
            <a:xfrm>
              <a:off x="5356397" y="1799950"/>
              <a:ext cx="93986" cy="81022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0AD299F-CAA2-BB43-89F6-697546D0E98D}"/>
              </a:ext>
            </a:extLst>
          </p:cNvPr>
          <p:cNvGrpSpPr/>
          <p:nvPr/>
        </p:nvGrpSpPr>
        <p:grpSpPr>
          <a:xfrm>
            <a:off x="6603514" y="2245582"/>
            <a:ext cx="2222167" cy="2222167"/>
            <a:chOff x="4292307" y="729378"/>
            <a:chExt cx="2222167" cy="2222167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3D8A087-86A5-CB42-ADC6-3E0610F24139}"/>
                </a:ext>
              </a:extLst>
            </p:cNvPr>
            <p:cNvSpPr/>
            <p:nvPr/>
          </p:nvSpPr>
          <p:spPr>
            <a:xfrm>
              <a:off x="4292307" y="729378"/>
              <a:ext cx="2222167" cy="2222167"/>
            </a:xfrm>
            <a:prstGeom prst="ellipse">
              <a:avLst/>
            </a:prstGeom>
            <a:solidFill>
              <a:srgbClr val="FFEED9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Hexagon 55">
              <a:extLst>
                <a:ext uri="{FF2B5EF4-FFF2-40B4-BE49-F238E27FC236}">
                  <a16:creationId xmlns:a16="http://schemas.microsoft.com/office/drawing/2014/main" id="{454638DD-5BD9-1049-A055-E1E942857313}"/>
                </a:ext>
              </a:extLst>
            </p:cNvPr>
            <p:cNvSpPr/>
            <p:nvPr/>
          </p:nvSpPr>
          <p:spPr>
            <a:xfrm>
              <a:off x="5356397" y="1799950"/>
              <a:ext cx="93986" cy="81022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B95E27E-A3AF-3646-83DA-1D75E5DE3942}"/>
              </a:ext>
            </a:extLst>
          </p:cNvPr>
          <p:cNvGrpSpPr/>
          <p:nvPr/>
        </p:nvGrpSpPr>
        <p:grpSpPr>
          <a:xfrm>
            <a:off x="4426609" y="2212203"/>
            <a:ext cx="2222167" cy="2222167"/>
            <a:chOff x="4292307" y="729378"/>
            <a:chExt cx="2222167" cy="2222167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6E38304-DD02-E64F-858F-C353CE9C5DA6}"/>
                </a:ext>
              </a:extLst>
            </p:cNvPr>
            <p:cNvSpPr/>
            <p:nvPr/>
          </p:nvSpPr>
          <p:spPr>
            <a:xfrm>
              <a:off x="4292307" y="729378"/>
              <a:ext cx="2222167" cy="2222167"/>
            </a:xfrm>
            <a:prstGeom prst="ellipse">
              <a:avLst/>
            </a:prstGeom>
            <a:solidFill>
              <a:srgbClr val="FFEED9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Hexagon 85">
              <a:extLst>
                <a:ext uri="{FF2B5EF4-FFF2-40B4-BE49-F238E27FC236}">
                  <a16:creationId xmlns:a16="http://schemas.microsoft.com/office/drawing/2014/main" id="{5CD7A256-12AD-3140-86D7-8D8992CFB6F7}"/>
                </a:ext>
              </a:extLst>
            </p:cNvPr>
            <p:cNvSpPr/>
            <p:nvPr/>
          </p:nvSpPr>
          <p:spPr>
            <a:xfrm>
              <a:off x="5356397" y="1799950"/>
              <a:ext cx="93986" cy="81022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A4F6984-3BB0-6443-88E9-50C383A69259}"/>
              </a:ext>
            </a:extLst>
          </p:cNvPr>
          <p:cNvGrpSpPr/>
          <p:nvPr/>
        </p:nvGrpSpPr>
        <p:grpSpPr>
          <a:xfrm>
            <a:off x="5492937" y="4182328"/>
            <a:ext cx="2222167" cy="2222167"/>
            <a:chOff x="4292307" y="729378"/>
            <a:chExt cx="2222167" cy="2222167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2FC57941-D074-DB42-A340-746920F4D5AD}"/>
                </a:ext>
              </a:extLst>
            </p:cNvPr>
            <p:cNvSpPr/>
            <p:nvPr/>
          </p:nvSpPr>
          <p:spPr>
            <a:xfrm>
              <a:off x="4292307" y="729378"/>
              <a:ext cx="2222167" cy="2222167"/>
            </a:xfrm>
            <a:prstGeom prst="ellipse">
              <a:avLst/>
            </a:prstGeom>
            <a:solidFill>
              <a:srgbClr val="FFEED9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Hexagon 88">
              <a:extLst>
                <a:ext uri="{FF2B5EF4-FFF2-40B4-BE49-F238E27FC236}">
                  <a16:creationId xmlns:a16="http://schemas.microsoft.com/office/drawing/2014/main" id="{C177562A-2035-A746-9891-0F095EF135E4}"/>
                </a:ext>
              </a:extLst>
            </p:cNvPr>
            <p:cNvSpPr/>
            <p:nvPr/>
          </p:nvSpPr>
          <p:spPr>
            <a:xfrm>
              <a:off x="5356397" y="1799950"/>
              <a:ext cx="93986" cy="81022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5FC66F-4402-3340-BBA3-3F0B92290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4874330" cy="572700"/>
          </a:xfrm>
          <a:solidFill>
            <a:schemeClr val="bg1"/>
          </a:solidFill>
        </p:spPr>
        <p:txBody>
          <a:bodyPr/>
          <a:lstStyle/>
          <a:p>
            <a:r>
              <a:rPr lang="en-US" sz="2000" dirty="0"/>
              <a:t>Bit flux metric of data density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EBDD437-CD5D-A444-BF26-2E411925A44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4874330" cy="3416400"/>
              </a:xfrm>
              <a:solidFill>
                <a:schemeClr val="bg1"/>
              </a:solidFill>
            </p:spPr>
            <p:txBody>
              <a:bodyPr/>
              <a:lstStyle/>
              <a:p>
                <a:pPr marL="114298" indent="0">
                  <a:buNone/>
                </a:pPr>
                <a:r>
                  <a:rPr lang="en-US" dirty="0">
                    <a:latin typeface="+mn-lt"/>
                  </a:rPr>
                  <a:t>Measure of data density</a:t>
                </a:r>
                <a:endParaRPr lang="en-US" b="0" dirty="0">
                  <a:latin typeface="+mn-lt"/>
                </a:endParaRP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𝑏𝑖𝑡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𝑓𝑙𝑢𝑥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𝑛𝑒𝑡𝑤𝑜𝑟𝑘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𝑡h𝑟𝑜𝑢𝑔h𝑝𝑢𝑡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𝑐𝑜𝑣𝑒𝑟𝑎𝑔𝑒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𝑎𝑟𝑒𝑎</m:t>
                        </m:r>
                      </m:den>
                    </m:f>
                  </m:oMath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latin typeface="+mn-lt"/>
                  </a:rPr>
                  <a:t>Units: bit per hour / m</a:t>
                </a:r>
                <a:r>
                  <a:rPr lang="en-US" baseline="30000" dirty="0">
                    <a:latin typeface="+mn-lt"/>
                  </a:rPr>
                  <a:t>2</a:t>
                </a:r>
              </a:p>
              <a:p>
                <a:pPr marL="114298" indent="0">
                  <a:buNone/>
                </a:pPr>
                <a:endParaRPr lang="en-US" baseline="30000" dirty="0">
                  <a:latin typeface="+mn-lt"/>
                </a:endParaRPr>
              </a:p>
              <a:p>
                <a:pPr marL="1028675" lvl="2" indent="0">
                  <a:buNone/>
                </a:pPr>
                <a:r>
                  <a:rPr lang="en-US" sz="1050" dirty="0"/>
                  <a:t>Adapted from Mark Weiser:</a:t>
                </a:r>
                <a:br>
                  <a:rPr lang="en-US" sz="1050" dirty="0"/>
                </a:br>
                <a:r>
                  <a:rPr lang="en-US" sz="1050" dirty="0"/>
                  <a:t>"Some computer science issues in ubiquitous computing.”</a:t>
                </a:r>
                <a:br>
                  <a:rPr lang="en-US" sz="1050" dirty="0"/>
                </a:br>
                <a:r>
                  <a:rPr lang="en-US" sz="1050" i="1" dirty="0"/>
                  <a:t>Communications of the ACM</a:t>
                </a:r>
                <a:r>
                  <a:rPr lang="en-US" sz="1050" dirty="0"/>
                  <a:t>  (1993)</a:t>
                </a:r>
                <a:endParaRPr lang="en-US" sz="2400" baseline="30000" dirty="0">
                  <a:latin typeface="+mn-lt"/>
                </a:endParaRPr>
              </a:p>
              <a:p>
                <a:pPr marL="114298" indent="0">
                  <a:buNone/>
                </a:pPr>
                <a:endParaRPr lang="en-US" b="0" i="0" baseline="3000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EBDD437-CD5D-A444-BF26-2E411925A4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4874330" cy="3416400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C988B-6378-3149-B96C-5F47553368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4E6470C-04DC-3A45-BEF1-69CBEBA5DB6C}"/>
              </a:ext>
            </a:extLst>
          </p:cNvPr>
          <p:cNvGrpSpPr/>
          <p:nvPr/>
        </p:nvGrpSpPr>
        <p:grpSpPr>
          <a:xfrm>
            <a:off x="5327552" y="674316"/>
            <a:ext cx="2788265" cy="4187994"/>
            <a:chOff x="5327552" y="674316"/>
            <a:chExt cx="2788265" cy="4187994"/>
          </a:xfrm>
        </p:grpSpPr>
        <p:sp>
          <p:nvSpPr>
            <p:cNvPr id="91" name="Regular Pentagon 90">
              <a:extLst>
                <a:ext uri="{FF2B5EF4-FFF2-40B4-BE49-F238E27FC236}">
                  <a16:creationId xmlns:a16="http://schemas.microsoft.com/office/drawing/2014/main" id="{4C155B15-1C4A-E645-8543-2186310BC6B6}"/>
                </a:ext>
              </a:extLst>
            </p:cNvPr>
            <p:cNvSpPr/>
            <p:nvPr/>
          </p:nvSpPr>
          <p:spPr>
            <a:xfrm>
              <a:off x="5926913" y="3040876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Regular Pentagon 91">
              <a:extLst>
                <a:ext uri="{FF2B5EF4-FFF2-40B4-BE49-F238E27FC236}">
                  <a16:creationId xmlns:a16="http://schemas.microsoft.com/office/drawing/2014/main" id="{751E34EE-5BAD-4646-8A65-231CDF81F72F}"/>
                </a:ext>
              </a:extLst>
            </p:cNvPr>
            <p:cNvSpPr/>
            <p:nvPr/>
          </p:nvSpPr>
          <p:spPr>
            <a:xfrm>
              <a:off x="5979215" y="2666242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Regular Pentagon 92">
              <a:extLst>
                <a:ext uri="{FF2B5EF4-FFF2-40B4-BE49-F238E27FC236}">
                  <a16:creationId xmlns:a16="http://schemas.microsoft.com/office/drawing/2014/main" id="{562D58D9-4C2E-5245-A625-18B7B27F33E2}"/>
                </a:ext>
              </a:extLst>
            </p:cNvPr>
            <p:cNvSpPr/>
            <p:nvPr/>
          </p:nvSpPr>
          <p:spPr>
            <a:xfrm>
              <a:off x="5861350" y="356559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Regular Pentagon 93">
              <a:extLst>
                <a:ext uri="{FF2B5EF4-FFF2-40B4-BE49-F238E27FC236}">
                  <a16:creationId xmlns:a16="http://schemas.microsoft.com/office/drawing/2014/main" id="{BD662728-B175-854A-B8DD-E4DEADFB7871}"/>
                </a:ext>
              </a:extLst>
            </p:cNvPr>
            <p:cNvSpPr/>
            <p:nvPr/>
          </p:nvSpPr>
          <p:spPr>
            <a:xfrm>
              <a:off x="6203939" y="333255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5" name="Regular Pentagon 94">
              <a:extLst>
                <a:ext uri="{FF2B5EF4-FFF2-40B4-BE49-F238E27FC236}">
                  <a16:creationId xmlns:a16="http://schemas.microsoft.com/office/drawing/2014/main" id="{4CD2AF82-0B09-B24A-A574-A28FAB0E6045}"/>
                </a:ext>
              </a:extLst>
            </p:cNvPr>
            <p:cNvSpPr/>
            <p:nvPr/>
          </p:nvSpPr>
          <p:spPr>
            <a:xfrm>
              <a:off x="7106794" y="416072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Regular Pentagon 95">
              <a:extLst>
                <a:ext uri="{FF2B5EF4-FFF2-40B4-BE49-F238E27FC236}">
                  <a16:creationId xmlns:a16="http://schemas.microsoft.com/office/drawing/2014/main" id="{2617FA35-11D7-8442-8A02-74D6007A17F2}"/>
                </a:ext>
              </a:extLst>
            </p:cNvPr>
            <p:cNvSpPr/>
            <p:nvPr/>
          </p:nvSpPr>
          <p:spPr>
            <a:xfrm>
              <a:off x="6906089" y="2634412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Regular Pentagon 96">
              <a:extLst>
                <a:ext uri="{FF2B5EF4-FFF2-40B4-BE49-F238E27FC236}">
                  <a16:creationId xmlns:a16="http://schemas.microsoft.com/office/drawing/2014/main" id="{ACFE5F57-6B0A-E449-AC01-021075884795}"/>
                </a:ext>
              </a:extLst>
            </p:cNvPr>
            <p:cNvSpPr/>
            <p:nvPr/>
          </p:nvSpPr>
          <p:spPr>
            <a:xfrm>
              <a:off x="6044794" y="4065588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Regular Pentagon 97">
              <a:extLst>
                <a:ext uri="{FF2B5EF4-FFF2-40B4-BE49-F238E27FC236}">
                  <a16:creationId xmlns:a16="http://schemas.microsoft.com/office/drawing/2014/main" id="{7CF017CC-5302-6744-A994-005A1883E0EF}"/>
                </a:ext>
              </a:extLst>
            </p:cNvPr>
            <p:cNvSpPr/>
            <p:nvPr/>
          </p:nvSpPr>
          <p:spPr>
            <a:xfrm>
              <a:off x="6227954" y="279701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Regular Pentagon 98">
              <a:extLst>
                <a:ext uri="{FF2B5EF4-FFF2-40B4-BE49-F238E27FC236}">
                  <a16:creationId xmlns:a16="http://schemas.microsoft.com/office/drawing/2014/main" id="{EB4C19BC-1B9D-E44E-B1F3-9C371E6A35A5}"/>
                </a:ext>
              </a:extLst>
            </p:cNvPr>
            <p:cNvSpPr/>
            <p:nvPr/>
          </p:nvSpPr>
          <p:spPr>
            <a:xfrm>
              <a:off x="7297748" y="287546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Regular Pentagon 99">
              <a:extLst>
                <a:ext uri="{FF2B5EF4-FFF2-40B4-BE49-F238E27FC236}">
                  <a16:creationId xmlns:a16="http://schemas.microsoft.com/office/drawing/2014/main" id="{22A0AC1C-2669-6849-B947-4C9C89EB26E9}"/>
                </a:ext>
              </a:extLst>
            </p:cNvPr>
            <p:cNvSpPr/>
            <p:nvPr/>
          </p:nvSpPr>
          <p:spPr>
            <a:xfrm>
              <a:off x="6232581" y="4568875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Regular Pentagon 100">
              <a:extLst>
                <a:ext uri="{FF2B5EF4-FFF2-40B4-BE49-F238E27FC236}">
                  <a16:creationId xmlns:a16="http://schemas.microsoft.com/office/drawing/2014/main" id="{878742D4-F34B-A746-9F6D-E8ABE957E286}"/>
                </a:ext>
              </a:extLst>
            </p:cNvPr>
            <p:cNvSpPr/>
            <p:nvPr/>
          </p:nvSpPr>
          <p:spPr>
            <a:xfrm>
              <a:off x="7023974" y="3692027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Regular Pentagon 101">
              <a:extLst>
                <a:ext uri="{FF2B5EF4-FFF2-40B4-BE49-F238E27FC236}">
                  <a16:creationId xmlns:a16="http://schemas.microsoft.com/office/drawing/2014/main" id="{9728A5FE-8970-E74A-BDF2-E2B8BE94B727}"/>
                </a:ext>
              </a:extLst>
            </p:cNvPr>
            <p:cNvSpPr/>
            <p:nvPr/>
          </p:nvSpPr>
          <p:spPr>
            <a:xfrm>
              <a:off x="7035013" y="317301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Regular Pentagon 102">
              <a:extLst>
                <a:ext uri="{FF2B5EF4-FFF2-40B4-BE49-F238E27FC236}">
                  <a16:creationId xmlns:a16="http://schemas.microsoft.com/office/drawing/2014/main" id="{C7A02C67-80B0-BB4A-9A74-E8B62EA809A1}"/>
                </a:ext>
              </a:extLst>
            </p:cNvPr>
            <p:cNvSpPr/>
            <p:nvPr/>
          </p:nvSpPr>
          <p:spPr>
            <a:xfrm>
              <a:off x="7838733" y="3714595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Regular Pentagon 103">
              <a:extLst>
                <a:ext uri="{FF2B5EF4-FFF2-40B4-BE49-F238E27FC236}">
                  <a16:creationId xmlns:a16="http://schemas.microsoft.com/office/drawing/2014/main" id="{A51DD38C-0673-1348-A076-9964A196EC85}"/>
                </a:ext>
              </a:extLst>
            </p:cNvPr>
            <p:cNvSpPr/>
            <p:nvPr/>
          </p:nvSpPr>
          <p:spPr>
            <a:xfrm>
              <a:off x="7872155" y="3114343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Regular Pentagon 104">
              <a:extLst>
                <a:ext uri="{FF2B5EF4-FFF2-40B4-BE49-F238E27FC236}">
                  <a16:creationId xmlns:a16="http://schemas.microsoft.com/office/drawing/2014/main" id="{C6F6406E-3807-D04B-B382-47F10C8F9A52}"/>
                </a:ext>
              </a:extLst>
            </p:cNvPr>
            <p:cNvSpPr/>
            <p:nvPr/>
          </p:nvSpPr>
          <p:spPr>
            <a:xfrm>
              <a:off x="7369976" y="456887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Regular Pentagon 105">
              <a:extLst>
                <a:ext uri="{FF2B5EF4-FFF2-40B4-BE49-F238E27FC236}">
                  <a16:creationId xmlns:a16="http://schemas.microsoft.com/office/drawing/2014/main" id="{07F63AD9-13B6-A94E-BF31-41415183B60F}"/>
                </a:ext>
              </a:extLst>
            </p:cNvPr>
            <p:cNvSpPr/>
            <p:nvPr/>
          </p:nvSpPr>
          <p:spPr>
            <a:xfrm>
              <a:off x="7101857" y="448104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Regular Pentagon 106">
              <a:extLst>
                <a:ext uri="{FF2B5EF4-FFF2-40B4-BE49-F238E27FC236}">
                  <a16:creationId xmlns:a16="http://schemas.microsoft.com/office/drawing/2014/main" id="{781823E6-1809-654E-A1E3-30874589C26F}"/>
                </a:ext>
              </a:extLst>
            </p:cNvPr>
            <p:cNvSpPr/>
            <p:nvPr/>
          </p:nvSpPr>
          <p:spPr>
            <a:xfrm>
              <a:off x="7531757" y="2404196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Regular Pentagon 107">
              <a:extLst>
                <a:ext uri="{FF2B5EF4-FFF2-40B4-BE49-F238E27FC236}">
                  <a16:creationId xmlns:a16="http://schemas.microsoft.com/office/drawing/2014/main" id="{0D5271F0-8EA6-8544-AD07-D1A0D0D2F3EC}"/>
                </a:ext>
              </a:extLst>
            </p:cNvPr>
            <p:cNvSpPr/>
            <p:nvPr/>
          </p:nvSpPr>
          <p:spPr>
            <a:xfrm>
              <a:off x="8048973" y="4149636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Regular Pentagon 108">
              <a:extLst>
                <a:ext uri="{FF2B5EF4-FFF2-40B4-BE49-F238E27FC236}">
                  <a16:creationId xmlns:a16="http://schemas.microsoft.com/office/drawing/2014/main" id="{74C0102F-B75F-3043-BDF5-046C8DDD471F}"/>
                </a:ext>
              </a:extLst>
            </p:cNvPr>
            <p:cNvSpPr/>
            <p:nvPr/>
          </p:nvSpPr>
          <p:spPr>
            <a:xfrm>
              <a:off x="6687438" y="479864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Regular Pentagon 109">
              <a:extLst>
                <a:ext uri="{FF2B5EF4-FFF2-40B4-BE49-F238E27FC236}">
                  <a16:creationId xmlns:a16="http://schemas.microsoft.com/office/drawing/2014/main" id="{BF8B33D4-C889-1C4A-8227-9A4FF26AA3E2}"/>
                </a:ext>
              </a:extLst>
            </p:cNvPr>
            <p:cNvSpPr/>
            <p:nvPr/>
          </p:nvSpPr>
          <p:spPr>
            <a:xfrm>
              <a:off x="5442441" y="2969842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Regular Pentagon 110">
              <a:extLst>
                <a:ext uri="{FF2B5EF4-FFF2-40B4-BE49-F238E27FC236}">
                  <a16:creationId xmlns:a16="http://schemas.microsoft.com/office/drawing/2014/main" id="{D88CFB1B-23A4-2445-ABD1-409989D190A9}"/>
                </a:ext>
              </a:extLst>
            </p:cNvPr>
            <p:cNvSpPr/>
            <p:nvPr/>
          </p:nvSpPr>
          <p:spPr>
            <a:xfrm>
              <a:off x="5594841" y="2432923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Regular Pentagon 111">
              <a:extLst>
                <a:ext uri="{FF2B5EF4-FFF2-40B4-BE49-F238E27FC236}">
                  <a16:creationId xmlns:a16="http://schemas.microsoft.com/office/drawing/2014/main" id="{20BFABC6-8B90-D643-B910-F01C9A588FF2}"/>
                </a:ext>
              </a:extLst>
            </p:cNvPr>
            <p:cNvSpPr/>
            <p:nvPr/>
          </p:nvSpPr>
          <p:spPr>
            <a:xfrm>
              <a:off x="5327552" y="356537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Regular Pentagon 112">
              <a:extLst>
                <a:ext uri="{FF2B5EF4-FFF2-40B4-BE49-F238E27FC236}">
                  <a16:creationId xmlns:a16="http://schemas.microsoft.com/office/drawing/2014/main" id="{C88EF2ED-20F8-8841-B9FA-04AD11EDF2B2}"/>
                </a:ext>
              </a:extLst>
            </p:cNvPr>
            <p:cNvSpPr/>
            <p:nvPr/>
          </p:nvSpPr>
          <p:spPr>
            <a:xfrm>
              <a:off x="5594841" y="3917072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Regular Pentagon 113">
              <a:extLst>
                <a:ext uri="{FF2B5EF4-FFF2-40B4-BE49-F238E27FC236}">
                  <a16:creationId xmlns:a16="http://schemas.microsoft.com/office/drawing/2014/main" id="{61EC3071-2696-C64C-A73D-8BCF611996A5}"/>
                </a:ext>
              </a:extLst>
            </p:cNvPr>
            <p:cNvSpPr/>
            <p:nvPr/>
          </p:nvSpPr>
          <p:spPr>
            <a:xfrm>
              <a:off x="6203939" y="1070751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Regular Pentagon 114">
              <a:extLst>
                <a:ext uri="{FF2B5EF4-FFF2-40B4-BE49-F238E27FC236}">
                  <a16:creationId xmlns:a16="http://schemas.microsoft.com/office/drawing/2014/main" id="{84110A27-CB51-0844-B82B-17AEE5C44EC7}"/>
                </a:ext>
              </a:extLst>
            </p:cNvPr>
            <p:cNvSpPr/>
            <p:nvPr/>
          </p:nvSpPr>
          <p:spPr>
            <a:xfrm>
              <a:off x="6204566" y="742801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Regular Pentagon 115">
              <a:extLst>
                <a:ext uri="{FF2B5EF4-FFF2-40B4-BE49-F238E27FC236}">
                  <a16:creationId xmlns:a16="http://schemas.microsoft.com/office/drawing/2014/main" id="{D5640333-F65F-924C-96AD-7979E79759A2}"/>
                </a:ext>
              </a:extLst>
            </p:cNvPr>
            <p:cNvSpPr/>
            <p:nvPr/>
          </p:nvSpPr>
          <p:spPr>
            <a:xfrm>
              <a:off x="6257906" y="1464290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Regular Pentagon 116">
              <a:extLst>
                <a:ext uri="{FF2B5EF4-FFF2-40B4-BE49-F238E27FC236}">
                  <a16:creationId xmlns:a16="http://schemas.microsoft.com/office/drawing/2014/main" id="{79C4E42D-695F-3948-AC35-C787A9389F0D}"/>
                </a:ext>
              </a:extLst>
            </p:cNvPr>
            <p:cNvSpPr/>
            <p:nvPr/>
          </p:nvSpPr>
          <p:spPr>
            <a:xfrm>
              <a:off x="7162710" y="126751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Regular Pentagon 117">
              <a:extLst>
                <a:ext uri="{FF2B5EF4-FFF2-40B4-BE49-F238E27FC236}">
                  <a16:creationId xmlns:a16="http://schemas.microsoft.com/office/drawing/2014/main" id="{A8F24C4E-75E6-E64A-959C-DC6D9378831C}"/>
                </a:ext>
              </a:extLst>
            </p:cNvPr>
            <p:cNvSpPr/>
            <p:nvPr/>
          </p:nvSpPr>
          <p:spPr>
            <a:xfrm>
              <a:off x="6753689" y="674316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Regular Pentagon 118">
              <a:extLst>
                <a:ext uri="{FF2B5EF4-FFF2-40B4-BE49-F238E27FC236}">
                  <a16:creationId xmlns:a16="http://schemas.microsoft.com/office/drawing/2014/main" id="{B3E79B53-CD1A-854E-A794-15615B4DC7AD}"/>
                </a:ext>
              </a:extLst>
            </p:cNvPr>
            <p:cNvSpPr/>
            <p:nvPr/>
          </p:nvSpPr>
          <p:spPr>
            <a:xfrm>
              <a:off x="6781323" y="165237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Regular Pentagon 119">
              <a:extLst>
                <a:ext uri="{FF2B5EF4-FFF2-40B4-BE49-F238E27FC236}">
                  <a16:creationId xmlns:a16="http://schemas.microsoft.com/office/drawing/2014/main" id="{C2DC51DE-191D-124E-8381-C4E684576B29}"/>
                </a:ext>
              </a:extLst>
            </p:cNvPr>
            <p:cNvSpPr/>
            <p:nvPr/>
          </p:nvSpPr>
          <p:spPr>
            <a:xfrm>
              <a:off x="6280380" y="2153948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1" name="Regular Pentagon 120">
              <a:extLst>
                <a:ext uri="{FF2B5EF4-FFF2-40B4-BE49-F238E27FC236}">
                  <a16:creationId xmlns:a16="http://schemas.microsoft.com/office/drawing/2014/main" id="{49E9B975-E112-B849-ADA5-5AA97C357C0A}"/>
                </a:ext>
              </a:extLst>
            </p:cNvPr>
            <p:cNvSpPr/>
            <p:nvPr/>
          </p:nvSpPr>
          <p:spPr>
            <a:xfrm>
              <a:off x="7145348" y="915368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Regular Pentagon 121">
              <a:extLst>
                <a:ext uri="{FF2B5EF4-FFF2-40B4-BE49-F238E27FC236}">
                  <a16:creationId xmlns:a16="http://schemas.microsoft.com/office/drawing/2014/main" id="{36F8451C-A454-0E4E-8C38-5B24DE0A5B95}"/>
                </a:ext>
              </a:extLst>
            </p:cNvPr>
            <p:cNvSpPr/>
            <p:nvPr/>
          </p:nvSpPr>
          <p:spPr>
            <a:xfrm>
              <a:off x="7010309" y="183081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" name="Regular Pentagon 122">
              <a:extLst>
                <a:ext uri="{FF2B5EF4-FFF2-40B4-BE49-F238E27FC236}">
                  <a16:creationId xmlns:a16="http://schemas.microsoft.com/office/drawing/2014/main" id="{4661C6B6-1A2C-6B4B-A63F-16367B4FC320}"/>
                </a:ext>
              </a:extLst>
            </p:cNvPr>
            <p:cNvSpPr/>
            <p:nvPr/>
          </p:nvSpPr>
          <p:spPr>
            <a:xfrm>
              <a:off x="6714479" y="1007090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A08FDB4-8CA8-A949-9593-A4A4BAE42D9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64565" y="3734732"/>
            <a:ext cx="2768600" cy="74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82295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3732</TotalTime>
  <Words>2209</Words>
  <Application>Microsoft Office PowerPoint</Application>
  <PresentationFormat>On-screen Show (16:9)</PresentationFormat>
  <Paragraphs>310</Paragraphs>
  <Slides>32</Slides>
  <Notes>31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Cambria Math</vt:lpstr>
      <vt:lpstr>Simple Light</vt:lpstr>
      <vt:lpstr>Challenge: Unlicensed LPWANs Are Not Yet the Path to Ubiquitous Connectivity</vt:lpstr>
      <vt:lpstr>Challenge to the community</vt:lpstr>
      <vt:lpstr>Two major categories of low-power, wide-area network protocols</vt:lpstr>
      <vt:lpstr>Two major categories of low-power, wide-area network protocols</vt:lpstr>
      <vt:lpstr>Ubiquitous applications already exist …</vt:lpstr>
      <vt:lpstr>… and the deployment of devices continues to expand</vt:lpstr>
      <vt:lpstr>Do LPWANs meet ubiquitous connectivity needs?</vt:lpstr>
      <vt:lpstr>Goal: compare applications and networks</vt:lpstr>
      <vt:lpstr>Bit flux metric of data density</vt:lpstr>
      <vt:lpstr>Bit flux measures applications…</vt:lpstr>
      <vt:lpstr>…and bit flux measures networks</vt:lpstr>
      <vt:lpstr>Bit flux accounts for spatial reuse</vt:lpstr>
      <vt:lpstr>Bit flux measurement for LoRaWAN</vt:lpstr>
      <vt:lpstr>Networks differ in capability by orders of magnitude</vt:lpstr>
      <vt:lpstr>Range reduction results in a bit flux curve for each network</vt:lpstr>
      <vt:lpstr>Application example</vt:lpstr>
      <vt:lpstr>All networks are capable of meeting data needs of electricity metering</vt:lpstr>
      <vt:lpstr>Unlicensed LPWANs lag behind Cellular IoT in ability to support applications</vt:lpstr>
      <vt:lpstr>Sigfox requires range reduction to meet application needs</vt:lpstr>
      <vt:lpstr>Capacity solutions are relatively straightforward</vt:lpstr>
      <vt:lpstr>LoRaWAN devotes most of its network capacity to a single application</vt:lpstr>
      <vt:lpstr>Coexistence is inevitable in urban areas</vt:lpstr>
      <vt:lpstr>Coexistence in unlicensed bands is a more difficult problem</vt:lpstr>
      <vt:lpstr>Cellular will potentially dominate deployments</vt:lpstr>
      <vt:lpstr>Challenge: Unlicensed LPWANs Are Not Yet the Path to Ubiquitous Connectivity</vt:lpstr>
      <vt:lpstr>Notes and Backup Slides</vt:lpstr>
      <vt:lpstr>Network example</vt:lpstr>
      <vt:lpstr>NB-IoT has similar performance to LoRaWAN with wider range</vt:lpstr>
      <vt:lpstr>H1N1 application is more difficult to satisfy</vt:lpstr>
      <vt:lpstr>Low-Power Wide-Area Networks have been developed to meet IoT needs</vt:lpstr>
      <vt:lpstr>Average power is only 10x more for cellular at similar range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Challenge: Unlicensed LPWANs Are Not Yet the Path to Ubiquitous Connectivity</dc:title>
  <cp:lastModifiedBy>Windows User</cp:lastModifiedBy>
  <cp:revision>280</cp:revision>
  <dcterms:modified xsi:type="dcterms:W3CDTF">2019-11-07T19:05:45Z</dcterms:modified>
</cp:coreProperties>
</file>