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3"/>
  </p:notesMasterIdLst>
  <p:sldIdLst>
    <p:sldId id="256" r:id="rId2"/>
    <p:sldId id="465" r:id="rId3"/>
    <p:sldId id="264" r:id="rId4"/>
    <p:sldId id="457" r:id="rId5"/>
    <p:sldId id="383" r:id="rId6"/>
    <p:sldId id="425" r:id="rId7"/>
    <p:sldId id="462" r:id="rId8"/>
    <p:sldId id="433" r:id="rId9"/>
    <p:sldId id="428" r:id="rId10"/>
    <p:sldId id="426" r:id="rId11"/>
    <p:sldId id="429" r:id="rId12"/>
    <p:sldId id="431" r:id="rId13"/>
    <p:sldId id="430" r:id="rId14"/>
    <p:sldId id="432" r:id="rId15"/>
    <p:sldId id="2263" r:id="rId16"/>
    <p:sldId id="2264" r:id="rId17"/>
    <p:sldId id="458" r:id="rId18"/>
    <p:sldId id="434" r:id="rId19"/>
    <p:sldId id="448" r:id="rId20"/>
    <p:sldId id="450" r:id="rId21"/>
    <p:sldId id="441" r:id="rId22"/>
    <p:sldId id="442" r:id="rId23"/>
    <p:sldId id="446" r:id="rId24"/>
    <p:sldId id="447" r:id="rId25"/>
    <p:sldId id="444" r:id="rId26"/>
    <p:sldId id="451" r:id="rId27"/>
    <p:sldId id="2265" r:id="rId28"/>
    <p:sldId id="449" r:id="rId29"/>
    <p:sldId id="459" r:id="rId30"/>
    <p:sldId id="437" r:id="rId31"/>
    <p:sldId id="393" r:id="rId32"/>
    <p:sldId id="395" r:id="rId33"/>
    <p:sldId id="463" r:id="rId34"/>
    <p:sldId id="460" r:id="rId35"/>
    <p:sldId id="443" r:id="rId36"/>
    <p:sldId id="452" r:id="rId37"/>
    <p:sldId id="453" r:id="rId38"/>
    <p:sldId id="454" r:id="rId39"/>
    <p:sldId id="455" r:id="rId40"/>
    <p:sldId id="456" r:id="rId41"/>
    <p:sldId id="46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5"/>
            <p14:sldId id="264"/>
          </p14:sldIdLst>
        </p14:section>
        <p14:section name="Embedded Software" id="{B55B8E8C-5EAB-4A1E-A4E9-AE5E896E46FA}">
          <p14:sldIdLst>
            <p14:sldId id="457"/>
            <p14:sldId id="383"/>
            <p14:sldId id="425"/>
            <p14:sldId id="462"/>
            <p14:sldId id="433"/>
            <p14:sldId id="428"/>
            <p14:sldId id="426"/>
            <p14:sldId id="429"/>
            <p14:sldId id="431"/>
            <p14:sldId id="430"/>
            <p14:sldId id="432"/>
            <p14:sldId id="2263"/>
            <p14:sldId id="2264"/>
          </p14:sldIdLst>
        </p14:section>
        <p14:section name="Embedded Toolchain" id="{BD240753-C91E-4187-B39C-2B02B0C05ADD}">
          <p14:sldIdLst>
            <p14:sldId id="458"/>
            <p14:sldId id="434"/>
            <p14:sldId id="448"/>
            <p14:sldId id="450"/>
            <p14:sldId id="441"/>
            <p14:sldId id="442"/>
            <p14:sldId id="446"/>
            <p14:sldId id="447"/>
            <p14:sldId id="444"/>
            <p14:sldId id="451"/>
            <p14:sldId id="2265"/>
            <p14:sldId id="449"/>
          </p14:sldIdLst>
        </p14:section>
        <p14:section name="Lab software environment" id="{1779BE0C-F061-4DA4-B496-4628F214566B}">
          <p14:sldIdLst>
            <p14:sldId id="459"/>
            <p14:sldId id="437"/>
            <p14:sldId id="393"/>
            <p14:sldId id="395"/>
            <p14:sldId id="463"/>
          </p14:sldIdLst>
        </p14:section>
        <p14:section name="Boot process" id="{1AAD377E-B997-4EBC-9474-51AECCA75D62}">
          <p14:sldIdLst>
            <p14:sldId id="460"/>
            <p14:sldId id="443"/>
            <p14:sldId id="452"/>
            <p14:sldId id="453"/>
            <p14:sldId id="454"/>
            <p14:sldId id="455"/>
            <p14:sldId id="456"/>
          </p14:sldIdLst>
        </p14:section>
        <p14:section name="Wrapup" id="{29A7F866-9DA9-446B-8359-CE426CB89C7A}">
          <p14:sldIdLst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blin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sdk_nrf5_v16.0.0/annotated.html" TargetMode="External"/><Relationship Id="rId2" Type="http://schemas.openxmlformats.org/officeDocument/2006/relationships/hyperlink" Target="https://infocenter.nordicsemi.com/topic/sdk_nrf5_v16.0.0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Embedded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2554-FB5E-4E84-BB54-AF5AB88C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D8DF-75BD-47F7-92E1-C99FD08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For all the reasons that you assume</a:t>
            </a:r>
          </a:p>
          <a:p>
            <a:pPr lvl="1"/>
            <a:r>
              <a:rPr lang="en-US" dirty="0"/>
              <a:t>Easy to map variables to memory usage and code to instructions</a:t>
            </a:r>
          </a:p>
          <a:p>
            <a:pPr lvl="1"/>
            <a:endParaRPr lang="en-US" dirty="0"/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Not entirely uncommon, but rarer than you might guess</a:t>
            </a:r>
          </a:p>
          <a:p>
            <a:pPr lvl="1"/>
            <a:r>
              <a:rPr lang="en-US" dirty="0"/>
              <a:t>C code optimized by a modern compiler is likely faster</a:t>
            </a:r>
          </a:p>
          <a:p>
            <a:pPr lvl="1"/>
            <a:r>
              <a:rPr lang="en-US" dirty="0"/>
              <a:t>Notable uses:</a:t>
            </a:r>
          </a:p>
          <a:p>
            <a:pPr lvl="2"/>
            <a:r>
              <a:rPr lang="en-US" dirty="0"/>
              <a:t>Cryptography to create deterministic algorithms</a:t>
            </a:r>
          </a:p>
          <a:p>
            <a:pPr lvl="2"/>
            <a:r>
              <a:rPr lang="en-US" dirty="0"/>
              <a:t>Operating Systems to handle process swaps</a:t>
            </a:r>
          </a:p>
          <a:p>
            <a:pPr lvl="2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Similar to C but with better library support</a:t>
            </a:r>
          </a:p>
          <a:p>
            <a:pPr lvl="1"/>
            <a:r>
              <a:rPr lang="en-US" dirty="0"/>
              <a:t>Libraries take up a lot of code space though ~100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9CA9C-D8D8-44E3-BB3A-6564678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DF3-AB58-4E80-BACB-5E9B6FE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Rarer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1566-A330-468B-AB4E-F0AE5E3D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</a:t>
            </a:r>
          </a:p>
          <a:p>
            <a:pPr lvl="1"/>
            <a:r>
              <a:rPr lang="en-US" dirty="0"/>
              <a:t>Modern language with safety and reliability guarantees</a:t>
            </a:r>
          </a:p>
          <a:p>
            <a:pPr lvl="1"/>
            <a:r>
              <a:rPr lang="en-US" dirty="0"/>
              <a:t>Relatively new to the embedded space</a:t>
            </a:r>
          </a:p>
          <a:p>
            <a:pPr lvl="2"/>
            <a:r>
              <a:rPr lang="en-US" dirty="0"/>
              <a:t>And a high learning curve</a:t>
            </a:r>
          </a:p>
          <a:p>
            <a:pPr lvl="2"/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Mostly toy languages</a:t>
            </a:r>
          </a:p>
          <a:p>
            <a:pPr lvl="1"/>
            <a:r>
              <a:rPr lang="en-US" dirty="0"/>
              <a:t>Fine for simple things but incapable of complex operations</a:t>
            </a:r>
          </a:p>
          <a:p>
            <a:pPr lvl="2"/>
            <a:r>
              <a:rPr lang="en-US" dirty="0"/>
              <a:t>Especially low-level things like managing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6859-619F-4DDD-A786-4CECCF1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embedded domain has several requirements that other domains do not</a:t>
            </a:r>
          </a:p>
          <a:p>
            <a:endParaRPr lang="en-US" dirty="0"/>
          </a:p>
          <a:p>
            <a:r>
              <a:rPr lang="en-US" dirty="0"/>
              <a:t>What is missing from programming languages that it wants?</a:t>
            </a:r>
          </a:p>
          <a:p>
            <a:pPr lvl="1"/>
            <a:r>
              <a:rPr lang="en-US" dirty="0"/>
              <a:t>Sense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Sense of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054-31CF-47CE-B2AB-C4ACA2C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have no sense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C4-C0D8-451F-BBCE-77FB8B35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system that needs to send messages to a motor every 10 milliseconds</a:t>
            </a:r>
          </a:p>
          <a:p>
            <a:pPr lvl="1"/>
            <a:r>
              <a:rPr lang="en-US" dirty="0"/>
              <a:t>Write a function that definitely completes within 10 milliseconds</a:t>
            </a:r>
          </a:p>
          <a:p>
            <a:pPr lvl="1"/>
            <a:endParaRPr lang="en-US" dirty="0"/>
          </a:p>
          <a:p>
            <a:r>
              <a:rPr lang="en-US" dirty="0"/>
              <a:t>Accounting for timing when programming is very challenging</a:t>
            </a:r>
          </a:p>
          <a:p>
            <a:pPr lvl="1"/>
            <a:r>
              <a:rPr lang="en-US" dirty="0"/>
              <a:t>We can profile code and determine timing at 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know many details of hardware, instructions can give timing</a:t>
            </a:r>
          </a:p>
          <a:p>
            <a:pPr lvl="2"/>
            <a:r>
              <a:rPr lang="en-US" dirty="0"/>
              <a:t>Unless the code interacts with external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DCDC-FCE7-4050-BBB4-56FDF31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energy use is rather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might</a:t>
            </a:r>
          </a:p>
          <a:p>
            <a:pPr lvl="1"/>
            <a:r>
              <a:rPr lang="en-US" dirty="0"/>
              <a:t>Start executing a loop</a:t>
            </a:r>
          </a:p>
          <a:p>
            <a:pPr lvl="1"/>
            <a:r>
              <a:rPr lang="en-US" dirty="0"/>
              <a:t>Turn on/off an LED</a:t>
            </a:r>
          </a:p>
          <a:p>
            <a:pPr lvl="1"/>
            <a:r>
              <a:rPr lang="en-US" dirty="0"/>
              <a:t>Send messages over a wired bus to another device</a:t>
            </a:r>
          </a:p>
          <a:p>
            <a:pPr lvl="1"/>
            <a:endParaRPr lang="en-US" dirty="0"/>
          </a:p>
          <a:p>
            <a:r>
              <a:rPr lang="en-US" dirty="0"/>
              <a:t>Determining energy these operations take is really difficult</a:t>
            </a:r>
          </a:p>
          <a:p>
            <a:pPr lvl="1"/>
            <a:r>
              <a:rPr lang="en-US" dirty="0"/>
              <a:t>Even with many details of the hardware</a:t>
            </a:r>
          </a:p>
          <a:p>
            <a:pPr lvl="1"/>
            <a:r>
              <a:rPr lang="en-US" dirty="0"/>
              <a:t>Different choices of processor clocks can have a large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profiled at runtime after writing the code</a:t>
            </a:r>
          </a:p>
          <a:p>
            <a:pPr lvl="2"/>
            <a:r>
              <a:rPr lang="en-US" dirty="0"/>
              <a:t>Iterative write-test-modify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b="1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121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69-C3AF-4ADC-B524-91AAB59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compilers compile for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B4F-1870-48E0-BCCB-43FF9418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be using is a cross compiler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GCC is named: ARCH-VENDOR-(OS-)-ABI-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 architecture</a:t>
            </a:r>
          </a:p>
          <a:p>
            <a:pPr lvl="2"/>
            <a:r>
              <a:rPr lang="en-US" dirty="0"/>
              <a:t>No vendor</a:t>
            </a:r>
          </a:p>
          <a:p>
            <a:pPr lvl="2"/>
            <a:r>
              <a:rPr lang="en-US" dirty="0"/>
              <a:t>No OS</a:t>
            </a:r>
          </a:p>
          <a:p>
            <a:pPr lvl="2"/>
            <a:r>
              <a:rPr lang="en-US" dirty="0"/>
              <a:t>Embedded Application Binary Interface</a:t>
            </a:r>
          </a:p>
          <a:p>
            <a:pPr lvl="1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, i686-unknown-linux-gnu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C8B8-C5D5-4062-BE2A-6E3553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1418-D646-C363-35D6-B2063A5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45BE-2499-5A46-C174-94CEB2F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 still by request for this week</a:t>
            </a:r>
          </a:p>
          <a:p>
            <a:pPr lvl="1"/>
            <a:r>
              <a:rPr lang="en-US" dirty="0"/>
              <a:t>Schedule starts next week. I’ll post it soon to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Seriously, send me a message if you want to chat, I’m happy to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Labs will start this Friday!!!</a:t>
            </a:r>
          </a:p>
          <a:p>
            <a:pPr lvl="1"/>
            <a:r>
              <a:rPr lang="en-US" dirty="0"/>
              <a:t>You MUST come to your scheduled lab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CE8B-B3DD-EFE4-2DAA-BA4A593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traditional computers handle this?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traditional computers handle this?</a:t>
            </a:r>
          </a:p>
          <a:p>
            <a:pPr lvl="1"/>
            <a:r>
              <a:rPr lang="en-US" dirty="0"/>
              <a:t>Virtual memory allows all applications to use the same memory addresses</a:t>
            </a:r>
          </a:p>
          <a:p>
            <a:pPr lvl="1"/>
            <a:endParaRPr lang="en-US" dirty="0"/>
          </a:p>
          <a:p>
            <a:r>
              <a:rPr lang="en-US" dirty="0"/>
              <a:t>Embedded solution</a:t>
            </a:r>
          </a:p>
          <a:p>
            <a:pPr lvl="1"/>
            <a:r>
              <a:rPr lang="en-US" dirty="0"/>
              <a:t>Only run a single application</a:t>
            </a:r>
          </a:p>
          <a:p>
            <a:pPr lvl="1"/>
            <a:r>
              <a:rPr lang="en-US" dirty="0"/>
              <a:t>Provide an LD file</a:t>
            </a:r>
          </a:p>
          <a:p>
            <a:pPr lvl="2"/>
            <a:r>
              <a:rPr lang="en-US" dirty="0"/>
              <a:t>Specifies memory layout for a certain system</a:t>
            </a:r>
          </a:p>
          <a:p>
            <a:pPr lvl="2"/>
            <a:r>
              <a:rPr lang="en-US" dirty="0"/>
              <a:t>Places sections of code in different places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nRF52833: 512 KB Flash, 128 KB SRAM</a:t>
            </a:r>
          </a:p>
          <a:p>
            <a:r>
              <a:rPr lang="en-US" dirty="0">
                <a:cs typeface="Courier New" panose="02070309020205020404" pitchFamily="49" charset="0"/>
              </a:rPr>
              <a:t>First, LD file defines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FLASH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ORIGIN = 0x00000000, LENGTH = 0x80000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RAM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 ORIGIN = 0x20000000, LENGTH = 0x20000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neat thing about microcontrollers: pointers have meaning</a:t>
            </a:r>
          </a:p>
          <a:p>
            <a:pPr lvl="1"/>
            <a:r>
              <a:rPr lang="en-US" dirty="0"/>
              <a:t>Just printing the value of a pointer can tell you if it’s in Flash or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then places sections of code into those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.text :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KEEP(*(.Vectors))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*(.text*)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= ALIGN(4);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&gt; FLASH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2FD45-3448-4078-87C6-682CF638018B}"/>
              </a:ext>
            </a:extLst>
          </p:cNvPr>
          <p:cNvSpPr txBox="1"/>
          <p:nvPr/>
        </p:nvSpPr>
        <p:spPr>
          <a:xfrm>
            <a:off x="5511800" y="1968500"/>
            <a:ext cx="6248400" cy="436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.data : AT 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*(.data*)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&gt; 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   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&gt;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9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sections come from?</a:t>
            </a:r>
          </a:p>
          <a:p>
            <a:r>
              <a:rPr lang="en-US" dirty="0"/>
              <a:t>Most are generated by the compiler</a:t>
            </a:r>
          </a:p>
          <a:p>
            <a:pPr lvl="1"/>
            <a:r>
              <a:rPr lang="en-US" dirty="0"/>
              <a:t>.text, .</a:t>
            </a:r>
            <a:r>
              <a:rPr lang="en-US" dirty="0" err="1"/>
              <a:t>rodata</a:t>
            </a:r>
            <a:r>
              <a:rPr lang="en-US" dirty="0"/>
              <a:t>, .data,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You need to be deep in the docs to figure out how the esoteric ones work</a:t>
            </a:r>
          </a:p>
          <a:p>
            <a:pPr lvl="1"/>
            <a:endParaRPr lang="en-US" dirty="0"/>
          </a:p>
          <a:p>
            <a:r>
              <a:rPr lang="en-US" dirty="0"/>
              <a:t>Some are generated by the programmer</a:t>
            </a:r>
          </a:p>
          <a:p>
            <a:pPr lvl="1"/>
            <a:r>
              <a:rPr lang="en-US" dirty="0"/>
              <a:t>Allows you to place certain data items in a specific 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__attribute__((section(".foo")))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test[10] = {0,0,0,0,0,0,0,0,0,0};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  <a:p>
            <a:pPr lvl="2"/>
            <a:endParaRPr lang="en-US" dirty="0"/>
          </a:p>
          <a:p>
            <a:r>
              <a:rPr lang="en-US" dirty="0"/>
              <a:t>Output: a binary (or hex)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DCED-35E2-645C-46A2-69B23A3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hex file onto 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6E7-D9A3-05CD-0B4D-F86215B8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use case for JTAG</a:t>
            </a:r>
          </a:p>
          <a:p>
            <a:pPr lvl="1"/>
            <a:r>
              <a:rPr lang="en-US" dirty="0"/>
              <a:t>You provide it a hex file which specifies addresses and values</a:t>
            </a:r>
          </a:p>
          <a:p>
            <a:pPr lvl="1"/>
            <a:r>
              <a:rPr lang="en-US" dirty="0"/>
              <a:t>It writes those into Flash on the microcontroller</a:t>
            </a:r>
          </a:p>
          <a:p>
            <a:pPr lvl="1"/>
            <a:endParaRPr lang="en-US" dirty="0"/>
          </a:p>
          <a:p>
            <a:r>
              <a:rPr lang="en-US" dirty="0"/>
              <a:t>The LD file already specified addresses</a:t>
            </a:r>
          </a:p>
          <a:p>
            <a:pPr lvl="1"/>
            <a:r>
              <a:rPr lang="en-US" dirty="0"/>
              <a:t>So passing around hex files is enough to load an application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a hex file for one microcontroller won’t work on another with a different memory layout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1629-EE7F-FA0F-4CE0-E547073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496-00B5-43D9-9B06-D47C2C9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267-7EE3-4349-9C8A-83ED25F3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in the blink application in lab repo</a:t>
            </a:r>
          </a:p>
          <a:p>
            <a:pPr lvl="1"/>
            <a:r>
              <a:rPr lang="en-US" dirty="0">
                <a:hlinkClick r:id="rId2"/>
              </a:rPr>
              <a:t>https://github.com/nu-ce346/nu-microbit-base/tree/main/software/apps/blink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EB8F-E7F9-4F7E-9781-BA3A195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b="1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363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challenges of embedded software</a:t>
            </a:r>
          </a:p>
          <a:p>
            <a:endParaRPr lang="en-US" dirty="0"/>
          </a:p>
          <a:p>
            <a:r>
              <a:rPr lang="en-US" dirty="0"/>
              <a:t>Describe compilation and linking of embedded code</a:t>
            </a:r>
          </a:p>
          <a:p>
            <a:pPr lvl="1"/>
            <a:r>
              <a:rPr lang="en-US" dirty="0"/>
              <a:t>Actually applies to all code, but you probably never learned much about linking before</a:t>
            </a:r>
          </a:p>
          <a:p>
            <a:endParaRPr lang="en-US" dirty="0"/>
          </a:p>
          <a:p>
            <a:r>
              <a:rPr lang="en-US" dirty="0"/>
              <a:t>Explore the microcontroller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We’re using the Nordic software development libraries plus some extensions made by my research group</a:t>
            </a:r>
          </a:p>
          <a:p>
            <a:pPr lvl="1"/>
            <a:r>
              <a:rPr lang="en-US" dirty="0"/>
              <a:t>It’ll be a week until that matters for the most part</a:t>
            </a:r>
          </a:p>
          <a:p>
            <a:pPr lvl="1"/>
            <a:r>
              <a:rPr lang="en-US" dirty="0"/>
              <a:t>We’ll start off by writing low-level drivers ourselves without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sz="2000" dirty="0">
                <a:hlinkClick r:id="rId2"/>
              </a:rPr>
              <a:t>https://infocenter.nordicsemi.com/topic/sdk_nrf5_v16.0.0/index.html</a:t>
            </a:r>
            <a:endParaRPr lang="en-US" sz="2000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Most useful link is probably to the list of data structures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https://infocenter.nordicsemi.com/topic/sdk_nrf5_v16.0.0/annotated.html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/>
              <a:t>Go to repo to explain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AD50-B74C-41F6-AD46-C946FAD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03CC-F7FB-4BFE-A2E8-ECDEFCFA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A873-9422-4D5C-9083-3502B527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65120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address 0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32-bit 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Starts correct clocks for the system</a:t>
            </a:r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7789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399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embedded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limitations</a:t>
            </a:r>
          </a:p>
          <a:p>
            <a:pPr lvl="1"/>
            <a:r>
              <a:rPr lang="en-US" dirty="0"/>
              <a:t>Very little memory</a:t>
            </a:r>
          </a:p>
          <a:p>
            <a:pPr lvl="1"/>
            <a:r>
              <a:rPr lang="en-US" dirty="0"/>
              <a:t>Very little computational power</a:t>
            </a:r>
          </a:p>
          <a:p>
            <a:pPr lvl="1"/>
            <a:r>
              <a:rPr lang="en-US" dirty="0"/>
              <a:t>Very little energy</a:t>
            </a:r>
          </a:p>
          <a:p>
            <a:pPr lvl="1"/>
            <a:endParaRPr lang="en-US" dirty="0"/>
          </a:p>
          <a:p>
            <a:r>
              <a:rPr lang="en-US" dirty="0"/>
              <a:t>Don’t expect a lot of support</a:t>
            </a:r>
          </a:p>
          <a:p>
            <a:pPr lvl="1"/>
            <a:r>
              <a:rPr lang="en-US" dirty="0"/>
              <a:t>Likely no operating system</a:t>
            </a:r>
          </a:p>
          <a:p>
            <a:pPr lvl="1"/>
            <a:r>
              <a:rPr lang="en-US" dirty="0"/>
              <a:t>Might not even have error reporting capabilities</a:t>
            </a:r>
          </a:p>
          <a:p>
            <a:pPr lvl="1"/>
            <a:endParaRPr lang="en-US" dirty="0"/>
          </a:p>
          <a:p>
            <a:r>
              <a:rPr lang="en-US" dirty="0"/>
              <a:t>Moral: think differently about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  <a:p>
            <a:pPr lvl="2"/>
            <a:r>
              <a:rPr lang="en-US" dirty="0"/>
              <a:t>Malloc could run out of memory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471-8DAE-4B23-AB34-ABE3DF1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44B-5312-4917-BA88-9DA8F44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Malloc is </a:t>
            </a:r>
            <a:r>
              <a:rPr lang="en-US" b="1" i="1" dirty="0"/>
              <a:t>scary</a:t>
            </a:r>
            <a:r>
              <a:rPr lang="en-US" dirty="0"/>
              <a:t> in an embedded context</a:t>
            </a:r>
          </a:p>
          <a:p>
            <a:r>
              <a:rPr lang="en-US" dirty="0"/>
              <a:t>What if there’s no more memory available?</a:t>
            </a:r>
          </a:p>
          <a:p>
            <a:pPr lvl="1"/>
            <a:r>
              <a:rPr lang="en-US" dirty="0"/>
              <a:t>Traditional computer</a:t>
            </a:r>
          </a:p>
          <a:p>
            <a:pPr lvl="2"/>
            <a:r>
              <a:rPr lang="en-US" dirty="0"/>
              <a:t>Swap memory to disk</a:t>
            </a:r>
          </a:p>
          <a:p>
            <a:pPr lvl="2"/>
            <a:r>
              <a:rPr lang="en-US" dirty="0"/>
              <a:t>Worst case: wait for a process to end (or kill one)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Embedded computer</a:t>
            </a:r>
          </a:p>
          <a:p>
            <a:pPr lvl="2"/>
            <a:r>
              <a:rPr lang="en-US" dirty="0"/>
              <a:t>There’s likely only a single application</a:t>
            </a:r>
          </a:p>
          <a:p>
            <a:pPr lvl="2"/>
            <a:r>
              <a:rPr lang="en-US" dirty="0"/>
              <a:t>And it’s the one asking for more memory</a:t>
            </a:r>
          </a:p>
          <a:p>
            <a:pPr lvl="2"/>
            <a:r>
              <a:rPr lang="en-US" dirty="0"/>
              <a:t>So it’s not giving anything back anytime soon</a:t>
            </a:r>
          </a:p>
          <a:p>
            <a:pPr lvl="2"/>
            <a:endParaRPr lang="en-US" dirty="0"/>
          </a:p>
          <a:p>
            <a:r>
              <a:rPr lang="en-US" dirty="0"/>
              <a:t>This is unlikely to happen at boot</a:t>
            </a:r>
          </a:p>
          <a:p>
            <a:pPr lvl="1"/>
            <a:r>
              <a:rPr lang="en-US" dirty="0"/>
              <a:t>Instead it’ll happen hours or days into running as memory is slowly exhausted…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3DC9-DBAE-490C-809C-23AF573C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not all that important</a:t>
            </a:r>
          </a:p>
          <a:p>
            <a:pPr lvl="1"/>
            <a:r>
              <a:rPr lang="en-US" dirty="0"/>
              <a:t>Code still runs pretty fast</a:t>
            </a:r>
          </a:p>
          <a:p>
            <a:pPr lvl="2"/>
            <a:r>
              <a:rPr lang="en-US" dirty="0"/>
              <a:t>10 MHz -&gt; 100 ns per cycle (i.e. ~100 ns per instruction)</a:t>
            </a:r>
          </a:p>
          <a:p>
            <a:pPr lvl="1"/>
            <a:r>
              <a:rPr lang="en-US" dirty="0"/>
              <a:t>Controlling hardware usually doesn’t have a lot of code complexity</a:t>
            </a:r>
          </a:p>
          <a:p>
            <a:pPr lvl="2"/>
            <a:r>
              <a:rPr lang="en-US" dirty="0"/>
              <a:t>Quickly gets to the “waiting on hardware” part (apps are I/O bound)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Learning on the device is neigh impossible</a:t>
            </a:r>
          </a:p>
          <a:p>
            <a:pPr lvl="2"/>
            <a:r>
              <a:rPr lang="en-US" dirty="0"/>
              <a:t>Memory limitations make it hard to fit weights anyways</a:t>
            </a:r>
          </a:p>
          <a:p>
            <a:pPr lvl="1"/>
            <a:r>
              <a:rPr lang="en-US" dirty="0"/>
              <a:t>Cryptography</a:t>
            </a:r>
          </a:p>
          <a:p>
            <a:pPr lvl="2"/>
            <a:r>
              <a:rPr lang="en-US" dirty="0"/>
              <a:t>Public key encryption takes seconds to minutes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434</TotalTime>
  <Words>2144</Words>
  <Application>Microsoft Office PowerPoint</Application>
  <PresentationFormat>Widescreen</PresentationFormat>
  <Paragraphs>435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Tahoma</vt:lpstr>
      <vt:lpstr>Class Slides</vt:lpstr>
      <vt:lpstr>Lecture 03 Embedded Software</vt:lpstr>
      <vt:lpstr>Administrivia</vt:lpstr>
      <vt:lpstr>Today’s Goals</vt:lpstr>
      <vt:lpstr>Outline</vt:lpstr>
      <vt:lpstr>Assumptions of embedded programs</vt:lpstr>
      <vt:lpstr>Ramifications of limited memory</vt:lpstr>
      <vt:lpstr>Ramifications of limited memory</vt:lpstr>
      <vt:lpstr>Avoiding dynamic memory</vt:lpstr>
      <vt:lpstr>Limitations on processing power</vt:lpstr>
      <vt:lpstr>Common programming languages for embedded</vt:lpstr>
      <vt:lpstr>Rarer programming languages for embedded</vt:lpstr>
      <vt:lpstr>What’s missing from programming languages?</vt:lpstr>
      <vt:lpstr>Programming languages have no sense of time</vt:lpstr>
      <vt:lpstr>Determining energy use is rather complicated</vt:lpstr>
      <vt:lpstr>Break + Say hi to your neighbors</vt:lpstr>
      <vt:lpstr>Break + Say hi to your neighbors</vt:lpstr>
      <vt:lpstr>Outline</vt:lpstr>
      <vt:lpstr>Embedded compilation steps</vt:lpstr>
      <vt:lpstr>Cross compilers compile for different architectures</vt:lpstr>
      <vt:lpstr>Embedded compilation steps</vt:lpstr>
      <vt:lpstr>Informing linker of system memory</vt:lpstr>
      <vt:lpstr>Informing linker of system memory</vt:lpstr>
      <vt:lpstr>Anatomy of an LD file</vt:lpstr>
      <vt:lpstr>Anatomy of an LD file</vt:lpstr>
      <vt:lpstr>Sections of code</vt:lpstr>
      <vt:lpstr>Embedded compilation steps</vt:lpstr>
      <vt:lpstr>Loading the hex file onto a board</vt:lpstr>
      <vt:lpstr>Example</vt:lpstr>
      <vt:lpstr>Outline</vt:lpstr>
      <vt:lpstr>Embedded environments</vt:lpstr>
      <vt:lpstr>Software Development Kit (SDK)</vt:lpstr>
      <vt:lpstr>nRF52x-base</vt:lpstr>
      <vt:lpstr>Break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Embedded Software</dc:title>
  <dc:creator>Branden Ghena</dc:creator>
  <cp:lastModifiedBy>Branden Ghena</cp:lastModifiedBy>
  <cp:revision>39</cp:revision>
  <dcterms:created xsi:type="dcterms:W3CDTF">2021-04-02T00:40:56Z</dcterms:created>
  <dcterms:modified xsi:type="dcterms:W3CDTF">2022-09-27T20:03:11Z</dcterms:modified>
</cp:coreProperties>
</file>