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0"/>
  </p:notesMasterIdLst>
  <p:sldIdLst>
    <p:sldId id="256" r:id="rId2"/>
    <p:sldId id="456" r:id="rId3"/>
    <p:sldId id="264" r:id="rId4"/>
    <p:sldId id="453" r:id="rId5"/>
    <p:sldId id="457" r:id="rId6"/>
    <p:sldId id="458" r:id="rId7"/>
    <p:sldId id="459" r:id="rId8"/>
    <p:sldId id="461" r:id="rId9"/>
    <p:sldId id="462" r:id="rId10"/>
    <p:sldId id="413" r:id="rId11"/>
    <p:sldId id="411" r:id="rId12"/>
    <p:sldId id="385" r:id="rId13"/>
    <p:sldId id="414" r:id="rId14"/>
    <p:sldId id="415" r:id="rId15"/>
    <p:sldId id="464" r:id="rId16"/>
    <p:sldId id="416" r:id="rId17"/>
    <p:sldId id="412" r:id="rId18"/>
    <p:sldId id="463" r:id="rId19"/>
    <p:sldId id="387" r:id="rId20"/>
    <p:sldId id="451" r:id="rId21"/>
    <p:sldId id="478" r:id="rId22"/>
    <p:sldId id="466" r:id="rId23"/>
    <p:sldId id="479" r:id="rId24"/>
    <p:sldId id="467" r:id="rId25"/>
    <p:sldId id="468" r:id="rId26"/>
    <p:sldId id="469" r:id="rId27"/>
    <p:sldId id="472" r:id="rId28"/>
    <p:sldId id="473" r:id="rId29"/>
    <p:sldId id="474" r:id="rId30"/>
    <p:sldId id="475" r:id="rId31"/>
    <p:sldId id="485" r:id="rId32"/>
    <p:sldId id="480" r:id="rId33"/>
    <p:sldId id="481" r:id="rId34"/>
    <p:sldId id="482" r:id="rId35"/>
    <p:sldId id="483" r:id="rId36"/>
    <p:sldId id="484" r:id="rId37"/>
    <p:sldId id="476" r:id="rId38"/>
    <p:sldId id="4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6"/>
            <p14:sldId id="264"/>
          </p14:sldIdLst>
        </p14:section>
        <p14:section name="Driver Interfaces" id="{C57F4CBB-BDE7-47D2-AFB3-8253809C130C}">
          <p14:sldIdLst>
            <p14:sldId id="453"/>
            <p14:sldId id="457"/>
            <p14:sldId id="458"/>
            <p14:sldId id="459"/>
            <p14:sldId id="461"/>
            <p14:sldId id="462"/>
            <p14:sldId id="413"/>
            <p14:sldId id="411"/>
            <p14:sldId id="385"/>
            <p14:sldId id="414"/>
            <p14:sldId id="415"/>
          </p14:sldIdLst>
        </p14:section>
        <p14:section name="Event-Loop" id="{693C8A4F-D17C-4938-BE29-87A2ED0566A5}">
          <p14:sldIdLst>
            <p14:sldId id="464"/>
            <p14:sldId id="416"/>
            <p14:sldId id="412"/>
            <p14:sldId id="463"/>
            <p14:sldId id="387"/>
            <p14:sldId id="451"/>
          </p14:sldIdLst>
        </p14:section>
        <p14:section name="LED Matrix" id="{A1E7FBE4-FF1B-41AE-8CC6-93EC0A397F76}">
          <p14:sldIdLst>
            <p14:sldId id="478"/>
            <p14:sldId id="466"/>
            <p14:sldId id="479"/>
            <p14:sldId id="467"/>
            <p14:sldId id="468"/>
            <p14:sldId id="469"/>
            <p14:sldId id="472"/>
            <p14:sldId id="473"/>
            <p14:sldId id="474"/>
            <p14:sldId id="475"/>
            <p14:sldId id="485"/>
            <p14:sldId id="480"/>
            <p14:sldId id="481"/>
            <p14:sldId id="482"/>
            <p14:sldId id="483"/>
            <p14:sldId id="484"/>
            <p14:sldId id="476"/>
          </p14:sldIdLst>
        </p14:section>
        <p14:section name="Wrapup" id="{29A7F866-9DA9-446B-8359-CE426CB89C7A}">
          <p14:sldIdLst>
            <p14:sldId id="4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7436" autoAdjust="0"/>
  </p:normalViewPr>
  <p:slideViewPr>
    <p:cSldViewPr snapToGrid="0">
      <p:cViewPr varScale="1">
        <p:scale>
          <a:sx n="74" d="100"/>
          <a:sy n="74" d="100"/>
        </p:scale>
        <p:origin x="84" y="19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blob/main/software/apps/temp_driv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tree/main/software/apps/temp_event_loo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Driver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09D-C5AC-4962-A042-C41AAF1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0D12-5887-44F5-8D15-0BCD7EBD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47278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cs typeface="Courier New" panose="02070309020205020404" pitchFamily="49" charset="0"/>
              </a:rPr>
              <a:t>Harder than in </a:t>
            </a:r>
            <a:r>
              <a:rPr lang="en-US" sz="2600" dirty="0" err="1">
                <a:cs typeface="Courier New" panose="02070309020205020404" pitchFamily="49" charset="0"/>
              </a:rPr>
              <a:t>Javascript</a:t>
            </a:r>
            <a:r>
              <a:rPr lang="en-US" sz="2600" dirty="0">
                <a:cs typeface="Courier New" panose="02070309020205020404" pitchFamily="49" charset="0"/>
              </a:rPr>
              <a:t> or C++. Can’t define anonymous function inline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Instead create a pointer to an existing function in your code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a)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 here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)(int)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dereference happens automatically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FD0FA-80B9-45D0-BD23-CE5C7B0F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F54C8-4470-6E64-8F08-9FAA594DDA5B}"/>
              </a:ext>
            </a:extLst>
          </p:cNvPr>
          <p:cNvSpPr txBox="1"/>
          <p:nvPr/>
        </p:nvSpPr>
        <p:spPr>
          <a:xfrm>
            <a:off x="6632620" y="3013501"/>
            <a:ext cx="4224270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&amp; is actually unnecessary. With or without are identical.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5EF23-3CCE-8D56-3E75-9B3621F673B8}"/>
              </a:ext>
            </a:extLst>
          </p:cNvPr>
          <p:cNvCxnSpPr/>
          <p:nvPr/>
        </p:nvCxnSpPr>
        <p:spPr>
          <a:xfrm flipH="1">
            <a:off x="5434885" y="3657600"/>
            <a:ext cx="1197735" cy="901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uint32_t microseconds,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 (*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callback_fn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)(void*),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void* context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my_timer_handler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context);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“Context” is often provided as well (void*)</a:t>
            </a:r>
          </a:p>
          <a:p>
            <a:pPr lvl="1"/>
            <a:r>
              <a:rPr lang="en-US" dirty="0"/>
              <a:t>Ability for caller to pass an argument for the callback function</a:t>
            </a:r>
          </a:p>
          <a:p>
            <a:pPr lvl="1"/>
            <a:r>
              <a:rPr lang="en-US" dirty="0"/>
              <a:t>Often a pointer to a position in a structure or a shared variable to modify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usually run in an interrupt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interrupt handler calls the callback, the callback will be within that same interrupt mode</a:t>
            </a:r>
          </a:p>
          <a:p>
            <a:endParaRPr lang="en-US" dirty="0"/>
          </a:p>
          <a:p>
            <a:r>
              <a:rPr lang="en-US" dirty="0"/>
              <a:t>Be careful which variables you modify!!</a:t>
            </a:r>
          </a:p>
          <a:p>
            <a:pPr lvl="1"/>
            <a:r>
              <a:rPr lang="en-US" dirty="0"/>
              <a:t>Could lead to concurrency issues if you modify a public structure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Starts to get pretty annoying</a:t>
            </a:r>
          </a:p>
          <a:p>
            <a:pPr lvl="1"/>
            <a:r>
              <a:rPr lang="en-US" dirty="0"/>
              <a:t>Embedded systems deal with concurrency issues just like 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F3DA-083C-4DB6-87F5-73878DFC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synchronous code out of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33A-A8D7-4A15-B66A-CA02696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Callback handlers can be used to build synchronous code</a:t>
            </a:r>
            <a:endParaRPr lang="en-US" sz="3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(void* context)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*(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*)context = true; // context is the flag pointer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timer_start_blocking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volatile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 = false;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&amp;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&amp;flag);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(!flag) {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FBDB7-02C2-4A37-B48B-78AB8451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driver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nu-</a:t>
            </a:r>
            <a:r>
              <a:rPr lang="en-US" dirty="0" err="1">
                <a:hlinkClick r:id="rId2"/>
              </a:rPr>
              <a:t>microbit</a:t>
            </a:r>
            <a:r>
              <a:rPr lang="en-US" dirty="0">
                <a:hlinkClick r:id="rId2"/>
              </a:rPr>
              <a:t>-base/software/apps/</a:t>
            </a:r>
            <a:r>
              <a:rPr lang="en-US" dirty="0" err="1">
                <a:hlinkClick r:id="rId2"/>
              </a:rPr>
              <a:t>temp_driver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necessary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);  // </a:t>
            </a:r>
            <a:r>
              <a:rPr lang="en-US" dirty="0" err="1"/>
              <a:t>TEMP_IRQn</a:t>
            </a:r>
            <a:r>
              <a:rPr lang="en-US" dirty="0"/>
              <a:t> is for the Temperature Sensor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, priority)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b="1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Event-driven Model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2452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69DD-8255-4138-9768-B5FD2E6B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are frustrating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BE48-65B0-44F1-A35C-6260A3B7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always want to block on every call</a:t>
            </a:r>
          </a:p>
          <a:p>
            <a:r>
              <a:rPr lang="en-US" dirty="0"/>
              <a:t>We also do not want to deal with concurrency issues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alternative: one main event loop</a:t>
            </a:r>
          </a:p>
          <a:p>
            <a:pPr lvl="1"/>
            <a:r>
              <a:rPr lang="en-US" dirty="0"/>
              <a:t>Polls necessary sensors</a:t>
            </a:r>
          </a:p>
          <a:p>
            <a:pPr lvl="1"/>
            <a:r>
              <a:rPr lang="en-US" dirty="0"/>
              <a:t>Iterates through state machine and determine actions</a:t>
            </a:r>
          </a:p>
          <a:p>
            <a:pPr lvl="1"/>
            <a:r>
              <a:rPr lang="en-US" dirty="0"/>
              <a:t>Runs at a certain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CF63-24D9-40FF-8836-F42F5E34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5539-503C-4875-8F06-69A8F50D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412C-D94E-4374-BE2B-65040051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polling a single driver, poll all of them</a:t>
            </a:r>
          </a:p>
          <a:p>
            <a:pPr lvl="1"/>
            <a:r>
              <a:rPr lang="en-US" dirty="0"/>
              <a:t>Each time through the loop check all relevant inputs</a:t>
            </a:r>
          </a:p>
          <a:p>
            <a:pPr lvl="1"/>
            <a:r>
              <a:rPr lang="en-US" dirty="0"/>
              <a:t>Respond to events that are necessary</a:t>
            </a:r>
          </a:p>
          <a:p>
            <a:pPr lvl="1"/>
            <a:r>
              <a:rPr lang="en-US" dirty="0"/>
              <a:t>Sleep until ready to start again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 –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EA26-AC64-4EE1-BA68-7B8F11B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9C2-7199-0F1F-98DF-B0D6F15C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event loop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5017-7856-73E3-95EC-30D72491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Timeliness can be a problem</a:t>
            </a:r>
          </a:p>
          <a:p>
            <a:endParaRPr lang="en-US" dirty="0"/>
          </a:p>
          <a:p>
            <a:r>
              <a:rPr lang="en-US" dirty="0"/>
              <a:t>How long between the timer being ready and the GPS being checked in this example?</a:t>
            </a:r>
          </a:p>
          <a:p>
            <a:pPr lvl="1"/>
            <a:r>
              <a:rPr lang="en-US" dirty="0"/>
              <a:t>Maximum of 1 second plus the time spent checking other stuff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54C7-28AB-9D9D-C35B-58D9254A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D38FE-72F2-5DA0-B165-A7741253ED69}"/>
              </a:ext>
            </a:extLst>
          </p:cNvPr>
          <p:cNvSpPr txBox="1"/>
          <p:nvPr/>
        </p:nvSpPr>
        <p:spPr>
          <a:xfrm>
            <a:off x="1275685" y="3723144"/>
            <a:ext cx="8924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 –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33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Top-half / Bottom-half handler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Immediately continues next transaction</a:t>
            </a:r>
          </a:p>
          <a:p>
            <a:pPr lvl="2"/>
            <a:r>
              <a:rPr lang="en-US" dirty="0"/>
              <a:t>Or signals for top half to continue (often with shared variable)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Performs logic to actually process and respond to the event</a:t>
            </a:r>
          </a:p>
          <a:p>
            <a:pPr lvl="1"/>
            <a:r>
              <a:rPr lang="en-US" dirty="0"/>
              <a:t>Run in a non-interrupt context when the scheduler is ready for it</a:t>
            </a:r>
          </a:p>
          <a:p>
            <a:pPr lvl="2"/>
            <a:r>
              <a:rPr lang="en-US" dirty="0"/>
              <a:t>Usually safe to run it even while interrupts could be occurring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3DF-8F72-409F-86A4-71C139F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5D4C-78CA-4C69-BDC9-62E479C6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Proposals due Thursday!</a:t>
            </a:r>
          </a:p>
          <a:p>
            <a:pPr lvl="1"/>
            <a:r>
              <a:rPr lang="en-US" dirty="0"/>
              <a:t>A few are in so far and they look great and I’m super excited!!!!!</a:t>
            </a:r>
          </a:p>
          <a:p>
            <a:pPr lvl="1"/>
            <a:r>
              <a:rPr lang="en-US" dirty="0"/>
              <a:t>My goal is get you feedback by early next week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Otherwise, class keeps going as usual</a:t>
            </a:r>
          </a:p>
          <a:p>
            <a:pPr lvl="1"/>
            <a:r>
              <a:rPr lang="en-US" dirty="0"/>
              <a:t>Still have four more lab sessions</a:t>
            </a:r>
          </a:p>
          <a:p>
            <a:pPr lvl="1"/>
            <a:r>
              <a:rPr lang="en-US" dirty="0"/>
              <a:t>Still have three more quizzes</a:t>
            </a:r>
          </a:p>
          <a:p>
            <a:pPr lvl="1"/>
            <a:r>
              <a:rPr lang="en-US" dirty="0"/>
              <a:t>Lots more content to cover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C8D3E-2764-4947-9910-92B1A2D4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event-loop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nu-</a:t>
            </a:r>
            <a:r>
              <a:rPr lang="en-US" dirty="0" err="1">
                <a:hlinkClick r:id="rId2"/>
              </a:rPr>
              <a:t>microbit</a:t>
            </a:r>
            <a:r>
              <a:rPr lang="en-US" dirty="0">
                <a:hlinkClick r:id="rId2"/>
              </a:rPr>
              <a:t>-base/software/apps/</a:t>
            </a:r>
            <a:r>
              <a:rPr lang="en-US" dirty="0" err="1">
                <a:hlinkClick r:id="rId2"/>
              </a:rPr>
              <a:t>temp_event_loop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necessary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);  // </a:t>
            </a:r>
            <a:r>
              <a:rPr lang="en-US" dirty="0" err="1"/>
              <a:t>TEMP_IRQn</a:t>
            </a:r>
            <a:r>
              <a:rPr lang="en-US" dirty="0"/>
              <a:t> is for the Temperature Sensor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, priority)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b="1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b="1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883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9C2-88FF-CACE-2F85-C201143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AF26-9315-E2A7-B842-8E0C3EC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sensors/actuators they might be continuous updating in the background</a:t>
            </a:r>
          </a:p>
          <a:p>
            <a:endParaRPr lang="en-US" dirty="0"/>
          </a:p>
          <a:p>
            <a:r>
              <a:rPr lang="en-US" dirty="0"/>
              <a:t>For those, we only need one </a:t>
            </a:r>
            <a:r>
              <a:rPr lang="en-US" dirty="0" err="1"/>
              <a:t>init_and_start</a:t>
            </a:r>
            <a:r>
              <a:rPr lang="en-US" dirty="0"/>
              <a:t> function and a read function</a:t>
            </a:r>
          </a:p>
          <a:p>
            <a:pPr lvl="1"/>
            <a:r>
              <a:rPr lang="en-US" dirty="0"/>
              <a:t>Continuous sensors are always ready with the most recent sample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Continuous actuators will always update to the new command as soon as possible</a:t>
            </a:r>
          </a:p>
          <a:p>
            <a:pPr lvl="2"/>
            <a:r>
              <a:rPr lang="en-US" dirty="0"/>
              <a:t>They might skip a command if you give it multiple very quickly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EF2C-A93B-E51E-8D9B-046234BB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9C2-88FF-CACE-2F85-C201143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updating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AF26-9315-E2A7-B842-8E0C3EC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driver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the interrupt handler, copy over the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the next event, which will automatically re-trigger the interrupt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more </a:t>
            </a:r>
            <a:r>
              <a:rPr lang="en-US" dirty="0" err="1"/>
              <a:t>is_ready</a:t>
            </a:r>
            <a:r>
              <a:rPr lang="en-US" dirty="0"/>
              <a:t>() function, data is always ready with the most up-to-date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would mean a TON of interrupts</a:t>
            </a:r>
          </a:p>
          <a:p>
            <a:pPr lvl="1"/>
            <a:r>
              <a:rPr lang="en-US" dirty="0"/>
              <a:t>Probably want to combine with a timer to run it more slowly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EF2C-A93B-E51E-8D9B-046234BB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A8CA-0CD0-0EC9-27B3-0EF7236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C0E5-D765-A5DC-DE69-105DEB23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good example of a continuous operation actuator</a:t>
            </a:r>
          </a:p>
          <a:p>
            <a:pPr lvl="1"/>
            <a:endParaRPr lang="en-US" dirty="0"/>
          </a:p>
          <a:p>
            <a:r>
              <a:rPr lang="en-US" dirty="0"/>
              <a:t>General driver design</a:t>
            </a:r>
          </a:p>
          <a:p>
            <a:pPr lvl="1"/>
            <a:r>
              <a:rPr lang="en-US" dirty="0"/>
              <a:t>Split operation between a Model and a View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Model-View-Controller design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 contains what you want the state of the LEDs to be</a:t>
            </a:r>
          </a:p>
          <a:p>
            <a:pPr lvl="2"/>
            <a:r>
              <a:rPr lang="en-US" dirty="0"/>
              <a:t>Only updates when the user calls a function</a:t>
            </a:r>
          </a:p>
          <a:p>
            <a:pPr lvl="2"/>
            <a:r>
              <a:rPr lang="en-US" dirty="0"/>
              <a:t>Updates immediately (non-blocking)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View contains the code to take the model and display it on the LEDs</a:t>
            </a:r>
          </a:p>
          <a:p>
            <a:pPr lvl="2"/>
            <a:r>
              <a:rPr lang="en-US" dirty="0"/>
              <a:t>Continuously updates the LED states with a timer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1D52-CDE0-7A6F-467B-50AD8AAA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Use two GPIO pins to control each LED</a:t>
            </a:r>
          </a:p>
          <a:p>
            <a:pPr lvl="1"/>
            <a:r>
              <a:rPr lang="en-US" sz="2000" dirty="0"/>
              <a:t>Row high as VDD</a:t>
            </a:r>
          </a:p>
          <a:p>
            <a:pPr lvl="1"/>
            <a:r>
              <a:rPr lang="en-US" sz="2000" dirty="0"/>
              <a:t>Column low as Ground</a:t>
            </a:r>
          </a:p>
          <a:p>
            <a:pPr lvl="1"/>
            <a:endParaRPr lang="en-US" sz="2000" dirty="0"/>
          </a:p>
          <a:p>
            <a:r>
              <a:rPr lang="en-US" sz="2400" dirty="0"/>
              <a:t>Remember, connections only exist where there are dots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083B6-DC62-4A7D-890B-188E8738F577}"/>
              </a:ext>
            </a:extLst>
          </p:cNvPr>
          <p:cNvGrpSpPr/>
          <p:nvPr/>
        </p:nvGrpSpPr>
        <p:grpSpPr>
          <a:xfrm>
            <a:off x="1627134" y="3982339"/>
            <a:ext cx="2908396" cy="2443861"/>
            <a:chOff x="1320704" y="3271139"/>
            <a:chExt cx="2908396" cy="2443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0FBB5F-34DD-4679-A309-DF71964C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704" y="3271139"/>
              <a:ext cx="2908396" cy="24438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5E678F-B0EF-44FC-93D0-BDA748F1DEFC}"/>
                </a:ext>
              </a:extLst>
            </p:cNvPr>
            <p:cNvSpPr/>
            <p:nvPr/>
          </p:nvSpPr>
          <p:spPr>
            <a:xfrm>
              <a:off x="3721100" y="4749800"/>
              <a:ext cx="508000" cy="965200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99006B-9288-480D-8987-99C267F09709}"/>
                </a:ext>
              </a:extLst>
            </p:cNvPr>
            <p:cNvSpPr/>
            <p:nvPr/>
          </p:nvSpPr>
          <p:spPr>
            <a:xfrm>
              <a:off x="3670299" y="4809331"/>
              <a:ext cx="106363" cy="160338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F9B7B-4DA8-4A2C-B89B-4623EA77FC1F}"/>
                </a:ext>
              </a:extLst>
            </p:cNvPr>
            <p:cNvSpPr/>
            <p:nvPr/>
          </p:nvSpPr>
          <p:spPr>
            <a:xfrm>
              <a:off x="3111500" y="4809330"/>
              <a:ext cx="507999" cy="1198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D8D6A-5018-478E-949E-B38BB3978086}"/>
                </a:ext>
              </a:extLst>
            </p:cNvPr>
            <p:cNvSpPr/>
            <p:nvPr/>
          </p:nvSpPr>
          <p:spPr>
            <a:xfrm>
              <a:off x="3492502" y="5518943"/>
              <a:ext cx="507999" cy="1960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319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We can light up all the LEDs at once:</a:t>
            </a:r>
          </a:p>
          <a:p>
            <a:pPr lvl="1"/>
            <a:r>
              <a:rPr lang="en-US" dirty="0"/>
              <a:t>Set all rows to High</a:t>
            </a:r>
          </a:p>
          <a:p>
            <a:pPr lvl="1"/>
            <a:r>
              <a:rPr lang="en-US" dirty="0"/>
              <a:t>Clear all columns to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1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2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control by row?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  <a:p>
            <a:r>
              <a:rPr lang="en-US" dirty="0"/>
              <a:t>What if we clear the row to Low?</a:t>
            </a:r>
          </a:p>
          <a:p>
            <a:pPr lvl="1"/>
            <a:r>
              <a:rPr lang="en-US" dirty="0"/>
              <a:t>Messes up the entire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5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control by column?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  <a:p>
            <a:r>
              <a:rPr lang="en-US" dirty="0"/>
              <a:t>What if we set the column to High?</a:t>
            </a:r>
          </a:p>
          <a:p>
            <a:pPr lvl="1"/>
            <a:r>
              <a:rPr lang="en-US" dirty="0"/>
              <a:t>Messes up the entire column</a:t>
            </a:r>
          </a:p>
          <a:p>
            <a:pPr lvl="1"/>
            <a:endParaRPr lang="en-US" dirty="0"/>
          </a:p>
          <a:p>
            <a:r>
              <a:rPr lang="en-US" dirty="0"/>
              <a:t>We don’t actually have arbitrary control over the whole thing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Deep-dive into driver design options</a:t>
            </a:r>
          </a:p>
          <a:p>
            <a:endParaRPr lang="en-US" dirty="0"/>
          </a:p>
          <a:p>
            <a:r>
              <a:rPr lang="en-US" dirty="0"/>
              <a:t>Explore another aspect of device driver design</a:t>
            </a:r>
          </a:p>
          <a:p>
            <a:pPr lvl="1"/>
            <a:r>
              <a:rPr lang="en-US" dirty="0"/>
              <a:t>Non-blocking vs Blocking interfaces</a:t>
            </a:r>
          </a:p>
          <a:p>
            <a:pPr lvl="1"/>
            <a:endParaRPr lang="en-US" dirty="0"/>
          </a:p>
          <a:p>
            <a:r>
              <a:rPr lang="en-US" dirty="0"/>
              <a:t>Discuss how interrupts interact with these</a:t>
            </a:r>
          </a:p>
          <a:p>
            <a:pPr lvl="1"/>
            <a:r>
              <a:rPr lang="en-US" dirty="0"/>
              <a:t>Event-loop as a partial alternative</a:t>
            </a:r>
          </a:p>
          <a:p>
            <a:pPr lvl="1"/>
            <a:endParaRPr lang="en-US" dirty="0"/>
          </a:p>
          <a:p>
            <a:r>
              <a:rPr lang="en-US" dirty="0"/>
              <a:t>Consider how an LED matrix driver could be 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1B9C-9176-8E8B-91F2-3EB24FEB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of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0C01-8F74-E813-A77A-C47D98BB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here is to abuse how human eyes work</a:t>
            </a:r>
          </a:p>
          <a:p>
            <a:endParaRPr lang="en-US" dirty="0"/>
          </a:p>
          <a:p>
            <a:r>
              <a:rPr lang="en-US" dirty="0"/>
              <a:t>Eyes can’t detect changes in light that are going faster than a certain speed</a:t>
            </a:r>
          </a:p>
          <a:p>
            <a:pPr lvl="1"/>
            <a:r>
              <a:rPr lang="en-US" dirty="0"/>
              <a:t>Or if they do at all, it’s interpreted as slightly dimmer light</a:t>
            </a:r>
          </a:p>
          <a:p>
            <a:pPr lvl="1"/>
            <a:r>
              <a:rPr lang="en-US" dirty="0"/>
              <a:t>Any given LED should be above ~100 Hz to keep humans from noticing the flicker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0599A-D280-9552-2288-6F472F31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0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F42B-ED30-5D28-A824-8DB361B2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Persistance</a:t>
            </a:r>
            <a:r>
              <a:rPr lang="en-US" dirty="0"/>
              <a:t> of vision on an LED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413F-5942-1D74-94A3-654A262A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 descr="In-Depth: Interfacing MAX7219 LED Dot Matrix Display with Arduino">
            <a:extLst>
              <a:ext uri="{FF2B5EF4-FFF2-40B4-BE49-F238E27FC236}">
                <a16:creationId xmlns:a16="http://schemas.microsoft.com/office/drawing/2014/main" id="{CF3B1D7C-55D4-081C-E673-3C3DBF2F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70" y="1324176"/>
            <a:ext cx="4666848" cy="46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07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First column, all LEDs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7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0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0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Last column we only turn on some of the LEDs</a:t>
            </a:r>
          </a:p>
          <a:p>
            <a:endParaRPr lang="en-US" dirty="0"/>
          </a:p>
          <a:p>
            <a:r>
              <a:rPr lang="en-US" dirty="0"/>
              <a:t>As long as we keep cycling through columns fast enough, the whole thing becomes a display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DDAA-020F-A335-37A7-3B714E78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full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0A85-2866-688E-632B-2EFD4393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GPIO and a Timer</a:t>
            </a:r>
          </a:p>
          <a:p>
            <a:pPr lvl="1"/>
            <a:endParaRPr lang="en-US" dirty="0"/>
          </a:p>
          <a:p>
            <a:r>
              <a:rPr lang="en-US" dirty="0"/>
              <a:t>When the Timer fires</a:t>
            </a:r>
          </a:p>
          <a:p>
            <a:pPr lvl="1"/>
            <a:r>
              <a:rPr lang="en-US" dirty="0"/>
              <a:t>Change which column you are displaying</a:t>
            </a:r>
          </a:p>
          <a:p>
            <a:pPr lvl="1"/>
            <a:r>
              <a:rPr lang="en-US" dirty="0"/>
              <a:t>Update the row pins based on this new column</a:t>
            </a:r>
          </a:p>
          <a:p>
            <a:pPr lvl="2"/>
            <a:r>
              <a:rPr lang="en-US" dirty="0"/>
              <a:t>Read row data from a 5x5 array that models what the screen should show</a:t>
            </a:r>
          </a:p>
          <a:p>
            <a:pPr lvl="2"/>
            <a:endParaRPr lang="en-US" dirty="0"/>
          </a:p>
          <a:p>
            <a:r>
              <a:rPr lang="en-US" dirty="0"/>
              <a:t>When the user wants to change the display</a:t>
            </a:r>
          </a:p>
          <a:p>
            <a:pPr lvl="1"/>
            <a:r>
              <a:rPr lang="en-US" dirty="0"/>
              <a:t>Update that 5x5 array in memory</a:t>
            </a:r>
          </a:p>
          <a:p>
            <a:pPr lvl="1"/>
            <a:r>
              <a:rPr lang="en-US" dirty="0"/>
              <a:t>It’ll start getting drawn on the screen the next time the Timer fires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966C7-FB23-8D23-1074-C4CAC994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1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b="1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677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167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6A8-9954-14D5-8456-1F9040F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write driver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9544-7011-5F69-D3B2-F8E3530C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knobs available to us from hardware</a:t>
            </a:r>
          </a:p>
          <a:p>
            <a:pPr lvl="1"/>
            <a:r>
              <a:rPr lang="en-US" dirty="0"/>
              <a:t>Polling, Interrupts, DMA</a:t>
            </a:r>
          </a:p>
          <a:p>
            <a:pPr lvl="1"/>
            <a:endParaRPr lang="en-US" dirty="0"/>
          </a:p>
          <a:p>
            <a:r>
              <a:rPr lang="en-US" dirty="0"/>
              <a:t>There are also various software interface design</a:t>
            </a:r>
          </a:p>
          <a:p>
            <a:pPr lvl="1"/>
            <a:r>
              <a:rPr lang="en-US" dirty="0"/>
              <a:t>Synchronous</a:t>
            </a:r>
          </a:p>
          <a:p>
            <a:pPr lvl="1"/>
            <a:r>
              <a:rPr lang="en-US" dirty="0"/>
              <a:t>Asynchronous</a:t>
            </a:r>
          </a:p>
          <a:p>
            <a:pPr lvl="2"/>
            <a:r>
              <a:rPr lang="en-US" dirty="0"/>
              <a:t>Callback</a:t>
            </a:r>
          </a:p>
          <a:p>
            <a:pPr lvl="2"/>
            <a:r>
              <a:rPr lang="en-US" dirty="0"/>
              <a:t>Event-driven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E3110-E9E7-FCB5-FBA1-FCA8314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4A6E-5899-4888-1784-ED006EEB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device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9985-8E61-3056-C6E7-796A6381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functions</a:t>
            </a:r>
          </a:p>
          <a:p>
            <a:pPr lvl="1"/>
            <a:r>
              <a:rPr lang="en-US" dirty="0"/>
              <a:t>Function call issues a command</a:t>
            </a:r>
          </a:p>
          <a:p>
            <a:pPr lvl="1"/>
            <a:r>
              <a:rPr lang="en-US" dirty="0"/>
              <a:t>Does not return until action is complete and result is ready</a:t>
            </a:r>
          </a:p>
          <a:p>
            <a:pPr lvl="1"/>
            <a:endParaRPr lang="en-US" dirty="0"/>
          </a:p>
          <a:p>
            <a:r>
              <a:rPr lang="en-US" dirty="0"/>
              <a:t>Example: most functions we’re used 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sqrt()</a:t>
            </a:r>
            <a:r>
              <a:rPr lang="en-US" dirty="0"/>
              <a:t> for example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also usually works this way (with some exceptions)</a:t>
            </a:r>
          </a:p>
          <a:p>
            <a:pPr lvl="1"/>
            <a:endParaRPr lang="en-US" dirty="0"/>
          </a:p>
          <a:p>
            <a:r>
              <a:rPr lang="en-US" dirty="0"/>
              <a:t>Arduino interfaces are usually like this!</a:t>
            </a:r>
          </a:p>
          <a:p>
            <a:pPr lvl="1"/>
            <a:r>
              <a:rPr lang="en-US" dirty="0"/>
              <a:t>Easy to get started with and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FC24-1FB9-1D08-C143-72B0C67D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96D9-624B-44F5-891A-4321EC3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 of synchronous code: the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B85C-48FF-4765-3C0E-17698299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will it take until the function returns?</a:t>
            </a:r>
          </a:p>
          <a:p>
            <a:pPr lvl="1"/>
            <a:r>
              <a:rPr lang="en-US" dirty="0"/>
              <a:t>Immediately, seconds, minutes?</a:t>
            </a:r>
          </a:p>
          <a:p>
            <a:pPr lvl="1"/>
            <a:endParaRPr lang="en-US" dirty="0"/>
          </a:p>
          <a:p>
            <a:r>
              <a:rPr lang="en-US" dirty="0"/>
              <a:t>What if there’s an error and the device never responds?</a:t>
            </a:r>
          </a:p>
          <a:p>
            <a:pPr lvl="1"/>
            <a:r>
              <a:rPr lang="en-US" dirty="0"/>
              <a:t>More advanced interface could include a timeout option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Synchronous designs require other synchronous designs</a:t>
            </a:r>
          </a:p>
          <a:p>
            <a:pPr lvl="1"/>
            <a:r>
              <a:rPr lang="en-US" dirty="0"/>
              <a:t>We can build synchronous interfaces from asynchronous ones</a:t>
            </a:r>
          </a:p>
          <a:p>
            <a:pPr lvl="1"/>
            <a:r>
              <a:rPr lang="en-US" dirty="0"/>
              <a:t>But we can’t go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0A56-C8A7-E233-58AE-49059C32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CE2C-1CC2-228E-11B2-89CAB9F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AE55-5100-158F-ECCE-1D7F2647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let the hardware run on its own and have the code get back to it later</a:t>
            </a:r>
          </a:p>
          <a:p>
            <a:endParaRPr lang="en-US" dirty="0"/>
          </a:p>
          <a:p>
            <a:r>
              <a:rPr lang="en-US" dirty="0"/>
              <a:t>Challenge: programmers don’t think that way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challenge: how do we “get back to it later”?</a:t>
            </a:r>
          </a:p>
          <a:p>
            <a:pPr lvl="1"/>
            <a:r>
              <a:rPr lang="en-US" dirty="0"/>
              <a:t>Callbacks</a:t>
            </a:r>
          </a:p>
          <a:p>
            <a:pPr lvl="1"/>
            <a:r>
              <a:rPr lang="en-US" dirty="0"/>
              <a:t>Event-driven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1EDC-E84F-E8E0-73F9-59A51654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22B8-F395-2FE3-A510-426CA2FF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343F-6D99-22B8-9582-A0ECE436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reuse a similar idea to interrupts</a:t>
            </a:r>
          </a:p>
          <a:p>
            <a:pPr lvl="1"/>
            <a:r>
              <a:rPr lang="en-US" dirty="0"/>
              <a:t>When the event occurs, call this function</a:t>
            </a:r>
          </a:p>
          <a:p>
            <a:pPr lvl="1"/>
            <a:endParaRPr lang="en-US" dirty="0"/>
          </a:p>
          <a:p>
            <a:r>
              <a:rPr lang="en-US" dirty="0"/>
              <a:t>General pattern</a:t>
            </a:r>
          </a:p>
          <a:p>
            <a:pPr lvl="1"/>
            <a:r>
              <a:rPr lang="en-US" dirty="0"/>
              <a:t>Call driver function with one argument being a function pointer</a:t>
            </a:r>
          </a:p>
          <a:p>
            <a:pPr lvl="1"/>
            <a:r>
              <a:rPr lang="en-US" dirty="0"/>
              <a:t>Driver sets up interaction and returns immediately</a:t>
            </a:r>
          </a:p>
          <a:p>
            <a:pPr lvl="1"/>
            <a:r>
              <a:rPr lang="en-US" dirty="0"/>
              <a:t>Later the event happens and the driver calls the function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CB5-2CAA-39D8-47CA-BF96A4D0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150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1272</TotalTime>
  <Words>1823</Words>
  <Application>Microsoft Office PowerPoint</Application>
  <PresentationFormat>Widescreen</PresentationFormat>
  <Paragraphs>422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Tahoma</vt:lpstr>
      <vt:lpstr>Class Slides</vt:lpstr>
      <vt:lpstr>Lecture 07 Driver Design</vt:lpstr>
      <vt:lpstr>Administriva</vt:lpstr>
      <vt:lpstr>Today’s Goals</vt:lpstr>
      <vt:lpstr>Outline</vt:lpstr>
      <vt:lpstr>How should we write driver software?</vt:lpstr>
      <vt:lpstr>Synchronous device drivers</vt:lpstr>
      <vt:lpstr>Downside of synchronous code: the waiting</vt:lpstr>
      <vt:lpstr>Asynchronous drivers</vt:lpstr>
      <vt:lpstr>Callbacks</vt:lpstr>
      <vt:lpstr>Function pointers in C</vt:lpstr>
      <vt:lpstr>Callback functions</vt:lpstr>
      <vt:lpstr>Callbacks usually run in an interrupt mode</vt:lpstr>
      <vt:lpstr>Building synchronous code out of callbacks</vt:lpstr>
      <vt:lpstr>Temp driver example</vt:lpstr>
      <vt:lpstr>Outline</vt:lpstr>
      <vt:lpstr>Interrupts are frustrating</vt:lpstr>
      <vt:lpstr>Event loop</vt:lpstr>
      <vt:lpstr>Downsides of event loop design</vt:lpstr>
      <vt:lpstr>Top-half / Bottom-half handler design</vt:lpstr>
      <vt:lpstr>Temperature event-loop example</vt:lpstr>
      <vt:lpstr>Outline</vt:lpstr>
      <vt:lpstr>Continuous operation</vt:lpstr>
      <vt:lpstr>Continuously updating temperature</vt:lpstr>
      <vt:lpstr>LED Matrix design</vt:lpstr>
      <vt:lpstr>LEDs on the Microbit</vt:lpstr>
      <vt:lpstr>Controlling the LED matrix</vt:lpstr>
      <vt:lpstr>Controlling the LED matrix</vt:lpstr>
      <vt:lpstr>Can we control by row?</vt:lpstr>
      <vt:lpstr>Can we control by column?</vt:lpstr>
      <vt:lpstr>Persistence of vision</vt:lpstr>
      <vt:lpstr>Persistance of vision on an LED matrix</vt:lpstr>
      <vt:lpstr>One column at a time</vt:lpstr>
      <vt:lpstr>One column at a time</vt:lpstr>
      <vt:lpstr>One column at a time</vt:lpstr>
      <vt:lpstr>One column at a time</vt:lpstr>
      <vt:lpstr>One column at a time</vt:lpstr>
      <vt:lpstr>LED matrix full design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Driver Design</dc:title>
  <dc:creator>Branden Ghena</dc:creator>
  <cp:lastModifiedBy>Branden Ghena</cp:lastModifiedBy>
  <cp:revision>65</cp:revision>
  <dcterms:created xsi:type="dcterms:W3CDTF">2021-04-14T03:12:40Z</dcterms:created>
  <dcterms:modified xsi:type="dcterms:W3CDTF">2022-10-11T19:58:04Z</dcterms:modified>
</cp:coreProperties>
</file>