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430" r:id="rId3"/>
    <p:sldId id="264" r:id="rId4"/>
    <p:sldId id="348" r:id="rId5"/>
    <p:sldId id="383" r:id="rId6"/>
    <p:sldId id="388" r:id="rId7"/>
    <p:sldId id="394" r:id="rId8"/>
    <p:sldId id="396" r:id="rId9"/>
    <p:sldId id="399" r:id="rId10"/>
    <p:sldId id="392" r:id="rId11"/>
    <p:sldId id="395" r:id="rId12"/>
    <p:sldId id="389" r:id="rId13"/>
    <p:sldId id="390" r:id="rId14"/>
    <p:sldId id="393" r:id="rId15"/>
    <p:sldId id="398" r:id="rId16"/>
    <p:sldId id="397" r:id="rId17"/>
    <p:sldId id="391" r:id="rId18"/>
    <p:sldId id="431" r:id="rId19"/>
    <p:sldId id="433" r:id="rId20"/>
    <p:sldId id="424" r:id="rId21"/>
    <p:sldId id="385" r:id="rId22"/>
    <p:sldId id="407" r:id="rId23"/>
    <p:sldId id="400" r:id="rId24"/>
    <p:sldId id="425" r:id="rId25"/>
    <p:sldId id="408" r:id="rId26"/>
    <p:sldId id="415" r:id="rId27"/>
    <p:sldId id="410" r:id="rId28"/>
    <p:sldId id="416" r:id="rId29"/>
    <p:sldId id="417" r:id="rId30"/>
    <p:sldId id="418" r:id="rId31"/>
    <p:sldId id="426" r:id="rId32"/>
    <p:sldId id="419" r:id="rId33"/>
    <p:sldId id="413" r:id="rId34"/>
    <p:sldId id="420" r:id="rId35"/>
    <p:sldId id="414" r:id="rId36"/>
    <p:sldId id="421" r:id="rId37"/>
    <p:sldId id="422" r:id="rId38"/>
    <p:sldId id="427" r:id="rId39"/>
    <p:sldId id="423" r:id="rId40"/>
    <p:sldId id="432" r:id="rId41"/>
    <p:sldId id="428" r:id="rId42"/>
    <p:sldId id="387" r:id="rId43"/>
    <p:sldId id="402" r:id="rId44"/>
    <p:sldId id="404" r:id="rId45"/>
    <p:sldId id="403" r:id="rId46"/>
    <p:sldId id="434" r:id="rId47"/>
    <p:sldId id="405" r:id="rId48"/>
    <p:sldId id="42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0"/>
            <p14:sldId id="264"/>
          </p14:sldIdLst>
        </p14:section>
        <p14:section name="Overview" id="{B55B8E8C-5EAB-4A1E-A4E9-AE5E896E46FA}">
          <p14:sldIdLst>
            <p14:sldId id="348"/>
            <p14:sldId id="383"/>
            <p14:sldId id="388"/>
            <p14:sldId id="394"/>
            <p14:sldId id="396"/>
            <p14:sldId id="399"/>
            <p14:sldId id="392"/>
            <p14:sldId id="395"/>
            <p14:sldId id="389"/>
            <p14:sldId id="390"/>
            <p14:sldId id="393"/>
            <p14:sldId id="398"/>
            <p14:sldId id="397"/>
            <p14:sldId id="391"/>
            <p14:sldId id="431"/>
            <p14:sldId id="433"/>
          </p14:sldIdLst>
        </p14:section>
        <p14:section name="Types of Sensors" id="{075DE80F-CB66-4A84-8F17-AFCD7D8181A8}">
          <p14:sldIdLst>
            <p14:sldId id="424"/>
            <p14:sldId id="385"/>
            <p14:sldId id="407"/>
            <p14:sldId id="400"/>
            <p14:sldId id="425"/>
            <p14:sldId id="408"/>
            <p14:sldId id="415"/>
            <p14:sldId id="410"/>
            <p14:sldId id="416"/>
            <p14:sldId id="417"/>
            <p14:sldId id="418"/>
            <p14:sldId id="426"/>
            <p14:sldId id="419"/>
            <p14:sldId id="413"/>
            <p14:sldId id="420"/>
            <p14:sldId id="414"/>
            <p14:sldId id="421"/>
            <p14:sldId id="422"/>
            <p14:sldId id="427"/>
            <p14:sldId id="423"/>
            <p14:sldId id="432"/>
          </p14:sldIdLst>
        </p14:section>
        <p14:section name="PowerBlade Example" id="{52F66FB9-89F5-4ED8-81B7-DD44B2215F71}">
          <p14:sldIdLst>
            <p14:sldId id="428"/>
            <p14:sldId id="387"/>
            <p14:sldId id="402"/>
            <p14:sldId id="404"/>
            <p14:sldId id="403"/>
            <p14:sldId id="434"/>
            <p14:sldId id="405"/>
          </p14:sldIdLst>
        </p14:section>
        <p14:section name="Wrapup" id="{29A7F866-9DA9-446B-8359-CE426CB89C7A}">
          <p14:sldIdLst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Resistance (Ω)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Sheet1!$A$2:$A$242</c:f>
              <c:numCache>
                <c:formatCode>General</c:formatCode>
                <c:ptCount val="241"/>
                <c:pt idx="0">
                  <c:v>-40</c:v>
                </c:pt>
                <c:pt idx="1">
                  <c:v>-39</c:v>
                </c:pt>
                <c:pt idx="2">
                  <c:v>-38</c:v>
                </c:pt>
                <c:pt idx="3">
                  <c:v>-37</c:v>
                </c:pt>
                <c:pt idx="4">
                  <c:v>-36</c:v>
                </c:pt>
                <c:pt idx="5">
                  <c:v>-35</c:v>
                </c:pt>
                <c:pt idx="6">
                  <c:v>-34</c:v>
                </c:pt>
                <c:pt idx="7">
                  <c:v>-33</c:v>
                </c:pt>
                <c:pt idx="8">
                  <c:v>-32</c:v>
                </c:pt>
                <c:pt idx="9">
                  <c:v>-31</c:v>
                </c:pt>
                <c:pt idx="10">
                  <c:v>-30</c:v>
                </c:pt>
                <c:pt idx="11">
                  <c:v>-29</c:v>
                </c:pt>
                <c:pt idx="12">
                  <c:v>-28</c:v>
                </c:pt>
                <c:pt idx="13">
                  <c:v>-27</c:v>
                </c:pt>
                <c:pt idx="14">
                  <c:v>-26</c:v>
                </c:pt>
                <c:pt idx="15">
                  <c:v>-25</c:v>
                </c:pt>
                <c:pt idx="16">
                  <c:v>-24</c:v>
                </c:pt>
                <c:pt idx="17">
                  <c:v>-23</c:v>
                </c:pt>
                <c:pt idx="18">
                  <c:v>-22</c:v>
                </c:pt>
                <c:pt idx="19">
                  <c:v>-21</c:v>
                </c:pt>
                <c:pt idx="20">
                  <c:v>-20</c:v>
                </c:pt>
                <c:pt idx="21">
                  <c:v>-19</c:v>
                </c:pt>
                <c:pt idx="22">
                  <c:v>-18</c:v>
                </c:pt>
                <c:pt idx="23">
                  <c:v>-17</c:v>
                </c:pt>
                <c:pt idx="24">
                  <c:v>-16</c:v>
                </c:pt>
                <c:pt idx="25">
                  <c:v>-15</c:v>
                </c:pt>
                <c:pt idx="26">
                  <c:v>-14</c:v>
                </c:pt>
                <c:pt idx="27">
                  <c:v>-13</c:v>
                </c:pt>
                <c:pt idx="28">
                  <c:v>-12</c:v>
                </c:pt>
                <c:pt idx="29">
                  <c:v>-11</c:v>
                </c:pt>
                <c:pt idx="30">
                  <c:v>-10</c:v>
                </c:pt>
                <c:pt idx="31">
                  <c:v>-9</c:v>
                </c:pt>
                <c:pt idx="32">
                  <c:v>-8</c:v>
                </c:pt>
                <c:pt idx="33">
                  <c:v>-7</c:v>
                </c:pt>
                <c:pt idx="34">
                  <c:v>-6</c:v>
                </c:pt>
                <c:pt idx="35">
                  <c:v>-5</c:v>
                </c:pt>
                <c:pt idx="36">
                  <c:v>-4</c:v>
                </c:pt>
                <c:pt idx="37">
                  <c:v>-3</c:v>
                </c:pt>
                <c:pt idx="38">
                  <c:v>-2</c:v>
                </c:pt>
                <c:pt idx="39">
                  <c:v>-1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9</c:v>
                </c:pt>
                <c:pt idx="50">
                  <c:v>10</c:v>
                </c:pt>
                <c:pt idx="51">
                  <c:v>11</c:v>
                </c:pt>
                <c:pt idx="52">
                  <c:v>12</c:v>
                </c:pt>
                <c:pt idx="53">
                  <c:v>13</c:v>
                </c:pt>
                <c:pt idx="54">
                  <c:v>14</c:v>
                </c:pt>
                <c:pt idx="55">
                  <c:v>15</c:v>
                </c:pt>
                <c:pt idx="56">
                  <c:v>16</c:v>
                </c:pt>
                <c:pt idx="57">
                  <c:v>17</c:v>
                </c:pt>
                <c:pt idx="58">
                  <c:v>18</c:v>
                </c:pt>
                <c:pt idx="59">
                  <c:v>19</c:v>
                </c:pt>
                <c:pt idx="60">
                  <c:v>20</c:v>
                </c:pt>
                <c:pt idx="61">
                  <c:v>21</c:v>
                </c:pt>
                <c:pt idx="62">
                  <c:v>22</c:v>
                </c:pt>
                <c:pt idx="63">
                  <c:v>23</c:v>
                </c:pt>
                <c:pt idx="64">
                  <c:v>24</c:v>
                </c:pt>
                <c:pt idx="65">
                  <c:v>25</c:v>
                </c:pt>
                <c:pt idx="66">
                  <c:v>26</c:v>
                </c:pt>
                <c:pt idx="67">
                  <c:v>27</c:v>
                </c:pt>
                <c:pt idx="68">
                  <c:v>28</c:v>
                </c:pt>
                <c:pt idx="69">
                  <c:v>29</c:v>
                </c:pt>
                <c:pt idx="70">
                  <c:v>30</c:v>
                </c:pt>
                <c:pt idx="71">
                  <c:v>31</c:v>
                </c:pt>
                <c:pt idx="72">
                  <c:v>32</c:v>
                </c:pt>
                <c:pt idx="73">
                  <c:v>33</c:v>
                </c:pt>
                <c:pt idx="74">
                  <c:v>34</c:v>
                </c:pt>
                <c:pt idx="75">
                  <c:v>35</c:v>
                </c:pt>
                <c:pt idx="76">
                  <c:v>36</c:v>
                </c:pt>
                <c:pt idx="77">
                  <c:v>37</c:v>
                </c:pt>
                <c:pt idx="78">
                  <c:v>38</c:v>
                </c:pt>
                <c:pt idx="79">
                  <c:v>39</c:v>
                </c:pt>
                <c:pt idx="80">
                  <c:v>40</c:v>
                </c:pt>
                <c:pt idx="81">
                  <c:v>41</c:v>
                </c:pt>
                <c:pt idx="82">
                  <c:v>42</c:v>
                </c:pt>
                <c:pt idx="83">
                  <c:v>43</c:v>
                </c:pt>
                <c:pt idx="84">
                  <c:v>44</c:v>
                </c:pt>
                <c:pt idx="85">
                  <c:v>45</c:v>
                </c:pt>
                <c:pt idx="86">
                  <c:v>46</c:v>
                </c:pt>
                <c:pt idx="87">
                  <c:v>47</c:v>
                </c:pt>
                <c:pt idx="88">
                  <c:v>48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54</c:v>
                </c:pt>
                <c:pt idx="95">
                  <c:v>55</c:v>
                </c:pt>
                <c:pt idx="96">
                  <c:v>56</c:v>
                </c:pt>
                <c:pt idx="97">
                  <c:v>57</c:v>
                </c:pt>
                <c:pt idx="98">
                  <c:v>58</c:v>
                </c:pt>
                <c:pt idx="99">
                  <c:v>59</c:v>
                </c:pt>
                <c:pt idx="100">
                  <c:v>60</c:v>
                </c:pt>
                <c:pt idx="101">
                  <c:v>61</c:v>
                </c:pt>
                <c:pt idx="102">
                  <c:v>62</c:v>
                </c:pt>
                <c:pt idx="103">
                  <c:v>63</c:v>
                </c:pt>
                <c:pt idx="104">
                  <c:v>64</c:v>
                </c:pt>
                <c:pt idx="105">
                  <c:v>65</c:v>
                </c:pt>
                <c:pt idx="106">
                  <c:v>66</c:v>
                </c:pt>
                <c:pt idx="107">
                  <c:v>67</c:v>
                </c:pt>
                <c:pt idx="108">
                  <c:v>68</c:v>
                </c:pt>
                <c:pt idx="109">
                  <c:v>69</c:v>
                </c:pt>
                <c:pt idx="110">
                  <c:v>70</c:v>
                </c:pt>
                <c:pt idx="111">
                  <c:v>71</c:v>
                </c:pt>
                <c:pt idx="112">
                  <c:v>72</c:v>
                </c:pt>
                <c:pt idx="113">
                  <c:v>73</c:v>
                </c:pt>
                <c:pt idx="114">
                  <c:v>74</c:v>
                </c:pt>
                <c:pt idx="115">
                  <c:v>75</c:v>
                </c:pt>
                <c:pt idx="116">
                  <c:v>76</c:v>
                </c:pt>
                <c:pt idx="117">
                  <c:v>77</c:v>
                </c:pt>
                <c:pt idx="118">
                  <c:v>78</c:v>
                </c:pt>
                <c:pt idx="119">
                  <c:v>79</c:v>
                </c:pt>
                <c:pt idx="120">
                  <c:v>80</c:v>
                </c:pt>
                <c:pt idx="121">
                  <c:v>81</c:v>
                </c:pt>
                <c:pt idx="122">
                  <c:v>82</c:v>
                </c:pt>
                <c:pt idx="123">
                  <c:v>83</c:v>
                </c:pt>
                <c:pt idx="124">
                  <c:v>84</c:v>
                </c:pt>
                <c:pt idx="125">
                  <c:v>85</c:v>
                </c:pt>
                <c:pt idx="126">
                  <c:v>86</c:v>
                </c:pt>
                <c:pt idx="127">
                  <c:v>87</c:v>
                </c:pt>
                <c:pt idx="128">
                  <c:v>88</c:v>
                </c:pt>
                <c:pt idx="129">
                  <c:v>89</c:v>
                </c:pt>
                <c:pt idx="130">
                  <c:v>90</c:v>
                </c:pt>
                <c:pt idx="131">
                  <c:v>91</c:v>
                </c:pt>
                <c:pt idx="132">
                  <c:v>92</c:v>
                </c:pt>
                <c:pt idx="133">
                  <c:v>93</c:v>
                </c:pt>
                <c:pt idx="134">
                  <c:v>94</c:v>
                </c:pt>
                <c:pt idx="135">
                  <c:v>95</c:v>
                </c:pt>
                <c:pt idx="136">
                  <c:v>96</c:v>
                </c:pt>
                <c:pt idx="137">
                  <c:v>97</c:v>
                </c:pt>
                <c:pt idx="138">
                  <c:v>98</c:v>
                </c:pt>
                <c:pt idx="139">
                  <c:v>99</c:v>
                </c:pt>
                <c:pt idx="140">
                  <c:v>100</c:v>
                </c:pt>
                <c:pt idx="141">
                  <c:v>101</c:v>
                </c:pt>
                <c:pt idx="142">
                  <c:v>102</c:v>
                </c:pt>
                <c:pt idx="143">
                  <c:v>103</c:v>
                </c:pt>
                <c:pt idx="144">
                  <c:v>104</c:v>
                </c:pt>
                <c:pt idx="145">
                  <c:v>105</c:v>
                </c:pt>
                <c:pt idx="146">
                  <c:v>106</c:v>
                </c:pt>
                <c:pt idx="147">
                  <c:v>107</c:v>
                </c:pt>
                <c:pt idx="148">
                  <c:v>108</c:v>
                </c:pt>
                <c:pt idx="149">
                  <c:v>109</c:v>
                </c:pt>
                <c:pt idx="150">
                  <c:v>110</c:v>
                </c:pt>
                <c:pt idx="151">
                  <c:v>111</c:v>
                </c:pt>
                <c:pt idx="152">
                  <c:v>112</c:v>
                </c:pt>
                <c:pt idx="153">
                  <c:v>113</c:v>
                </c:pt>
                <c:pt idx="154">
                  <c:v>114</c:v>
                </c:pt>
                <c:pt idx="155">
                  <c:v>115</c:v>
                </c:pt>
                <c:pt idx="156">
                  <c:v>116</c:v>
                </c:pt>
                <c:pt idx="157">
                  <c:v>117</c:v>
                </c:pt>
                <c:pt idx="158">
                  <c:v>118</c:v>
                </c:pt>
                <c:pt idx="159">
                  <c:v>119</c:v>
                </c:pt>
                <c:pt idx="160">
                  <c:v>120</c:v>
                </c:pt>
                <c:pt idx="161">
                  <c:v>121</c:v>
                </c:pt>
                <c:pt idx="162">
                  <c:v>122</c:v>
                </c:pt>
                <c:pt idx="163">
                  <c:v>123</c:v>
                </c:pt>
                <c:pt idx="164">
                  <c:v>124</c:v>
                </c:pt>
                <c:pt idx="165">
                  <c:v>125</c:v>
                </c:pt>
                <c:pt idx="166">
                  <c:v>126</c:v>
                </c:pt>
                <c:pt idx="167">
                  <c:v>127</c:v>
                </c:pt>
                <c:pt idx="168">
                  <c:v>128</c:v>
                </c:pt>
                <c:pt idx="169">
                  <c:v>129</c:v>
                </c:pt>
                <c:pt idx="170">
                  <c:v>130</c:v>
                </c:pt>
                <c:pt idx="171">
                  <c:v>131</c:v>
                </c:pt>
                <c:pt idx="172">
                  <c:v>132</c:v>
                </c:pt>
                <c:pt idx="173">
                  <c:v>133</c:v>
                </c:pt>
                <c:pt idx="174">
                  <c:v>134</c:v>
                </c:pt>
                <c:pt idx="175">
                  <c:v>135</c:v>
                </c:pt>
                <c:pt idx="176">
                  <c:v>136</c:v>
                </c:pt>
                <c:pt idx="177">
                  <c:v>137</c:v>
                </c:pt>
                <c:pt idx="178">
                  <c:v>138</c:v>
                </c:pt>
                <c:pt idx="179">
                  <c:v>139</c:v>
                </c:pt>
                <c:pt idx="180">
                  <c:v>140</c:v>
                </c:pt>
                <c:pt idx="181">
                  <c:v>141</c:v>
                </c:pt>
                <c:pt idx="182">
                  <c:v>142</c:v>
                </c:pt>
                <c:pt idx="183">
                  <c:v>143</c:v>
                </c:pt>
                <c:pt idx="184">
                  <c:v>144</c:v>
                </c:pt>
                <c:pt idx="185">
                  <c:v>145</c:v>
                </c:pt>
                <c:pt idx="186">
                  <c:v>146</c:v>
                </c:pt>
                <c:pt idx="187">
                  <c:v>147</c:v>
                </c:pt>
                <c:pt idx="188">
                  <c:v>148</c:v>
                </c:pt>
                <c:pt idx="189">
                  <c:v>149</c:v>
                </c:pt>
                <c:pt idx="190">
                  <c:v>150</c:v>
                </c:pt>
                <c:pt idx="191">
                  <c:v>151</c:v>
                </c:pt>
                <c:pt idx="192">
                  <c:v>152</c:v>
                </c:pt>
                <c:pt idx="193">
                  <c:v>153</c:v>
                </c:pt>
                <c:pt idx="194">
                  <c:v>154</c:v>
                </c:pt>
                <c:pt idx="195">
                  <c:v>155</c:v>
                </c:pt>
                <c:pt idx="196">
                  <c:v>156</c:v>
                </c:pt>
                <c:pt idx="197">
                  <c:v>157</c:v>
                </c:pt>
                <c:pt idx="198">
                  <c:v>158</c:v>
                </c:pt>
                <c:pt idx="199">
                  <c:v>159</c:v>
                </c:pt>
                <c:pt idx="200">
                  <c:v>160</c:v>
                </c:pt>
                <c:pt idx="201">
                  <c:v>161</c:v>
                </c:pt>
                <c:pt idx="202">
                  <c:v>162</c:v>
                </c:pt>
                <c:pt idx="203">
                  <c:v>163</c:v>
                </c:pt>
                <c:pt idx="204">
                  <c:v>164</c:v>
                </c:pt>
                <c:pt idx="205">
                  <c:v>165</c:v>
                </c:pt>
                <c:pt idx="206">
                  <c:v>166</c:v>
                </c:pt>
                <c:pt idx="207">
                  <c:v>167</c:v>
                </c:pt>
                <c:pt idx="208">
                  <c:v>168</c:v>
                </c:pt>
                <c:pt idx="209">
                  <c:v>169</c:v>
                </c:pt>
                <c:pt idx="210">
                  <c:v>170</c:v>
                </c:pt>
                <c:pt idx="211">
                  <c:v>171</c:v>
                </c:pt>
                <c:pt idx="212">
                  <c:v>172</c:v>
                </c:pt>
                <c:pt idx="213">
                  <c:v>173</c:v>
                </c:pt>
                <c:pt idx="214">
                  <c:v>174</c:v>
                </c:pt>
                <c:pt idx="215">
                  <c:v>175</c:v>
                </c:pt>
                <c:pt idx="216">
                  <c:v>176</c:v>
                </c:pt>
                <c:pt idx="217">
                  <c:v>177</c:v>
                </c:pt>
                <c:pt idx="218">
                  <c:v>178</c:v>
                </c:pt>
                <c:pt idx="219">
                  <c:v>179</c:v>
                </c:pt>
                <c:pt idx="220">
                  <c:v>180</c:v>
                </c:pt>
                <c:pt idx="221">
                  <c:v>181</c:v>
                </c:pt>
                <c:pt idx="222">
                  <c:v>182</c:v>
                </c:pt>
                <c:pt idx="223">
                  <c:v>183</c:v>
                </c:pt>
                <c:pt idx="224">
                  <c:v>184</c:v>
                </c:pt>
                <c:pt idx="225">
                  <c:v>185</c:v>
                </c:pt>
                <c:pt idx="226">
                  <c:v>186</c:v>
                </c:pt>
                <c:pt idx="227">
                  <c:v>187</c:v>
                </c:pt>
                <c:pt idx="228">
                  <c:v>188</c:v>
                </c:pt>
                <c:pt idx="229">
                  <c:v>189</c:v>
                </c:pt>
                <c:pt idx="230">
                  <c:v>190</c:v>
                </c:pt>
                <c:pt idx="231">
                  <c:v>191</c:v>
                </c:pt>
                <c:pt idx="232">
                  <c:v>192</c:v>
                </c:pt>
                <c:pt idx="233">
                  <c:v>193</c:v>
                </c:pt>
                <c:pt idx="234">
                  <c:v>194</c:v>
                </c:pt>
                <c:pt idx="235">
                  <c:v>195</c:v>
                </c:pt>
                <c:pt idx="236">
                  <c:v>196</c:v>
                </c:pt>
                <c:pt idx="237">
                  <c:v>197</c:v>
                </c:pt>
                <c:pt idx="238">
                  <c:v>198</c:v>
                </c:pt>
                <c:pt idx="239">
                  <c:v>199</c:v>
                </c:pt>
                <c:pt idx="240">
                  <c:v>200</c:v>
                </c:pt>
              </c:numCache>
            </c:numRef>
          </c:xVal>
          <c:yVal>
            <c:numRef>
              <c:f>Sheet1!$B$2:$B$242</c:f>
              <c:numCache>
                <c:formatCode>General</c:formatCode>
                <c:ptCount val="241"/>
                <c:pt idx="0">
                  <c:v>277.2</c:v>
                </c:pt>
                <c:pt idx="1">
                  <c:v>263.60000000000002</c:v>
                </c:pt>
                <c:pt idx="2">
                  <c:v>250.1</c:v>
                </c:pt>
                <c:pt idx="3">
                  <c:v>236.8</c:v>
                </c:pt>
                <c:pt idx="4">
                  <c:v>224</c:v>
                </c:pt>
                <c:pt idx="5">
                  <c:v>211.5</c:v>
                </c:pt>
                <c:pt idx="6">
                  <c:v>199.6</c:v>
                </c:pt>
                <c:pt idx="7">
                  <c:v>188.1</c:v>
                </c:pt>
                <c:pt idx="8">
                  <c:v>177.3</c:v>
                </c:pt>
                <c:pt idx="9">
                  <c:v>167</c:v>
                </c:pt>
                <c:pt idx="10">
                  <c:v>157.19999999999999</c:v>
                </c:pt>
                <c:pt idx="11">
                  <c:v>148.1</c:v>
                </c:pt>
                <c:pt idx="12">
                  <c:v>139.4</c:v>
                </c:pt>
                <c:pt idx="13">
                  <c:v>131.30000000000001</c:v>
                </c:pt>
                <c:pt idx="14">
                  <c:v>123.7</c:v>
                </c:pt>
                <c:pt idx="15">
                  <c:v>116.6</c:v>
                </c:pt>
                <c:pt idx="16">
                  <c:v>110</c:v>
                </c:pt>
                <c:pt idx="17">
                  <c:v>103.7</c:v>
                </c:pt>
                <c:pt idx="18">
                  <c:v>97.9</c:v>
                </c:pt>
                <c:pt idx="19">
                  <c:v>92.5</c:v>
                </c:pt>
                <c:pt idx="20">
                  <c:v>87.43</c:v>
                </c:pt>
                <c:pt idx="21">
                  <c:v>82.79</c:v>
                </c:pt>
                <c:pt idx="22">
                  <c:v>78.44</c:v>
                </c:pt>
                <c:pt idx="23">
                  <c:v>74.36</c:v>
                </c:pt>
                <c:pt idx="24">
                  <c:v>70.53</c:v>
                </c:pt>
                <c:pt idx="25">
                  <c:v>66.92</c:v>
                </c:pt>
                <c:pt idx="26">
                  <c:v>63.54</c:v>
                </c:pt>
                <c:pt idx="27">
                  <c:v>60.34</c:v>
                </c:pt>
                <c:pt idx="28">
                  <c:v>57.33</c:v>
                </c:pt>
                <c:pt idx="29">
                  <c:v>54.5</c:v>
                </c:pt>
                <c:pt idx="30">
                  <c:v>51.82</c:v>
                </c:pt>
                <c:pt idx="31">
                  <c:v>49.28</c:v>
                </c:pt>
                <c:pt idx="32">
                  <c:v>46.89</c:v>
                </c:pt>
                <c:pt idx="33">
                  <c:v>44.62</c:v>
                </c:pt>
                <c:pt idx="34">
                  <c:v>42.48</c:v>
                </c:pt>
                <c:pt idx="35">
                  <c:v>40.450000000000003</c:v>
                </c:pt>
                <c:pt idx="36">
                  <c:v>38.53</c:v>
                </c:pt>
                <c:pt idx="37">
                  <c:v>36.700000000000003</c:v>
                </c:pt>
                <c:pt idx="38">
                  <c:v>34.97</c:v>
                </c:pt>
                <c:pt idx="39">
                  <c:v>33.33</c:v>
                </c:pt>
                <c:pt idx="40">
                  <c:v>31.77</c:v>
                </c:pt>
                <c:pt idx="41">
                  <c:v>30.25</c:v>
                </c:pt>
                <c:pt idx="42">
                  <c:v>28.82</c:v>
                </c:pt>
                <c:pt idx="43">
                  <c:v>27.45</c:v>
                </c:pt>
                <c:pt idx="44">
                  <c:v>26.16</c:v>
                </c:pt>
                <c:pt idx="45">
                  <c:v>24.94</c:v>
                </c:pt>
                <c:pt idx="46">
                  <c:v>23.77</c:v>
                </c:pt>
                <c:pt idx="47">
                  <c:v>22.67</c:v>
                </c:pt>
                <c:pt idx="48">
                  <c:v>21.62</c:v>
                </c:pt>
                <c:pt idx="49">
                  <c:v>20.63</c:v>
                </c:pt>
                <c:pt idx="50">
                  <c:v>19.68</c:v>
                </c:pt>
                <c:pt idx="51">
                  <c:v>18.78</c:v>
                </c:pt>
                <c:pt idx="52">
                  <c:v>17.93</c:v>
                </c:pt>
                <c:pt idx="53">
                  <c:v>17.12</c:v>
                </c:pt>
                <c:pt idx="54">
                  <c:v>16.350000000000001</c:v>
                </c:pt>
                <c:pt idx="55">
                  <c:v>15.62</c:v>
                </c:pt>
                <c:pt idx="56">
                  <c:v>14.93</c:v>
                </c:pt>
                <c:pt idx="57">
                  <c:v>14.26</c:v>
                </c:pt>
                <c:pt idx="58">
                  <c:v>13.63</c:v>
                </c:pt>
                <c:pt idx="59">
                  <c:v>13.04</c:v>
                </c:pt>
                <c:pt idx="60">
                  <c:v>12.47</c:v>
                </c:pt>
                <c:pt idx="61">
                  <c:v>11.92</c:v>
                </c:pt>
                <c:pt idx="62">
                  <c:v>11.41</c:v>
                </c:pt>
                <c:pt idx="63">
                  <c:v>10.91</c:v>
                </c:pt>
                <c:pt idx="64">
                  <c:v>10.45</c:v>
                </c:pt>
                <c:pt idx="65">
                  <c:v>10</c:v>
                </c:pt>
                <c:pt idx="66">
                  <c:v>9.5749999999999993</c:v>
                </c:pt>
                <c:pt idx="67">
                  <c:v>9.17</c:v>
                </c:pt>
                <c:pt idx="68">
                  <c:v>8.7840000000000007</c:v>
                </c:pt>
                <c:pt idx="69">
                  <c:v>8.4160000000000004</c:v>
                </c:pt>
                <c:pt idx="70">
                  <c:v>8.0640000000000001</c:v>
                </c:pt>
                <c:pt idx="71">
                  <c:v>7.73</c:v>
                </c:pt>
                <c:pt idx="72">
                  <c:v>7.41</c:v>
                </c:pt>
                <c:pt idx="73">
                  <c:v>7.1059999999999999</c:v>
                </c:pt>
                <c:pt idx="74">
                  <c:v>6.8150000000000004</c:v>
                </c:pt>
                <c:pt idx="75">
                  <c:v>6.5380000000000003</c:v>
                </c:pt>
                <c:pt idx="76">
                  <c:v>6.2729999999999997</c:v>
                </c:pt>
                <c:pt idx="77">
                  <c:v>6.02</c:v>
                </c:pt>
                <c:pt idx="78">
                  <c:v>5.7779999999999996</c:v>
                </c:pt>
                <c:pt idx="79">
                  <c:v>5.548</c:v>
                </c:pt>
                <c:pt idx="80">
                  <c:v>5.327</c:v>
                </c:pt>
                <c:pt idx="81">
                  <c:v>5.117</c:v>
                </c:pt>
                <c:pt idx="82">
                  <c:v>4.915</c:v>
                </c:pt>
                <c:pt idx="83">
                  <c:v>4.7229999999999999</c:v>
                </c:pt>
                <c:pt idx="84">
                  <c:v>4.5389999999999997</c:v>
                </c:pt>
                <c:pt idx="85">
                  <c:v>4.3630000000000004</c:v>
                </c:pt>
                <c:pt idx="86">
                  <c:v>4.1950000000000003</c:v>
                </c:pt>
                <c:pt idx="87">
                  <c:v>4.0339999999999998</c:v>
                </c:pt>
                <c:pt idx="88">
                  <c:v>3.88</c:v>
                </c:pt>
                <c:pt idx="89">
                  <c:v>3.7330000000000001</c:v>
                </c:pt>
                <c:pt idx="90">
                  <c:v>3.5920000000000001</c:v>
                </c:pt>
                <c:pt idx="91">
                  <c:v>3.4569999999999999</c:v>
                </c:pt>
                <c:pt idx="92">
                  <c:v>3.3279999999999998</c:v>
                </c:pt>
                <c:pt idx="93">
                  <c:v>3.2040000000000002</c:v>
                </c:pt>
                <c:pt idx="94">
                  <c:v>3.0859999999999999</c:v>
                </c:pt>
                <c:pt idx="95">
                  <c:v>2.972</c:v>
                </c:pt>
                <c:pt idx="96">
                  <c:v>2.863</c:v>
                </c:pt>
                <c:pt idx="97">
                  <c:v>2.7589999999999999</c:v>
                </c:pt>
                <c:pt idx="98">
                  <c:v>2.6589999999999998</c:v>
                </c:pt>
                <c:pt idx="99">
                  <c:v>2.5640000000000001</c:v>
                </c:pt>
                <c:pt idx="100">
                  <c:v>2.472</c:v>
                </c:pt>
                <c:pt idx="101">
                  <c:v>2.3839999999999999</c:v>
                </c:pt>
                <c:pt idx="102">
                  <c:v>2.2989999999999999</c:v>
                </c:pt>
                <c:pt idx="103">
                  <c:v>2.218</c:v>
                </c:pt>
                <c:pt idx="104">
                  <c:v>2.141</c:v>
                </c:pt>
                <c:pt idx="105">
                  <c:v>2.0659999999999998</c:v>
                </c:pt>
                <c:pt idx="106">
                  <c:v>1.994</c:v>
                </c:pt>
                <c:pt idx="107">
                  <c:v>1.9259999999999999</c:v>
                </c:pt>
                <c:pt idx="108">
                  <c:v>1.86</c:v>
                </c:pt>
                <c:pt idx="109">
                  <c:v>1.796</c:v>
                </c:pt>
                <c:pt idx="110">
                  <c:v>1.7350000000000001</c:v>
                </c:pt>
                <c:pt idx="111">
                  <c:v>1.677</c:v>
                </c:pt>
                <c:pt idx="112">
                  <c:v>1.621</c:v>
                </c:pt>
                <c:pt idx="113">
                  <c:v>1.5669999999999999</c:v>
                </c:pt>
                <c:pt idx="114">
                  <c:v>1.5149999999999999</c:v>
                </c:pt>
                <c:pt idx="115">
                  <c:v>1.4650000000000001</c:v>
                </c:pt>
                <c:pt idx="116">
                  <c:v>1.417</c:v>
                </c:pt>
                <c:pt idx="117">
                  <c:v>1.371</c:v>
                </c:pt>
                <c:pt idx="118">
                  <c:v>1.3260000000000001</c:v>
                </c:pt>
                <c:pt idx="119">
                  <c:v>1.284</c:v>
                </c:pt>
                <c:pt idx="120">
                  <c:v>1.2430000000000001</c:v>
                </c:pt>
                <c:pt idx="121">
                  <c:v>1.2030000000000001</c:v>
                </c:pt>
                <c:pt idx="122">
                  <c:v>1.165</c:v>
                </c:pt>
                <c:pt idx="123">
                  <c:v>1.1279999999999999</c:v>
                </c:pt>
                <c:pt idx="124">
                  <c:v>1.093</c:v>
                </c:pt>
                <c:pt idx="125">
                  <c:v>1.0589999999999999</c:v>
                </c:pt>
                <c:pt idx="126">
                  <c:v>1.0269999999999999</c:v>
                </c:pt>
                <c:pt idx="127">
                  <c:v>0.99550000000000005</c:v>
                </c:pt>
                <c:pt idx="128">
                  <c:v>0.96540000000000004</c:v>
                </c:pt>
                <c:pt idx="129">
                  <c:v>0.93630000000000002</c:v>
                </c:pt>
                <c:pt idx="130">
                  <c:v>0.9083</c:v>
                </c:pt>
                <c:pt idx="131">
                  <c:v>0.88119999999999998</c:v>
                </c:pt>
                <c:pt idx="132">
                  <c:v>0.85499999999999998</c:v>
                </c:pt>
                <c:pt idx="133">
                  <c:v>0.82969999999999999</c:v>
                </c:pt>
                <c:pt idx="134">
                  <c:v>0.80520000000000003</c:v>
                </c:pt>
                <c:pt idx="135">
                  <c:v>0.78159999999999996</c:v>
                </c:pt>
                <c:pt idx="136">
                  <c:v>0.75870000000000004</c:v>
                </c:pt>
                <c:pt idx="137">
                  <c:v>0.73660000000000003</c:v>
                </c:pt>
                <c:pt idx="138">
                  <c:v>0.71519999999999995</c:v>
                </c:pt>
                <c:pt idx="139">
                  <c:v>0.69450000000000001</c:v>
                </c:pt>
                <c:pt idx="140">
                  <c:v>0.6744</c:v>
                </c:pt>
                <c:pt idx="141">
                  <c:v>0.65580000000000005</c:v>
                </c:pt>
                <c:pt idx="142">
                  <c:v>0.63759999999999994</c:v>
                </c:pt>
                <c:pt idx="143">
                  <c:v>0.61990000000000001</c:v>
                </c:pt>
                <c:pt idx="144">
                  <c:v>0.60260000000000002</c:v>
                </c:pt>
                <c:pt idx="145">
                  <c:v>0.58579999999999999</c:v>
                </c:pt>
                <c:pt idx="146">
                  <c:v>0.56940000000000002</c:v>
                </c:pt>
                <c:pt idx="147">
                  <c:v>0.55349999999999999</c:v>
                </c:pt>
                <c:pt idx="148">
                  <c:v>0.53800000000000003</c:v>
                </c:pt>
                <c:pt idx="149">
                  <c:v>0.52290000000000003</c:v>
                </c:pt>
                <c:pt idx="150">
                  <c:v>0.50829999999999997</c:v>
                </c:pt>
                <c:pt idx="151">
                  <c:v>0.49409999999999998</c:v>
                </c:pt>
                <c:pt idx="152">
                  <c:v>0.4803</c:v>
                </c:pt>
                <c:pt idx="153">
                  <c:v>0.46689999999999998</c:v>
                </c:pt>
                <c:pt idx="154">
                  <c:v>0.45390000000000003</c:v>
                </c:pt>
                <c:pt idx="155">
                  <c:v>0.44119999999999998</c:v>
                </c:pt>
                <c:pt idx="156">
                  <c:v>0.42899999999999999</c:v>
                </c:pt>
                <c:pt idx="157">
                  <c:v>0.41710000000000003</c:v>
                </c:pt>
                <c:pt idx="158">
                  <c:v>0.40550000000000003</c:v>
                </c:pt>
                <c:pt idx="159">
                  <c:v>0.39439999999999997</c:v>
                </c:pt>
                <c:pt idx="160">
                  <c:v>0.38350000000000001</c:v>
                </c:pt>
                <c:pt idx="161">
                  <c:v>0.373</c:v>
                </c:pt>
                <c:pt idx="162">
                  <c:v>0.36280000000000001</c:v>
                </c:pt>
                <c:pt idx="163">
                  <c:v>0.35299999999999998</c:v>
                </c:pt>
                <c:pt idx="164">
                  <c:v>0.34339999999999998</c:v>
                </c:pt>
                <c:pt idx="165">
                  <c:v>0.33410000000000001</c:v>
                </c:pt>
                <c:pt idx="166">
                  <c:v>0.32529999999999998</c:v>
                </c:pt>
                <c:pt idx="167">
                  <c:v>0.31669999999999998</c:v>
                </c:pt>
                <c:pt idx="168">
                  <c:v>0.30830000000000002</c:v>
                </c:pt>
                <c:pt idx="169">
                  <c:v>0.30020000000000002</c:v>
                </c:pt>
                <c:pt idx="170">
                  <c:v>0.29239999999999999</c:v>
                </c:pt>
                <c:pt idx="171">
                  <c:v>0.2848</c:v>
                </c:pt>
                <c:pt idx="172">
                  <c:v>0.27739999999999998</c:v>
                </c:pt>
                <c:pt idx="173">
                  <c:v>0.2702</c:v>
                </c:pt>
                <c:pt idx="174">
                  <c:v>0.26329999999999998</c:v>
                </c:pt>
                <c:pt idx="175">
                  <c:v>0.25650000000000001</c:v>
                </c:pt>
                <c:pt idx="176">
                  <c:v>0.25</c:v>
                </c:pt>
                <c:pt idx="177">
                  <c:v>0.2437</c:v>
                </c:pt>
                <c:pt idx="178">
                  <c:v>0.23749999999999999</c:v>
                </c:pt>
                <c:pt idx="179">
                  <c:v>0.2316</c:v>
                </c:pt>
                <c:pt idx="180">
                  <c:v>0.2258</c:v>
                </c:pt>
                <c:pt idx="181">
                  <c:v>0.22020000000000001</c:v>
                </c:pt>
                <c:pt idx="182">
                  <c:v>0.21479999999999999</c:v>
                </c:pt>
                <c:pt idx="183">
                  <c:v>0.20949999999999999</c:v>
                </c:pt>
                <c:pt idx="184">
                  <c:v>0.2044</c:v>
                </c:pt>
                <c:pt idx="185">
                  <c:v>0.19939999999999999</c:v>
                </c:pt>
                <c:pt idx="186">
                  <c:v>0.1946</c:v>
                </c:pt>
                <c:pt idx="187">
                  <c:v>0.19</c:v>
                </c:pt>
                <c:pt idx="188">
                  <c:v>0.1855</c:v>
                </c:pt>
                <c:pt idx="189">
                  <c:v>0.18110000000000001</c:v>
                </c:pt>
                <c:pt idx="190">
                  <c:v>0.1769</c:v>
                </c:pt>
                <c:pt idx="191">
                  <c:v>0.17280000000000001</c:v>
                </c:pt>
                <c:pt idx="192">
                  <c:v>0.16880000000000001</c:v>
                </c:pt>
                <c:pt idx="193">
                  <c:v>0.16500000000000001</c:v>
                </c:pt>
                <c:pt idx="194">
                  <c:v>0.16120000000000001</c:v>
                </c:pt>
                <c:pt idx="195">
                  <c:v>0.15759999999999999</c:v>
                </c:pt>
                <c:pt idx="196">
                  <c:v>0.15409999999999999</c:v>
                </c:pt>
                <c:pt idx="197">
                  <c:v>0.1507</c:v>
                </c:pt>
                <c:pt idx="198">
                  <c:v>0.1474</c:v>
                </c:pt>
                <c:pt idx="199">
                  <c:v>0.14410000000000001</c:v>
                </c:pt>
                <c:pt idx="200">
                  <c:v>0.14099999999999999</c:v>
                </c:pt>
                <c:pt idx="201">
                  <c:v>0.13789999999999999</c:v>
                </c:pt>
                <c:pt idx="202">
                  <c:v>0.13500000000000001</c:v>
                </c:pt>
                <c:pt idx="203">
                  <c:v>0.1321</c:v>
                </c:pt>
                <c:pt idx="204">
                  <c:v>0.1293</c:v>
                </c:pt>
                <c:pt idx="205">
                  <c:v>0.1265</c:v>
                </c:pt>
                <c:pt idx="206">
                  <c:v>0.1239</c:v>
                </c:pt>
                <c:pt idx="207">
                  <c:v>0.12130000000000001</c:v>
                </c:pt>
                <c:pt idx="208">
                  <c:v>0.1187</c:v>
                </c:pt>
                <c:pt idx="209">
                  <c:v>0.1163</c:v>
                </c:pt>
                <c:pt idx="210">
                  <c:v>0.1139</c:v>
                </c:pt>
                <c:pt idx="211">
                  <c:v>0.1115</c:v>
                </c:pt>
                <c:pt idx="212">
                  <c:v>0.10920000000000001</c:v>
                </c:pt>
                <c:pt idx="213">
                  <c:v>0.107</c:v>
                </c:pt>
                <c:pt idx="214">
                  <c:v>0.1048</c:v>
                </c:pt>
                <c:pt idx="215">
                  <c:v>0.1027</c:v>
                </c:pt>
                <c:pt idx="216">
                  <c:v>0.10059999999999999</c:v>
                </c:pt>
                <c:pt idx="217">
                  <c:v>9.8599999999999993E-2</c:v>
                </c:pt>
                <c:pt idx="218">
                  <c:v>9.6600000000000005E-2</c:v>
                </c:pt>
                <c:pt idx="219">
                  <c:v>9.4700000000000006E-2</c:v>
                </c:pt>
                <c:pt idx="220">
                  <c:v>9.2799999999999994E-2</c:v>
                </c:pt>
                <c:pt idx="221">
                  <c:v>9.0899999999999995E-2</c:v>
                </c:pt>
                <c:pt idx="222">
                  <c:v>8.9099999999999999E-2</c:v>
                </c:pt>
                <c:pt idx="223">
                  <c:v>8.7300000000000003E-2</c:v>
                </c:pt>
                <c:pt idx="224">
                  <c:v>8.5599999999999996E-2</c:v>
                </c:pt>
                <c:pt idx="225">
                  <c:v>8.3900000000000002E-2</c:v>
                </c:pt>
                <c:pt idx="226">
                  <c:v>8.2199999999999995E-2</c:v>
                </c:pt>
                <c:pt idx="227">
                  <c:v>8.0600000000000005E-2</c:v>
                </c:pt>
                <c:pt idx="228">
                  <c:v>7.9000000000000001E-2</c:v>
                </c:pt>
                <c:pt idx="229">
                  <c:v>7.7399999999999997E-2</c:v>
                </c:pt>
                <c:pt idx="230">
                  <c:v>7.5899999999999995E-2</c:v>
                </c:pt>
                <c:pt idx="231">
                  <c:v>7.4300000000000005E-2</c:v>
                </c:pt>
                <c:pt idx="232">
                  <c:v>7.2900000000000006E-2</c:v>
                </c:pt>
                <c:pt idx="233">
                  <c:v>7.1400000000000005E-2</c:v>
                </c:pt>
                <c:pt idx="234">
                  <c:v>7.0000000000000007E-2</c:v>
                </c:pt>
                <c:pt idx="235">
                  <c:v>6.8599999999999994E-2</c:v>
                </c:pt>
                <c:pt idx="236">
                  <c:v>6.7199999999999996E-2</c:v>
                </c:pt>
                <c:pt idx="237">
                  <c:v>6.5799999999999997E-2</c:v>
                </c:pt>
                <c:pt idx="238">
                  <c:v>6.4500000000000002E-2</c:v>
                </c:pt>
                <c:pt idx="239">
                  <c:v>6.3100000000000003E-2</c:v>
                </c:pt>
                <c:pt idx="240">
                  <c:v>6.1899999999999997E-2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D2-480A-8651-34227329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987632"/>
        <c:axId val="1087744496"/>
      </c:scatterChart>
      <c:valAx>
        <c:axId val="100798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744496"/>
        <c:crosses val="autoZero"/>
        <c:crossBetween val="midCat"/>
      </c:valAx>
      <c:valAx>
        <c:axId val="108774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Resistance (kΩ)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98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nalog.com/university/courses/electronics/electronics-lab-led-sensor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dirty="0"/>
              <a:t>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626A-C21D-46FA-9DB4-CE4E3C2F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voltage via piezoelectric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C7B3-A9C4-48EC-9CE0-99EB21D4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76538" cy="5029200"/>
          </a:xfrm>
        </p:spPr>
        <p:txBody>
          <a:bodyPr/>
          <a:lstStyle/>
          <a:p>
            <a:r>
              <a:rPr lang="en-US" dirty="0"/>
              <a:t>Compression of the material generates a voltage</a:t>
            </a:r>
          </a:p>
          <a:p>
            <a:endParaRPr lang="en-US" dirty="0"/>
          </a:p>
          <a:p>
            <a:r>
              <a:rPr lang="en-US" dirty="0"/>
              <a:t>Various sources of compression:</a:t>
            </a:r>
          </a:p>
          <a:p>
            <a:pPr lvl="1"/>
            <a:r>
              <a:rPr lang="en-US" dirty="0"/>
              <a:t>Air Pressure</a:t>
            </a:r>
          </a:p>
          <a:p>
            <a:pPr lvl="1"/>
            <a:r>
              <a:rPr lang="en-US" dirty="0"/>
              <a:t>Acceleration</a:t>
            </a:r>
          </a:p>
          <a:p>
            <a:pPr lvl="1"/>
            <a:r>
              <a:rPr lang="en-US" dirty="0"/>
              <a:t>Strain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71B3-E2FC-4241-B6BD-A03763F1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1B45EE-D5DF-46EA-8EC2-703C08B86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333" r="18893"/>
          <a:stretch/>
        </p:blipFill>
        <p:spPr bwMode="auto">
          <a:xfrm>
            <a:off x="4834403" y="1143000"/>
            <a:ext cx="6610524" cy="40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1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sensor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8A45-DA84-4786-86E1-7FF68470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get a voltage, what do you do with it?</a:t>
            </a:r>
          </a:p>
          <a:p>
            <a:endParaRPr lang="en-US" dirty="0"/>
          </a:p>
          <a:p>
            <a:r>
              <a:rPr lang="en-US" dirty="0"/>
              <a:t>Need to understand the transfer function between voltage and the sensed quantity</a:t>
            </a:r>
          </a:p>
          <a:p>
            <a:pPr lvl="1"/>
            <a:r>
              <a:rPr lang="en-US" dirty="0"/>
              <a:t>Examples for an accelerometer: senses acceleration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Hopefully, function is linear</a:t>
            </a:r>
          </a:p>
          <a:p>
            <a:pPr lvl="1"/>
            <a:r>
              <a:rPr lang="en-US" dirty="0"/>
              <a:t>Occasionally, function is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9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6F4-EA80-482C-8F76-BAF125B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sensor model (for linear sensors)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286A0-E026-4B5A-BF24-4F9703FAD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x is the quantity being sensed</a:t>
                </a:r>
              </a:p>
              <a:p>
                <a:r>
                  <a:rPr lang="en-US" dirty="0"/>
                  <a:t>F(x) is a voltage proportional to that quantity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Parameters</a:t>
                </a:r>
              </a:p>
              <a:p>
                <a:pPr lvl="1"/>
                <a:r>
                  <a:rPr lang="en-US" sz="2800" dirty="0"/>
                  <a:t>a: sensitivity, units Volts/quantity</a:t>
                </a:r>
              </a:p>
              <a:p>
                <a:pPr lvl="2"/>
                <a:r>
                  <a:rPr lang="en-US" dirty="0"/>
                  <a:t>Change in voltage per change in quantity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b: bias, units Volts</a:t>
                </a:r>
              </a:p>
              <a:p>
                <a:pPr lvl="2"/>
                <a:r>
                  <a:rPr lang="en-US" dirty="0"/>
                  <a:t>Offset in voltage for zero of the quantity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286A0-E026-4B5A-BF24-4F9703FAD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7F1BB-C8A6-4D5D-B533-21928FB6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02F10993-6A5C-4049-962A-7D0A3A3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sensitivity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B41C7-838E-4DF7-91B9-38A51B3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127ED3-49AA-4FED-A107-339A7BF2B4D1}"/>
              </a:ext>
            </a:extLst>
          </p:cNvPr>
          <p:cNvCxnSpPr/>
          <p:nvPr/>
        </p:nvCxnSpPr>
        <p:spPr bwMode="auto">
          <a:xfrm>
            <a:off x="2811888" y="1656497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B6247B-6652-4F80-B087-E1B5240CCE5D}"/>
              </a:ext>
            </a:extLst>
          </p:cNvPr>
          <p:cNvCxnSpPr/>
          <p:nvPr/>
        </p:nvCxnSpPr>
        <p:spPr bwMode="auto">
          <a:xfrm>
            <a:off x="2811888" y="3731558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07E9B-7F5A-43E1-AA4C-1C55CCB31FB7}"/>
              </a:ext>
            </a:extLst>
          </p:cNvPr>
          <p:cNvCxnSpPr/>
          <p:nvPr/>
        </p:nvCxnSpPr>
        <p:spPr bwMode="auto">
          <a:xfrm flipV="1">
            <a:off x="64694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B0B001-6C9A-43FB-9653-2DBE171357CC}"/>
              </a:ext>
            </a:extLst>
          </p:cNvPr>
          <p:cNvCxnSpPr/>
          <p:nvPr/>
        </p:nvCxnSpPr>
        <p:spPr bwMode="auto">
          <a:xfrm flipV="1">
            <a:off x="7460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DC400-2874-46CC-B1BF-EB830F89030E}"/>
              </a:ext>
            </a:extLst>
          </p:cNvPr>
          <p:cNvCxnSpPr/>
          <p:nvPr/>
        </p:nvCxnSpPr>
        <p:spPr bwMode="auto">
          <a:xfrm flipV="1">
            <a:off x="83744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F1167C-4F4A-4276-A3CE-6C9C4D46E55B}"/>
              </a:ext>
            </a:extLst>
          </p:cNvPr>
          <p:cNvCxnSpPr/>
          <p:nvPr/>
        </p:nvCxnSpPr>
        <p:spPr bwMode="auto">
          <a:xfrm flipV="1">
            <a:off x="92888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8557A0-3366-44EB-B11A-8BFF0B6DDD90}"/>
              </a:ext>
            </a:extLst>
          </p:cNvPr>
          <p:cNvCxnSpPr/>
          <p:nvPr/>
        </p:nvCxnSpPr>
        <p:spPr bwMode="auto">
          <a:xfrm flipV="1">
            <a:off x="3650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C037B-BCAD-40B6-BF63-E76B29C14318}"/>
              </a:ext>
            </a:extLst>
          </p:cNvPr>
          <p:cNvCxnSpPr/>
          <p:nvPr/>
        </p:nvCxnSpPr>
        <p:spPr bwMode="auto">
          <a:xfrm flipV="1">
            <a:off x="46406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18393-DA1A-4426-9474-826FB6025BC0}"/>
              </a:ext>
            </a:extLst>
          </p:cNvPr>
          <p:cNvCxnSpPr/>
          <p:nvPr/>
        </p:nvCxnSpPr>
        <p:spPr bwMode="auto">
          <a:xfrm flipV="1">
            <a:off x="5555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9B5CC1-838C-4D89-9BB7-F5E12A6C0941}"/>
              </a:ext>
            </a:extLst>
          </p:cNvPr>
          <p:cNvCxnSpPr/>
          <p:nvPr/>
        </p:nvCxnSpPr>
        <p:spPr bwMode="auto">
          <a:xfrm flipV="1">
            <a:off x="6469488" y="3474383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23C6A8-66FE-41E6-BF26-5186DFBA1CB3}"/>
              </a:ext>
            </a:extLst>
          </p:cNvPr>
          <p:cNvCxnSpPr/>
          <p:nvPr/>
        </p:nvCxnSpPr>
        <p:spPr bwMode="auto">
          <a:xfrm flipV="1">
            <a:off x="7917288" y="3458508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892822-DDF2-4503-A334-41FD629AB7FA}"/>
              </a:ext>
            </a:extLst>
          </p:cNvPr>
          <p:cNvCxnSpPr/>
          <p:nvPr/>
        </p:nvCxnSpPr>
        <p:spPr bwMode="auto">
          <a:xfrm flipV="1">
            <a:off x="9288888" y="3474383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1CF18-EAEF-4EBE-BF95-6CBECB1E276B}"/>
              </a:ext>
            </a:extLst>
          </p:cNvPr>
          <p:cNvCxnSpPr/>
          <p:nvPr/>
        </p:nvCxnSpPr>
        <p:spPr bwMode="auto">
          <a:xfrm>
            <a:off x="2811888" y="5734050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EB83B-A1DA-42A8-B227-0944527D0701}"/>
              </a:ext>
            </a:extLst>
          </p:cNvPr>
          <p:cNvSpPr/>
          <p:nvPr/>
        </p:nvSpPr>
        <p:spPr>
          <a:xfrm>
            <a:off x="1821288" y="1076464"/>
            <a:ext cx="801363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Times New Roman"/>
                <a:cs typeface="Times New Roman"/>
              </a:rPr>
              <a:t>Accel</a:t>
            </a: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x(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g</a:t>
            </a:r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D67B-7093-4B1F-81C4-117888F4E783}"/>
              </a:ext>
            </a:extLst>
          </p:cNvPr>
          <p:cNvSpPr/>
          <p:nvPr/>
        </p:nvSpPr>
        <p:spPr>
          <a:xfrm>
            <a:off x="1745088" y="3308350"/>
            <a:ext cx="1316986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chemeClr val="tx2"/>
                </a:solidFill>
                <a:latin typeface="Times New Roman"/>
                <a:cs typeface="Times New Roman"/>
              </a:rPr>
              <a:t>V</a:t>
            </a:r>
            <a:r>
              <a:rPr lang="en-US" sz="2000" i="1" baseline="-25000" dirty="0" err="1">
                <a:solidFill>
                  <a:schemeClr val="tx2"/>
                </a:solidFill>
                <a:latin typeface="Times New Roman"/>
                <a:cs typeface="Times New Roman"/>
              </a:rPr>
              <a:t>readout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(V)</a:t>
            </a: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F(x)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98239-E520-4686-A526-B0F9424426CD}"/>
              </a:ext>
            </a:extLst>
          </p:cNvPr>
          <p:cNvCxnSpPr/>
          <p:nvPr/>
        </p:nvCxnSpPr>
        <p:spPr bwMode="auto">
          <a:xfrm flipV="1">
            <a:off x="6469488" y="546100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FD8B20-107C-4E3E-B87A-57A668101AAC}"/>
              </a:ext>
            </a:extLst>
          </p:cNvPr>
          <p:cNvCxnSpPr/>
          <p:nvPr/>
        </p:nvCxnSpPr>
        <p:spPr bwMode="auto">
          <a:xfrm flipV="1">
            <a:off x="7917288" y="5445125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845374-F70B-4614-8315-26306B773AF4}"/>
              </a:ext>
            </a:extLst>
          </p:cNvPr>
          <p:cNvCxnSpPr/>
          <p:nvPr/>
        </p:nvCxnSpPr>
        <p:spPr bwMode="auto">
          <a:xfrm flipV="1">
            <a:off x="9288888" y="546100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48F706-2633-432C-B054-4593598C51A7}"/>
              </a:ext>
            </a:extLst>
          </p:cNvPr>
          <p:cNvCxnSpPr/>
          <p:nvPr/>
        </p:nvCxnSpPr>
        <p:spPr bwMode="auto">
          <a:xfrm>
            <a:off x="3040488" y="1708150"/>
            <a:ext cx="34290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52FCD-E3EE-4892-8136-8B19B5E4BAB8}"/>
              </a:ext>
            </a:extLst>
          </p:cNvPr>
          <p:cNvCxnSpPr/>
          <p:nvPr/>
        </p:nvCxnSpPr>
        <p:spPr bwMode="auto">
          <a:xfrm>
            <a:off x="6469488" y="1631950"/>
            <a:ext cx="1447800" cy="2133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927EA4-0F1F-46FE-94DE-3FFDC9D9DB1F}"/>
              </a:ext>
            </a:extLst>
          </p:cNvPr>
          <p:cNvCxnSpPr/>
          <p:nvPr/>
        </p:nvCxnSpPr>
        <p:spPr bwMode="auto">
          <a:xfrm flipH="1">
            <a:off x="9288888" y="1631950"/>
            <a:ext cx="60960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E1933D-1BFC-4E4A-ADCB-6FDD3C6ED797}"/>
              </a:ext>
            </a:extLst>
          </p:cNvPr>
          <p:cNvCxnSpPr/>
          <p:nvPr/>
        </p:nvCxnSpPr>
        <p:spPr bwMode="auto">
          <a:xfrm>
            <a:off x="92888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EB2C8-9E33-4F40-B74B-ACB83EB1E703}"/>
              </a:ext>
            </a:extLst>
          </p:cNvPr>
          <p:cNvCxnSpPr/>
          <p:nvPr/>
        </p:nvCxnSpPr>
        <p:spPr bwMode="auto">
          <a:xfrm>
            <a:off x="79172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5BFEA0-1690-48CF-9B28-F8CF23BA14E4}"/>
              </a:ext>
            </a:extLst>
          </p:cNvPr>
          <p:cNvCxnSpPr/>
          <p:nvPr/>
        </p:nvCxnSpPr>
        <p:spPr bwMode="auto">
          <a:xfrm>
            <a:off x="64694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B104C57-8A57-472E-AB95-9CE5B99E8C66}"/>
              </a:ext>
            </a:extLst>
          </p:cNvPr>
          <p:cNvSpPr/>
          <p:nvPr/>
        </p:nvSpPr>
        <p:spPr>
          <a:xfrm>
            <a:off x="1821288" y="5213350"/>
            <a:ext cx="2240433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ADC (16-bit)</a:t>
            </a:r>
          </a:p>
          <a:p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[0,3 V] 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 [0, 2</a:t>
            </a:r>
            <a:r>
              <a:rPr lang="en-US" sz="2000" baseline="30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16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-1]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B1CAA-AB6E-47F0-93F1-5202C75AABBB}"/>
              </a:ext>
            </a:extLst>
          </p:cNvPr>
          <p:cNvSpPr/>
          <p:nvPr/>
        </p:nvSpPr>
        <p:spPr>
          <a:xfrm>
            <a:off x="2735688" y="1022350"/>
            <a:ext cx="59067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-3.6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F61025-9426-444D-8FBB-B28BC67F522C}"/>
              </a:ext>
            </a:extLst>
          </p:cNvPr>
          <p:cNvSpPr/>
          <p:nvPr/>
        </p:nvSpPr>
        <p:spPr>
          <a:xfrm>
            <a:off x="9621821" y="10223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158233-37A1-4A2A-9B09-BE7011C86161}"/>
              </a:ext>
            </a:extLst>
          </p:cNvPr>
          <p:cNvSpPr/>
          <p:nvPr/>
        </p:nvSpPr>
        <p:spPr>
          <a:xfrm>
            <a:off x="6308982" y="102235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6256AC-3E47-4877-936B-17C5B5C5A09E}"/>
              </a:ext>
            </a:extLst>
          </p:cNvPr>
          <p:cNvSpPr/>
          <p:nvPr/>
        </p:nvSpPr>
        <p:spPr>
          <a:xfrm>
            <a:off x="6317088" y="307975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F43403-24D1-4C4D-91F8-3A269F86A6CF}"/>
              </a:ext>
            </a:extLst>
          </p:cNvPr>
          <p:cNvSpPr/>
          <p:nvPr/>
        </p:nvSpPr>
        <p:spPr>
          <a:xfrm>
            <a:off x="7660602" y="30797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1.5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EB0C1-CD37-4E22-99B8-DA53F0796208}"/>
              </a:ext>
            </a:extLst>
          </p:cNvPr>
          <p:cNvSpPr/>
          <p:nvPr/>
        </p:nvSpPr>
        <p:spPr>
          <a:xfrm>
            <a:off x="9240821" y="30797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3.0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9A0D7-FC40-46ED-8916-6D0591179263}"/>
              </a:ext>
            </a:extLst>
          </p:cNvPr>
          <p:cNvSpPr/>
          <p:nvPr/>
        </p:nvSpPr>
        <p:spPr>
          <a:xfrm>
            <a:off x="6317088" y="595624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926A0-389B-4675-A8A5-2E9CF23867F9}"/>
              </a:ext>
            </a:extLst>
          </p:cNvPr>
          <p:cNvSpPr/>
          <p:nvPr/>
        </p:nvSpPr>
        <p:spPr>
          <a:xfrm>
            <a:off x="7500302" y="5956240"/>
            <a:ext cx="8258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32768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4848FB-4BA9-42D0-871A-0447DA303BE2}"/>
              </a:ext>
            </a:extLst>
          </p:cNvPr>
          <p:cNvSpPr/>
          <p:nvPr/>
        </p:nvSpPr>
        <p:spPr>
          <a:xfrm>
            <a:off x="8888470" y="5956240"/>
            <a:ext cx="8258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65535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D9889C-6B7C-45A4-8FBA-4C411ED9FCCE}"/>
              </a:ext>
            </a:extLst>
          </p:cNvPr>
          <p:cNvCxnSpPr/>
          <p:nvPr/>
        </p:nvCxnSpPr>
        <p:spPr bwMode="auto">
          <a:xfrm flipV="1">
            <a:off x="3040488" y="140335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188D85-608E-4498-B503-A15647CBD88E}"/>
              </a:ext>
            </a:extLst>
          </p:cNvPr>
          <p:cNvCxnSpPr/>
          <p:nvPr/>
        </p:nvCxnSpPr>
        <p:spPr bwMode="auto">
          <a:xfrm flipV="1">
            <a:off x="9898488" y="140335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4BF7D6B-9E78-45B2-8F47-80F2A3CD496E}"/>
              </a:ext>
            </a:extLst>
          </p:cNvPr>
          <p:cNvSpPr/>
          <p:nvPr/>
        </p:nvSpPr>
        <p:spPr>
          <a:xfrm>
            <a:off x="3650088" y="3765550"/>
            <a:ext cx="2611128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F(x)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</a:t>
            </a:r>
            <a:r>
              <a:rPr lang="en-US" sz="2000" i="1" dirty="0" err="1">
                <a:solidFill>
                  <a:schemeClr val="tx2"/>
                </a:solidFill>
                <a:latin typeface="Times New Roman"/>
                <a:cs typeface="Times New Roman"/>
              </a:rPr>
              <a:t>ax+b</a:t>
            </a:r>
            <a:endParaRPr lang="en-US" sz="2000" i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1.5</a:t>
            </a: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1.5/3.6 = 0.417 V/g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7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1C0C-E1B4-4076-AAA1-C8399EC8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transfer function: ADXL330 datasheet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F525-A338-4380-A155-7BCE014B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354546" cy="5029200"/>
          </a:xfrm>
        </p:spPr>
        <p:txBody>
          <a:bodyPr/>
          <a:lstStyle/>
          <a:p>
            <a:r>
              <a:rPr lang="en-US" dirty="0" err="1"/>
              <a:t>Ratiometric</a:t>
            </a:r>
            <a:endParaRPr lang="en-US" dirty="0"/>
          </a:p>
          <a:p>
            <a:pPr lvl="1"/>
            <a:r>
              <a:rPr lang="en-US" dirty="0"/>
              <a:t>Relative to sensor voltage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Bandwidth</a:t>
            </a:r>
          </a:p>
          <a:p>
            <a:pPr lvl="1"/>
            <a:r>
              <a:rPr lang="en-US" dirty="0"/>
              <a:t>Data update speed of the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CF136-68E2-4D2B-9170-62B76BCD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Shot 2016-08-30 at 8.36.15 AM.png">
            <a:extLst>
              <a:ext uri="{FF2B5EF4-FFF2-40B4-BE49-F238E27FC236}">
                <a16:creationId xmlns:a16="http://schemas.microsoft.com/office/drawing/2014/main" id="{65E03CB4-B739-4A60-A8DC-DFCB7127A1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7611" y="833020"/>
            <a:ext cx="8716710" cy="56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and passive 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CA3850-1E75-42BF-B55E-294C2784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3894" y="1956396"/>
            <a:ext cx="4095482" cy="39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B8D741E-CE20-420C-9228-42057A0D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518" y="1956396"/>
            <a:ext cx="4095482" cy="39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C2883-BA16-4A32-8052-568C04B6ABFE}"/>
              </a:ext>
            </a:extLst>
          </p:cNvPr>
          <p:cNvSpPr txBox="1"/>
          <p:nvPr/>
        </p:nvSpPr>
        <p:spPr>
          <a:xfrm>
            <a:off x="1463894" y="1347056"/>
            <a:ext cx="409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Passive Sensing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5BEF4-9304-42D8-BA67-029975F5A960}"/>
              </a:ext>
            </a:extLst>
          </p:cNvPr>
          <p:cNvSpPr txBox="1"/>
          <p:nvPr/>
        </p:nvSpPr>
        <p:spPr>
          <a:xfrm>
            <a:off x="6572517" y="1346855"/>
            <a:ext cx="409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Active Sensing</a:t>
            </a:r>
          </a:p>
        </p:txBody>
      </p:sp>
    </p:spTree>
    <p:extLst>
      <p:ext uri="{BB962C8B-B14F-4D97-AF65-F5344CB8AC3E}">
        <p14:creationId xmlns:p14="http://schemas.microsoft.com/office/powerpoint/2010/main" val="99833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11E4-9605-4F4C-A09B-879AC5FC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and passive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BE91-5E01-48E6-9A29-EDEE8D57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focus on passive sensing</a:t>
            </a:r>
          </a:p>
          <a:p>
            <a:pPr lvl="1"/>
            <a:r>
              <a:rPr lang="en-US" dirty="0"/>
              <a:t>Cheaper and lower energy costs!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Active sensing examples</a:t>
            </a:r>
          </a:p>
          <a:p>
            <a:pPr lvl="1"/>
            <a:r>
              <a:rPr lang="en-US" dirty="0"/>
              <a:t>Flash photography</a:t>
            </a:r>
          </a:p>
          <a:p>
            <a:pPr lvl="1"/>
            <a:r>
              <a:rPr lang="en-US" dirty="0"/>
              <a:t>Ultrasonic distance sensing</a:t>
            </a:r>
          </a:p>
          <a:p>
            <a:pPr lvl="1"/>
            <a:r>
              <a:rPr lang="en-US" dirty="0"/>
              <a:t>Lidar and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6A742-3CF8-4D10-A29D-732A564A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D921-276C-4380-8772-5027F6E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AED6-13CF-4B91-8ADA-3152B84E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embedded sensors are more intelligent than simple analog</a:t>
            </a:r>
          </a:p>
          <a:p>
            <a:pPr lvl="1"/>
            <a:endParaRPr lang="en-US" dirty="0"/>
          </a:p>
          <a:p>
            <a:r>
              <a:rPr lang="en-US" dirty="0"/>
              <a:t>Combine it with a built-in ADC</a:t>
            </a:r>
          </a:p>
          <a:p>
            <a:pPr lvl="1"/>
            <a:r>
              <a:rPr lang="en-US" dirty="0"/>
              <a:t>Can be more finely tuned and calibrated for accuracy</a:t>
            </a:r>
          </a:p>
          <a:p>
            <a:pPr lvl="1"/>
            <a:r>
              <a:rPr lang="en-US" dirty="0"/>
              <a:t>Now gives digital output over some wired communication mechanism</a:t>
            </a:r>
          </a:p>
          <a:p>
            <a:pPr lvl="1"/>
            <a:endParaRPr lang="en-US" dirty="0"/>
          </a:p>
          <a:p>
            <a:r>
              <a:rPr lang="en-US" dirty="0"/>
              <a:t>Combine it with additional circuitry / computation</a:t>
            </a:r>
          </a:p>
          <a:p>
            <a:pPr lvl="1"/>
            <a:r>
              <a:rPr lang="en-US" dirty="0"/>
              <a:t>Automatically filter data</a:t>
            </a:r>
          </a:p>
          <a:p>
            <a:pPr lvl="1"/>
            <a:r>
              <a:rPr lang="en-US" dirty="0"/>
              <a:t>Detect specific signal patterns and interrupt</a:t>
            </a:r>
          </a:p>
          <a:p>
            <a:pPr lvl="1"/>
            <a:endParaRPr lang="en-US" dirty="0"/>
          </a:p>
          <a:p>
            <a:r>
              <a:rPr lang="en-US" dirty="0"/>
              <a:t>I pointed most groups at intelligent sensors (QWIIC)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FAF5-1B7C-49F5-A18B-8F367309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E43-B2CA-4371-B03F-4B827BE9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5A4-77B4-4B2F-BE95-8983E6EB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Measures 0-5 g</a:t>
            </a:r>
          </a:p>
          <a:p>
            <a:pPr lvl="1"/>
            <a:r>
              <a:rPr lang="en-US" dirty="0"/>
              <a:t>Over a 0-5v range</a:t>
            </a:r>
          </a:p>
          <a:p>
            <a:pPr lvl="1"/>
            <a:endParaRPr lang="en-US" dirty="0"/>
          </a:p>
          <a:p>
            <a:r>
              <a:rPr lang="en-US" dirty="0"/>
              <a:t>What is sensitivity?</a:t>
            </a:r>
          </a:p>
          <a:p>
            <a:r>
              <a:rPr lang="en-US" dirty="0"/>
              <a:t>What is bias?</a:t>
            </a:r>
          </a:p>
          <a:p>
            <a:endParaRPr lang="en-US" dirty="0"/>
          </a:p>
          <a:p>
            <a:r>
              <a:rPr lang="en-US" dirty="0"/>
              <a:t>What acceleration is the voltage reading 3.5 volts?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5A4-1557-4E3E-A584-B31445B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E43-B2CA-4371-B03F-4B827BE9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5A4-77B4-4B2F-BE95-8983E6EB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Measures 0-5 g</a:t>
            </a:r>
          </a:p>
          <a:p>
            <a:pPr lvl="1"/>
            <a:r>
              <a:rPr lang="en-US" dirty="0"/>
              <a:t>Over a 0-5v range</a:t>
            </a:r>
          </a:p>
          <a:p>
            <a:pPr lvl="1"/>
            <a:endParaRPr lang="en-US" dirty="0"/>
          </a:p>
          <a:p>
            <a:r>
              <a:rPr lang="en-US" dirty="0"/>
              <a:t>What is sensitivity?	1 v/g</a:t>
            </a:r>
          </a:p>
          <a:p>
            <a:r>
              <a:rPr lang="en-US" dirty="0"/>
              <a:t>What is bias?		0 v</a:t>
            </a:r>
          </a:p>
          <a:p>
            <a:endParaRPr lang="en-US" dirty="0"/>
          </a:p>
          <a:p>
            <a:r>
              <a:rPr lang="en-US" dirty="0"/>
              <a:t>What acceleration is the voltage reading 3.5 volts?</a:t>
            </a:r>
          </a:p>
          <a:p>
            <a:pPr lvl="1"/>
            <a:r>
              <a:rPr lang="en-US" dirty="0"/>
              <a:t>3.5 v  = 1v/g * x + 0v -&gt; 3.5 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5A4-1557-4E3E-A584-B31445B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CD88-D12B-489E-97D2-1AF0DB8F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E811-7FD1-4249-A823-0B9F7664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Most</a:t>
            </a:r>
            <a:r>
              <a:rPr lang="en-US" dirty="0"/>
              <a:t> groups should have now received feedback from me on their proposals</a:t>
            </a:r>
          </a:p>
          <a:p>
            <a:pPr lvl="1"/>
            <a:r>
              <a:rPr lang="en-US" dirty="0"/>
              <a:t>I’ll get to the rest either today or tomorrow</a:t>
            </a:r>
          </a:p>
          <a:p>
            <a:pPr lvl="1"/>
            <a:r>
              <a:rPr lang="en-US" dirty="0"/>
              <a:t>For some of you, I gave action items, be sure to handle those soon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presentations will be next week </a:t>
            </a:r>
            <a:r>
              <a:rPr lang="en-US" b="1" dirty="0"/>
              <a:t>Tuesday &amp; Thursday</a:t>
            </a:r>
          </a:p>
          <a:p>
            <a:pPr lvl="1"/>
            <a:r>
              <a:rPr lang="en-US" dirty="0"/>
              <a:t>Details are on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r>
              <a:rPr lang="en-US" dirty="0"/>
              <a:t>Be sure to check the schedule for which day you are 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F1AC7-AF15-4A1C-B6A0-58078726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8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b="1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4941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90929" cy="5029200"/>
          </a:xfrm>
        </p:spPr>
        <p:txBody>
          <a:bodyPr/>
          <a:lstStyle/>
          <a:p>
            <a:r>
              <a:rPr lang="en-US" b="1" dirty="0"/>
              <a:t>Thermostat</a:t>
            </a:r>
          </a:p>
          <a:p>
            <a:pPr lvl="1"/>
            <a:r>
              <a:rPr lang="en-US" dirty="0"/>
              <a:t>Original meaning of the word</a:t>
            </a:r>
          </a:p>
          <a:p>
            <a:pPr lvl="1"/>
            <a:endParaRPr lang="en-US" dirty="0"/>
          </a:p>
          <a:p>
            <a:r>
              <a:rPr lang="en-US" dirty="0"/>
              <a:t>Heat bends a strip of two different metals</a:t>
            </a:r>
          </a:p>
          <a:p>
            <a:pPr lvl="1"/>
            <a:endParaRPr lang="en-US" dirty="0"/>
          </a:p>
          <a:p>
            <a:r>
              <a:rPr lang="en-US" dirty="0"/>
              <a:t>Switches circuit on/off based on the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 descr="bi-metallic strip thermostat">
            <a:extLst>
              <a:ext uri="{FF2B5EF4-FFF2-40B4-BE49-F238E27FC236}">
                <a16:creationId xmlns:a16="http://schemas.microsoft.com/office/drawing/2014/main" id="{F385854C-7D82-4494-A0DB-1A2AB945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3244" y="1916615"/>
            <a:ext cx="5487150" cy="34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3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B82-7504-4C10-AA34-586E3A1F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Thermo-electric temperature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47E3-3FEB-4F2B-8F91-196291E4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327712"/>
            <a:ext cx="10972800" cy="2844487"/>
          </a:xfrm>
        </p:spPr>
        <p:txBody>
          <a:bodyPr/>
          <a:lstStyle/>
          <a:p>
            <a:r>
              <a:rPr lang="en-US" b="1" dirty="0"/>
              <a:t>Thermocouple</a:t>
            </a:r>
            <a:r>
              <a:rPr lang="en-US" dirty="0"/>
              <a:t> generates a voltage based on temperature</a:t>
            </a:r>
          </a:p>
          <a:p>
            <a:endParaRPr lang="en-US" dirty="0"/>
          </a:p>
          <a:p>
            <a:r>
              <a:rPr lang="en-US" dirty="0"/>
              <a:t>Can be used to harvest energy to run system</a:t>
            </a:r>
          </a:p>
          <a:p>
            <a:pPr lvl="1"/>
            <a:r>
              <a:rPr lang="en-US" dirty="0"/>
              <a:t>Part of RTG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8566-E3CB-4FE5-B4E6-FB911E7F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 descr="thermocouple temperature sensor">
            <a:extLst>
              <a:ext uri="{FF2B5EF4-FFF2-40B4-BE49-F238E27FC236}">
                <a16:creationId xmlns:a16="http://schemas.microsoft.com/office/drawing/2014/main" id="{7F14AC4C-38CA-44D8-82E6-D9189CF2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7692" y="1143000"/>
            <a:ext cx="7172702" cy="21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24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E2A9-F2AD-4A46-8FC9-477FCE50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temperature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BF3A-FFA0-40BA-BF1F-418801E4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570297" cy="5029200"/>
          </a:xfrm>
        </p:spPr>
        <p:txBody>
          <a:bodyPr/>
          <a:lstStyle/>
          <a:p>
            <a:r>
              <a:rPr lang="en-US" b="1" dirty="0"/>
              <a:t>Thermistor</a:t>
            </a:r>
            <a:r>
              <a:rPr lang="en-US" dirty="0"/>
              <a:t> varies resistance based on temperature</a:t>
            </a:r>
          </a:p>
          <a:p>
            <a:pPr lvl="1"/>
            <a:endParaRPr lang="en-US" dirty="0"/>
          </a:p>
          <a:p>
            <a:r>
              <a:rPr lang="en-US" dirty="0"/>
              <a:t>Set up as a voltage divider to measure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Advantages: extremely cheap and easy to use</a:t>
            </a:r>
          </a:p>
          <a:p>
            <a:r>
              <a:rPr lang="en-US" dirty="0"/>
              <a:t>Disadvantages: non-linear transfer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C87E-9CCB-40F2-98A1-703D9AE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 descr="Thermistor NTC 100K SEN14 | Faranux Electronics">
            <a:extLst>
              <a:ext uri="{FF2B5EF4-FFF2-40B4-BE49-F238E27FC236}">
                <a16:creationId xmlns:a16="http://schemas.microsoft.com/office/drawing/2014/main" id="{8DD4B300-648F-411A-92AC-76D6535B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4412" y="360608"/>
            <a:ext cx="1885145" cy="188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06123D-1A4C-41C0-B5B7-EA3212B11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288418"/>
              </p:ext>
            </p:extLst>
          </p:nvPr>
        </p:nvGraphicFramePr>
        <p:xfrm>
          <a:off x="7009461" y="2598961"/>
          <a:ext cx="4748950" cy="340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396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b="1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3270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7F1-0410-4D72-9533-9869327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C006-14FA-4486-A064-D8E415A7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Lux: unit of illuminance</a:t>
            </a:r>
          </a:p>
          <a:p>
            <a:endParaRPr lang="en-US" dirty="0"/>
          </a:p>
          <a:p>
            <a:r>
              <a:rPr lang="en-US" dirty="0"/>
              <a:t>Beware spectrum sensitivity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2B53-1EFB-46CE-8921-2AAF674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4274B-F1EF-485E-9255-14FA3509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5" y="519220"/>
            <a:ext cx="4881093" cy="5603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B39DD-8713-4C64-98B3-F7A73E45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2906624"/>
            <a:ext cx="4316781" cy="32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E732-B767-4380-B872-7AFC4863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light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4D30-50BC-42FD-AEF9-78CB599D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8208" cy="5029200"/>
          </a:xfrm>
        </p:spPr>
        <p:txBody>
          <a:bodyPr/>
          <a:lstStyle/>
          <a:p>
            <a:r>
              <a:rPr lang="en-US" b="1" dirty="0"/>
              <a:t>Photocell</a:t>
            </a:r>
            <a:r>
              <a:rPr lang="en-US" dirty="0"/>
              <a:t> changes resistance with light (non-linear)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25905-EC27-4467-B933-17C0D4A4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E292F-EBBB-4027-B23B-5F7AF2DB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9" y="2201188"/>
            <a:ext cx="7745189" cy="4337724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39BA651-1890-43C3-865D-09192259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9568" y="455757"/>
            <a:ext cx="4991570" cy="33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B4C2C-AB17-4327-A79F-5265967F4E01}"/>
              </a:ext>
            </a:extLst>
          </p:cNvPr>
          <p:cNvSpPr txBox="1"/>
          <p:nvPr/>
        </p:nvSpPr>
        <p:spPr>
          <a:xfrm>
            <a:off x="8635143" y="4739426"/>
            <a:ext cx="284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Kit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 </a:t>
            </a:r>
            <a:r>
              <a:rPr lang="en-US" sz="2400" dirty="0" err="1"/>
              <a:t>kΩ</a:t>
            </a:r>
            <a:r>
              <a:rPr lang="en-US" sz="2400" dirty="0"/>
              <a:t> when 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</a:t>
            </a:r>
            <a:r>
              <a:rPr lang="en-US" sz="2400" dirty="0" err="1"/>
              <a:t>kΩ</a:t>
            </a:r>
            <a:r>
              <a:rPr lang="en-US" sz="2400" dirty="0"/>
              <a:t> when light</a:t>
            </a:r>
          </a:p>
        </p:txBody>
      </p:sp>
    </p:spTree>
    <p:extLst>
      <p:ext uri="{BB962C8B-B14F-4D97-AF65-F5344CB8AC3E}">
        <p14:creationId xmlns:p14="http://schemas.microsoft.com/office/powerpoint/2010/main" val="170002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7F1-0410-4D72-9533-9869327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Photodiodes leak current based on light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C006-14FA-4486-A064-D8E415A7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3184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voltage is applied in reverse to an ideal diode, no current flows</a:t>
            </a:r>
          </a:p>
          <a:p>
            <a:pPr lvl="1"/>
            <a:endParaRPr lang="en-US" dirty="0"/>
          </a:p>
          <a:p>
            <a:r>
              <a:rPr lang="en-US" dirty="0"/>
              <a:t>But some small amount of current leaks for real-world diodes</a:t>
            </a:r>
          </a:p>
          <a:p>
            <a:pPr lvl="1"/>
            <a:r>
              <a:rPr lang="en-US" dirty="0"/>
              <a:t>Proportional to light levels!</a:t>
            </a:r>
          </a:p>
          <a:p>
            <a:pPr lvl="1"/>
            <a:endParaRPr lang="en-US" dirty="0"/>
          </a:p>
          <a:p>
            <a:r>
              <a:rPr lang="en-US" dirty="0"/>
              <a:t>LEDs can be used as (crappy) photodiodes as well!</a:t>
            </a:r>
          </a:p>
          <a:p>
            <a:pPr lvl="1"/>
            <a:r>
              <a:rPr lang="en-US" dirty="0"/>
              <a:t>Apply reverse voltage</a:t>
            </a:r>
          </a:p>
          <a:p>
            <a:pPr lvl="1"/>
            <a:r>
              <a:rPr lang="en-US" dirty="0"/>
              <a:t>Read in leak current as voltage across a resistor using ADC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2B53-1EFB-46CE-8921-2AAF674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1266" name="Picture 2" descr="photodiode">
            <a:extLst>
              <a:ext uri="{FF2B5EF4-FFF2-40B4-BE49-F238E27FC236}">
                <a16:creationId xmlns:a16="http://schemas.microsoft.com/office/drawing/2014/main" id="{B05E38BA-1ED4-42FA-B089-A5BBC035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916" y="1337192"/>
            <a:ext cx="4987478" cy="464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CC3F9A-C4F3-47B8-BF36-8676A5433123}"/>
              </a:ext>
            </a:extLst>
          </p:cNvPr>
          <p:cNvSpPr txBox="1"/>
          <p:nvPr/>
        </p:nvSpPr>
        <p:spPr>
          <a:xfrm>
            <a:off x="875763" y="5705341"/>
            <a:ext cx="512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https://wiki.analog.com/university/courses/electronics/electronics-lab-led-sensor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6777-5A5B-49A4-8748-04B8439C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color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206D-A1B0-4FD1-84DB-79D6AA3C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Respond to specific light colors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F401-4BE2-4949-A2A4-644AC65B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A919B-0E40-4009-ADD5-C46CF7D3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1" y="3308749"/>
            <a:ext cx="6878010" cy="261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FD534-E2E3-4368-BF81-C6A81FA3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9" y="2004103"/>
            <a:ext cx="4152745" cy="4287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93A65-3593-4133-BCCF-77B73A1C0A55}"/>
              </a:ext>
            </a:extLst>
          </p:cNvPr>
          <p:cNvSpPr txBox="1"/>
          <p:nvPr/>
        </p:nvSpPr>
        <p:spPr>
          <a:xfrm>
            <a:off x="4818296" y="1924270"/>
            <a:ext cx="682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Intelligent sensor: photodiodes combined with ADCs and a wired interface (I2C)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interrupting based on comparator too</a:t>
            </a:r>
          </a:p>
        </p:txBody>
      </p:sp>
    </p:spTree>
    <p:extLst>
      <p:ext uri="{BB962C8B-B14F-4D97-AF65-F5344CB8AC3E}">
        <p14:creationId xmlns:p14="http://schemas.microsoft.com/office/powerpoint/2010/main" val="132984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6DE-CF50-41A1-AFF3-233B991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Infrared (PIR)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F14E-0D68-4C0F-AEF1-5CFB2D012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86388" cy="5029200"/>
          </a:xfrm>
        </p:spPr>
        <p:txBody>
          <a:bodyPr/>
          <a:lstStyle/>
          <a:p>
            <a:r>
              <a:rPr lang="en-US" dirty="0"/>
              <a:t>Detect movement in the environment</a:t>
            </a:r>
          </a:p>
          <a:p>
            <a:pPr lvl="1"/>
            <a:r>
              <a:rPr lang="en-US" dirty="0"/>
              <a:t>By detecting change in IR levels</a:t>
            </a:r>
          </a:p>
          <a:p>
            <a:pPr lvl="1"/>
            <a:endParaRPr lang="en-US" dirty="0"/>
          </a:p>
          <a:p>
            <a:r>
              <a:rPr lang="en-US" dirty="0"/>
              <a:t>Often come with plastic lens cover to improve field of view and range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CA94-3DE8-420C-AF08-CF501981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2290" name="Picture 2" descr="additional product photo">
            <a:extLst>
              <a:ext uri="{FF2B5EF4-FFF2-40B4-BE49-F238E27FC236}">
                <a16:creationId xmlns:a16="http://schemas.microsoft.com/office/drawing/2014/main" id="{59CEB53A-B7A9-484E-8F98-CD7DFB106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56879" y="228600"/>
            <a:ext cx="4623515" cy="26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IR (motion) sensor">
            <a:extLst>
              <a:ext uri="{FF2B5EF4-FFF2-40B4-BE49-F238E27FC236}">
                <a16:creationId xmlns:a16="http://schemas.microsoft.com/office/drawing/2014/main" id="{B76D5AFE-12BB-432F-A964-C6B6ED61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394" y="2971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3E5D0-3051-4473-9145-26A896D0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54" y="3657600"/>
            <a:ext cx="404869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6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sensing and sensors</a:t>
            </a:r>
          </a:p>
          <a:p>
            <a:endParaRPr lang="en-US" dirty="0"/>
          </a:p>
          <a:p>
            <a:r>
              <a:rPr lang="en-US" dirty="0"/>
              <a:t>Explore a variety of sensor types, how they are made, and what their capabilities are</a:t>
            </a:r>
          </a:p>
          <a:p>
            <a:endParaRPr lang="en-US" dirty="0"/>
          </a:p>
          <a:p>
            <a:r>
              <a:rPr lang="en-US" dirty="0"/>
              <a:t>Discuss an example research platform with a custom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6E36-CF4E-4676-A77A-EEB19D7B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sensors come in digital and analog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A99C-10DA-488C-93EF-41EEE56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71FD4-4208-4D28-ABD5-04F0DA3A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2897746"/>
            <a:ext cx="9834463" cy="3274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C4A62-AC7E-42E2-A116-0A7FB9FC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40" y="1056071"/>
            <a:ext cx="8108906" cy="1928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C1BAF-0138-4D51-BC72-407BE83BB97D}"/>
              </a:ext>
            </a:extLst>
          </p:cNvPr>
          <p:cNvSpPr txBox="1"/>
          <p:nvPr/>
        </p:nvSpPr>
        <p:spPr>
          <a:xfrm>
            <a:off x="852293" y="5975555"/>
            <a:ext cx="548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Digital includes a preconfigured comparator</a:t>
            </a:r>
          </a:p>
        </p:txBody>
      </p:sp>
    </p:spTree>
    <p:extLst>
      <p:ext uri="{BB962C8B-B14F-4D97-AF65-F5344CB8AC3E}">
        <p14:creationId xmlns:p14="http://schemas.microsoft.com/office/powerpoint/2010/main" val="58977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b="1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279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1FF0-F006-4F1A-830B-6739F3C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Inertial Measurement Unit (IMU)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6AB2-5C6A-4837-9D50-0D63DB74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IMUs (</a:t>
            </a:r>
            <a:r>
              <a:rPr lang="en-US" dirty="0" err="1"/>
              <a:t>a.k.a</a:t>
            </a:r>
            <a:r>
              <a:rPr lang="en-US" dirty="0"/>
              <a:t> 9 degree-of-freedom, 9DOF) are used for tracking motion of a device</a:t>
            </a:r>
          </a:p>
          <a:p>
            <a:pPr lvl="1"/>
            <a:r>
              <a:rPr lang="en-US" dirty="0"/>
              <a:t>Acceleration (X, Y, Z axes)</a:t>
            </a:r>
          </a:p>
          <a:p>
            <a:pPr lvl="1"/>
            <a:r>
              <a:rPr lang="en-US" dirty="0"/>
              <a:t>Rotation (X, Y, Z axes)</a:t>
            </a:r>
          </a:p>
          <a:p>
            <a:pPr lvl="1"/>
            <a:r>
              <a:rPr lang="en-US" dirty="0"/>
              <a:t>Magnetism (X, Y, Z axes)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Sometimes 6DOF with Acceleration + one of the others</a:t>
            </a:r>
          </a:p>
          <a:p>
            <a:pPr lvl="1"/>
            <a:endParaRPr lang="en-US" dirty="0"/>
          </a:p>
          <a:p>
            <a:r>
              <a:rPr lang="en-US" dirty="0"/>
              <a:t>Intelligent sensing: combines multiple sensors, ADCs, and computation with a wired interface</a:t>
            </a:r>
          </a:p>
          <a:p>
            <a:pPr lvl="1"/>
            <a:r>
              <a:rPr lang="en-US" dirty="0"/>
              <a:t>9 analog inputs would otherwise be too many</a:t>
            </a:r>
          </a:p>
          <a:p>
            <a:pPr lvl="1"/>
            <a:endParaRPr lang="en-US" dirty="0"/>
          </a:p>
          <a:p>
            <a:r>
              <a:rPr lang="en-US" dirty="0"/>
              <a:t>Can be used to track motion, determine transportation method</a:t>
            </a:r>
          </a:p>
          <a:p>
            <a:pPr lvl="1"/>
            <a:r>
              <a:rPr lang="en-US" dirty="0"/>
              <a:t>Smartphones, Robotics,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E7FE6-6B51-4566-9615-116C959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4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7578-1780-4A39-A1CD-5AE5F224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D6FD-1223-4D76-B719-B83AAD10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voltage that changes based on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75C52-4921-41B5-995A-CD3832CB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3314" name="Picture 2" descr="How a capacitive accelerometer works.">
            <a:extLst>
              <a:ext uri="{FF2B5EF4-FFF2-40B4-BE49-F238E27FC236}">
                <a16:creationId xmlns:a16="http://schemas.microsoft.com/office/drawing/2014/main" id="{5B267014-B5BB-450D-BF58-6109A687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1287" y="284368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ow a piezoelectric accelerometer works.">
            <a:extLst>
              <a:ext uri="{FF2B5EF4-FFF2-40B4-BE49-F238E27FC236}">
                <a16:creationId xmlns:a16="http://schemas.microsoft.com/office/drawing/2014/main" id="{55A505AF-15EA-40C8-ABD4-926C2D0B8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0713" y="284368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4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F7CC-F322-4446-A19C-AD398BBF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Microelectromechanical Systems (MEMS)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7208-E7AC-4539-A02E-13A65930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concept, but within an IC and 1 to 100 micrometers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CF7E6-49D2-493A-8A67-953DBC1F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6" descr="MEMS-Accelerometer-How-It-Works">
            <a:extLst>
              <a:ext uri="{FF2B5EF4-FFF2-40B4-BE49-F238E27FC236}">
                <a16:creationId xmlns:a16="http://schemas.microsoft.com/office/drawing/2014/main" id="{FAADAC92-7682-4359-9923-1C05FF49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357" y="1979617"/>
            <a:ext cx="7451273" cy="419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17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554A-B935-40E1-9D2E-AEE7271E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accelerometers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D58A-8E2F-49FB-97F1-F5A576C0F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Accelerometers usually measure in </a:t>
                </a:r>
                <a:r>
                  <a:rPr lang="en-US" i="1" dirty="0"/>
                  <a:t>g’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Where 1 g equals acceleration due to Earth gravity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Determining distance from acceleration is possible</a:t>
                </a:r>
              </a:p>
              <a:p>
                <a:pPr lvl="1"/>
                <a:r>
                  <a:rPr lang="en-US" dirty="0"/>
                  <a:t>But messy. Error is squared when integrating</a:t>
                </a:r>
              </a:p>
              <a:p>
                <a:pPr lvl="1"/>
                <a:r>
                  <a:rPr lang="en-US" dirty="0"/>
                  <a:t>Needs careful filtering and is only accurate over short periods</a:t>
                </a:r>
              </a:p>
              <a:p>
                <a:pPr lvl="1"/>
                <a:r>
                  <a:rPr lang="en-US" dirty="0"/>
                  <a:t>Often fills in gaps between GPS samples (or other localization systems)</a:t>
                </a:r>
              </a:p>
              <a:p>
                <a:endParaRPr lang="en-US" dirty="0"/>
              </a:p>
              <a:p>
                <a:r>
                  <a:rPr lang="en-US" dirty="0"/>
                  <a:t>Accelerometers also work as tilt sensors</a:t>
                </a:r>
              </a:p>
              <a:p>
                <a:pPr lvl="1"/>
                <a:r>
                  <a:rPr lang="en-US" dirty="0"/>
                  <a:t>Constantly sensing pull of gravity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D58A-8E2F-49FB-97F1-F5A576C0F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CCCD-29BE-404B-AC66-98D23A10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14338" name="Picture 2" descr="Figure 1: Single axis used for tilt sensing.">
            <a:extLst>
              <a:ext uri="{FF2B5EF4-FFF2-40B4-BE49-F238E27FC236}">
                <a16:creationId xmlns:a16="http://schemas.microsoft.com/office/drawing/2014/main" id="{B43A3EB7-F116-4F77-9A14-95B0C30E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2688" y="4563196"/>
            <a:ext cx="3697706" cy="14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98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2689-1903-4D4A-A2D7-A730C38F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19D2-1042-4DBE-A9AD-099D6C00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angular velocity</a:t>
            </a:r>
          </a:p>
          <a:p>
            <a:pPr lvl="1"/>
            <a:r>
              <a:rPr lang="en-US" dirty="0"/>
              <a:t>Usually lower limit than you might hope</a:t>
            </a:r>
          </a:p>
          <a:p>
            <a:pPr lvl="1"/>
            <a:r>
              <a:rPr lang="en-US" dirty="0"/>
              <a:t>&lt;10 rotations per second</a:t>
            </a:r>
          </a:p>
          <a:p>
            <a:endParaRPr lang="en-US" dirty="0"/>
          </a:p>
          <a:p>
            <a:r>
              <a:rPr lang="en-US" dirty="0"/>
              <a:t>Usually, we want angle instead of rotation speed</a:t>
            </a:r>
          </a:p>
          <a:p>
            <a:pPr lvl="1"/>
            <a:r>
              <a:rPr lang="en-US" dirty="0"/>
              <a:t>Integrate signal to determine current angle</a:t>
            </a:r>
          </a:p>
          <a:p>
            <a:pPr lvl="1"/>
            <a:r>
              <a:rPr lang="en-US" dirty="0"/>
              <a:t>Combine noise and DC bias with integration and you get a</a:t>
            </a:r>
            <a:br>
              <a:rPr lang="en-US" dirty="0"/>
            </a:br>
            <a:r>
              <a:rPr lang="en-US" dirty="0"/>
              <a:t>continuously accumulating error: drift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8BAC-AEFD-42DF-9D20-99A340E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16386" name="Picture 2" descr="Gyroscope-Microstructure">
            <a:extLst>
              <a:ext uri="{FF2B5EF4-FFF2-40B4-BE49-F238E27FC236}">
                <a16:creationId xmlns:a16="http://schemas.microsoft.com/office/drawing/2014/main" id="{B7347301-9184-48F0-92D1-A97D33A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3319" y="228600"/>
            <a:ext cx="4537075" cy="25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1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BCE-4AAC-42E3-B955-9CFA18B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400B-B658-419B-AF8B-75AA868E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Measures the magnetic field</a:t>
            </a:r>
          </a:p>
          <a:p>
            <a:endParaRPr lang="en-US" dirty="0"/>
          </a:p>
          <a:p>
            <a:r>
              <a:rPr lang="en-US" dirty="0"/>
              <a:t>Usually used in devices as a compass</a:t>
            </a:r>
          </a:p>
          <a:p>
            <a:pPr lvl="1"/>
            <a:r>
              <a:rPr lang="en-US" dirty="0"/>
              <a:t>Detect Earth’s magnetic field orientation</a:t>
            </a:r>
          </a:p>
          <a:p>
            <a:pPr lvl="1"/>
            <a:endParaRPr lang="en-US" dirty="0"/>
          </a:p>
          <a:p>
            <a:r>
              <a:rPr lang="en-US" dirty="0"/>
              <a:t>Problem: Earth’s magnetic field often overwhelmed by local magnetism when indoors</a:t>
            </a:r>
          </a:p>
          <a:p>
            <a:pPr lvl="1"/>
            <a:r>
              <a:rPr lang="en-US" dirty="0"/>
              <a:t>Large chunks of metal in walls, for example</a:t>
            </a:r>
          </a:p>
          <a:p>
            <a:pPr lvl="1"/>
            <a:r>
              <a:rPr lang="en-US" dirty="0"/>
              <a:t>Or other metal parts nearby on the circuit board!!</a:t>
            </a:r>
          </a:p>
          <a:p>
            <a:pPr lvl="1"/>
            <a:endParaRPr lang="en-US" dirty="0"/>
          </a:p>
          <a:p>
            <a:r>
              <a:rPr lang="en-US" dirty="0"/>
              <a:t>Satellites can use magnetometers for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DCC93-01BA-4B3B-8FFA-9AF3571E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18434" name="Picture 2" descr="Magnetometer-How-It-Works-Hall-Effect-">
            <a:extLst>
              <a:ext uri="{FF2B5EF4-FFF2-40B4-BE49-F238E27FC236}">
                <a16:creationId xmlns:a16="http://schemas.microsoft.com/office/drawing/2014/main" id="{90ADDECB-17A2-4CA9-8B5B-DF8DC6BD5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825"/>
          <a:stretch/>
        </p:blipFill>
        <p:spPr bwMode="auto">
          <a:xfrm>
            <a:off x="6965329" y="136525"/>
            <a:ext cx="4615065" cy="30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12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b="1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12217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D70C-5356-41B9-8CF8-7B5141C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D059-0978-471D-8F9C-98B35DDE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Environment: Pressure, Humidity, Air Velocity, Air Quality</a:t>
            </a:r>
          </a:p>
          <a:p>
            <a:endParaRPr lang="en-US" dirty="0"/>
          </a:p>
          <a:p>
            <a:r>
              <a:rPr lang="en-US" dirty="0"/>
              <a:t>Distance: Ultrasonic, Lidar, or Radar</a:t>
            </a:r>
          </a:p>
          <a:p>
            <a:endParaRPr lang="en-US" dirty="0"/>
          </a:p>
          <a:p>
            <a:r>
              <a:rPr lang="en-US" dirty="0"/>
              <a:t>Biometric: Pulse Oximeter, Heart Rate</a:t>
            </a:r>
          </a:p>
          <a:p>
            <a:endParaRPr lang="en-US" dirty="0"/>
          </a:p>
          <a:p>
            <a:r>
              <a:rPr lang="en-US" dirty="0"/>
              <a:t>Agricultural: Soil moisture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5502D-FA0B-4D44-9021-E38D54C7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17410" name="Picture 2" descr="SparkFun Soil Moisture Sensor (with Screw Terminals)">
            <a:extLst>
              <a:ext uri="{FF2B5EF4-FFF2-40B4-BE49-F238E27FC236}">
                <a16:creationId xmlns:a16="http://schemas.microsoft.com/office/drawing/2014/main" id="{31D4C72D-174E-4010-87BC-EEEE14A3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6182" y="4121055"/>
            <a:ext cx="2508345" cy="25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Ultrasonic Distance Sensor - HC-SR04">
            <a:extLst>
              <a:ext uri="{FF2B5EF4-FFF2-40B4-BE49-F238E27FC236}">
                <a16:creationId xmlns:a16="http://schemas.microsoft.com/office/drawing/2014/main" id="{D1C014BE-8FBE-4E00-9C0D-7C068CEA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9877" y="2924299"/>
            <a:ext cx="2740517" cy="27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SparkFun Atmospheric Sensor Breakout - BME280">
            <a:extLst>
              <a:ext uri="{FF2B5EF4-FFF2-40B4-BE49-F238E27FC236}">
                <a16:creationId xmlns:a16="http://schemas.microsoft.com/office/drawing/2014/main" id="{0E47FCA1-A29D-4F20-9DC5-BF981A3EB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30355" y="1881481"/>
            <a:ext cx="1326524" cy="10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BD8C-F25B-45B1-9DC8-B403EB0C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1E93-A753-4634-9954-553D3224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are new sensors discovered/created?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09F6-DEFD-4246-ADF2-B205DB7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5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b="1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2264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PowerBlade</a:t>
            </a:r>
            <a:r>
              <a:rPr lang="en-US" dirty="0"/>
              <a:t> current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/>
          <a:lstStyle/>
          <a:p>
            <a:r>
              <a:rPr lang="en-US" dirty="0"/>
              <a:t>Example of creating a custom sensor</a:t>
            </a:r>
          </a:p>
          <a:p>
            <a:endParaRPr lang="en-US" dirty="0"/>
          </a:p>
          <a:p>
            <a:r>
              <a:rPr lang="en-US" dirty="0" err="1"/>
              <a:t>PowerBlade</a:t>
            </a:r>
            <a:r>
              <a:rPr lang="en-US" dirty="0"/>
              <a:t> goals</a:t>
            </a:r>
          </a:p>
          <a:p>
            <a:pPr lvl="1"/>
            <a:r>
              <a:rPr lang="en-US" dirty="0"/>
              <a:t>Sense current and voltage in real-time</a:t>
            </a:r>
          </a:p>
          <a:p>
            <a:pPr lvl="1"/>
            <a:r>
              <a:rPr lang="en-US" dirty="0"/>
              <a:t>Be small enough to be deployable</a:t>
            </a:r>
          </a:p>
          <a:p>
            <a:pPr lvl="1"/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To measure current, you </a:t>
            </a:r>
            <a:r>
              <a:rPr lang="en-US" i="1" dirty="0"/>
              <a:t>usually</a:t>
            </a:r>
            <a:r>
              <a:rPr lang="en-US" dirty="0"/>
              <a:t> have to break the circuit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PowerBlade</a:t>
            </a:r>
            <a:r>
              <a:rPr lang="en-US" dirty="0"/>
              <a:t> attaches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875BC-E6FF-4C0F-AE26-30F6DCFBC0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0841" y="3528597"/>
            <a:ext cx="2802272" cy="304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70562-B8C1-45B2-9049-6A661F46B3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121" y="284961"/>
            <a:ext cx="2802272" cy="31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E1F-79F6-470F-B523-655E63C8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E4CA-744E-4F20-BB04-271462F4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21994" cy="5029200"/>
          </a:xfrm>
        </p:spPr>
        <p:txBody>
          <a:bodyPr/>
          <a:lstStyle/>
          <a:p>
            <a:r>
              <a:rPr lang="en-US" dirty="0"/>
              <a:t>Coil of wire in a changing electric/magnetic field produces a voltage</a:t>
            </a:r>
          </a:p>
          <a:p>
            <a:endParaRPr lang="en-US" dirty="0"/>
          </a:p>
          <a:p>
            <a:r>
              <a:rPr lang="en-US" dirty="0"/>
              <a:t>One way to make inductors is as a coil of wire wrapped horizontally around a magnetic core</a:t>
            </a:r>
          </a:p>
          <a:p>
            <a:endParaRPr lang="en-US" dirty="0"/>
          </a:p>
          <a:p>
            <a:r>
              <a:rPr lang="en-US" dirty="0"/>
              <a:t>Re-purpose horizontally wire-wound inductor as current sensor!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E06F3-1E91-47E1-A7F6-C14CF65F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EAF7D-49B0-4D8C-AA6A-AEF4E3C1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75" y="1143000"/>
            <a:ext cx="4943519" cy="50387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878F9B-C40C-4116-9E83-779D6A2199BA}"/>
              </a:ext>
            </a:extLst>
          </p:cNvPr>
          <p:cNvSpPr/>
          <p:nvPr/>
        </p:nvSpPr>
        <p:spPr>
          <a:xfrm rot="279821">
            <a:off x="9543732" y="2150600"/>
            <a:ext cx="488790" cy="8371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7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2A6F-78B6-49BF-ABC7-69C37BE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82F9-9C29-4646-ABD5-9EBF1E13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70478" cy="5029200"/>
          </a:xfrm>
        </p:spPr>
        <p:txBody>
          <a:bodyPr/>
          <a:lstStyle/>
          <a:p>
            <a:r>
              <a:rPr lang="en-US" dirty="0"/>
              <a:t>Is in the middle or close to a prong the best choice?</a:t>
            </a:r>
          </a:p>
          <a:p>
            <a:endParaRPr lang="en-US" dirty="0"/>
          </a:p>
          <a:p>
            <a:r>
              <a:rPr lang="en-US" dirty="0"/>
              <a:t>Turns out it’s closer to a prong</a:t>
            </a:r>
          </a:p>
          <a:p>
            <a:pPr lvl="1"/>
            <a:r>
              <a:rPr lang="en-US" dirty="0"/>
              <a:t>Decreases with distance squared</a:t>
            </a:r>
          </a:p>
          <a:p>
            <a:endParaRPr lang="en-US" dirty="0"/>
          </a:p>
          <a:p>
            <a:r>
              <a:rPr lang="en-US" dirty="0"/>
              <a:t>Angled like the magnetic field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2C39F-5ACA-4AEA-95B1-31927B8A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74FF8-D56E-4300-8400-F9E5EFA2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23" y="228600"/>
            <a:ext cx="4522771" cy="62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3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EEB-1D68-407A-A14D-88569F6A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1D1C-7AB0-4DBC-BA41-146CEB06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308360" cy="5029200"/>
          </a:xfrm>
        </p:spPr>
        <p:txBody>
          <a:bodyPr/>
          <a:lstStyle/>
          <a:p>
            <a:r>
              <a:rPr lang="en-US" dirty="0"/>
              <a:t>Sensor output is very small</a:t>
            </a:r>
          </a:p>
          <a:p>
            <a:endParaRPr lang="en-US" dirty="0"/>
          </a:p>
          <a:p>
            <a:r>
              <a:rPr lang="en-US" dirty="0"/>
              <a:t>Amplify to make output large enough to accurately measure with ADC</a:t>
            </a:r>
          </a:p>
          <a:p>
            <a:endParaRPr lang="en-US" dirty="0"/>
          </a:p>
          <a:p>
            <a:r>
              <a:rPr lang="en-US" dirty="0"/>
              <a:t>Need to pick sampling rate</a:t>
            </a:r>
          </a:p>
          <a:p>
            <a:pPr lvl="1"/>
            <a:r>
              <a:rPr lang="en-US" dirty="0"/>
              <a:t>AC: 60 cycles per second in US</a:t>
            </a:r>
          </a:p>
          <a:p>
            <a:pPr lvl="1"/>
            <a:r>
              <a:rPr lang="en-US" dirty="0"/>
              <a:t>Need N * 60 measurements per second</a:t>
            </a:r>
          </a:p>
          <a:p>
            <a:pPr lvl="1"/>
            <a:r>
              <a:rPr lang="en-US" dirty="0"/>
              <a:t>N=42 (as fast as we can measure)</a:t>
            </a:r>
          </a:p>
          <a:p>
            <a:pPr lvl="2"/>
            <a:r>
              <a:rPr lang="en-US" dirty="0"/>
              <a:t>2520 measurements per second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66AEC-990A-414C-8185-535A4924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C7D2-22D4-4010-8051-707C3AA5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26" y="2661410"/>
            <a:ext cx="4454268" cy="19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85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034-2A7F-4A5E-AFC9-84ABF292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first, our output signal was this green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FB2B-FBF2-4F3F-A937-582ADC6B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78CAE-DD84-46EF-A6BD-443B871F1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65" b="1"/>
          <a:stretch/>
        </p:blipFill>
        <p:spPr>
          <a:xfrm>
            <a:off x="900054" y="1600200"/>
            <a:ext cx="103878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3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BE41-6C70-4CC6-B398-996BAF58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86399" cy="685800"/>
          </a:xfrm>
        </p:spPr>
        <p:txBody>
          <a:bodyPr/>
          <a:lstStyle/>
          <a:p>
            <a:r>
              <a:rPr lang="en-US" dirty="0"/>
              <a:t>Measurement into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87C7-C661-4ED6-A569-31A46763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6399" cy="5029200"/>
          </a:xfrm>
        </p:spPr>
        <p:txBody>
          <a:bodyPr/>
          <a:lstStyle/>
          <a:p>
            <a:r>
              <a:rPr lang="en-US" dirty="0"/>
              <a:t>Search coil measures the derivative of current!!</a:t>
            </a:r>
          </a:p>
          <a:p>
            <a:endParaRPr lang="en-US" dirty="0"/>
          </a:p>
          <a:p>
            <a:r>
              <a:rPr lang="en-US" dirty="0"/>
              <a:t>Need to integrate to get signal and apply sensitivity and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5651-AEC9-4453-BFCC-E4441593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62827-3A49-4922-A9B1-940079BD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228600"/>
            <a:ext cx="5520119" cy="6176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11737-7DF2-423A-A78E-0BF2FA6C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7" y="4331950"/>
            <a:ext cx="4881138" cy="10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2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sensor</a:t>
            </a:r>
            <a:r>
              <a:rPr lang="en-US" dirty="0"/>
              <a:t> is a device that measures a physical quantity</a:t>
            </a:r>
          </a:p>
          <a:p>
            <a:pPr lvl="1"/>
            <a:r>
              <a:rPr lang="en-US" dirty="0"/>
              <a:t>Temperature sensor</a:t>
            </a:r>
          </a:p>
          <a:p>
            <a:pPr lvl="1"/>
            <a:r>
              <a:rPr lang="en-US" dirty="0"/>
              <a:t>Light sensor</a:t>
            </a:r>
          </a:p>
          <a:p>
            <a:pPr lvl="1"/>
            <a:r>
              <a:rPr lang="en-US" dirty="0"/>
              <a:t>Microphone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actuator</a:t>
            </a:r>
            <a:r>
              <a:rPr lang="en-US" dirty="0"/>
              <a:t> is a device that modifies a physical quantity</a:t>
            </a:r>
          </a:p>
          <a:p>
            <a:pPr lvl="1"/>
            <a:r>
              <a:rPr lang="en-US" dirty="0"/>
              <a:t>Heater</a:t>
            </a:r>
          </a:p>
          <a:p>
            <a:pPr lvl="1"/>
            <a:r>
              <a:rPr lang="en-US" dirty="0"/>
              <a:t>Motor</a:t>
            </a:r>
          </a:p>
          <a:p>
            <a:pPr lvl="1"/>
            <a:r>
              <a:rPr lang="en-US" dirty="0"/>
              <a:t>Speaker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D9B-CC73-4A34-BCE3-60616D9B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transform quantity into an electric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90BC-B558-4CFF-AF57-CB588F5B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Microcontrollers can interact with analog signals</a:t>
            </a:r>
          </a:p>
          <a:p>
            <a:pPr lvl="1"/>
            <a:r>
              <a:rPr lang="en-US" dirty="0"/>
              <a:t>Generating an analog signal proportional to physical quantity makes the quantity able to be sensed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generate an electrical signal?</a:t>
            </a:r>
          </a:p>
          <a:p>
            <a:pPr lvl="1"/>
            <a:r>
              <a:rPr lang="en-US" dirty="0"/>
              <a:t>Ohm’s Law:  V = I * R  (Voltage = Current * Resistance)</a:t>
            </a:r>
          </a:p>
          <a:p>
            <a:pPr lvl="1"/>
            <a:r>
              <a:rPr lang="en-US" dirty="0"/>
              <a:t>Vary any one of these three and an analog signal is created</a:t>
            </a:r>
          </a:p>
          <a:p>
            <a:pPr lvl="2"/>
            <a:r>
              <a:rPr lang="en-US" dirty="0"/>
              <a:t>Resistive sensors are common</a:t>
            </a:r>
          </a:p>
          <a:p>
            <a:pPr lvl="2"/>
            <a:r>
              <a:rPr lang="en-US" dirty="0"/>
              <a:t>As are sensors that produce a voltage/current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12CC4-347F-4083-9292-F07053FB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sensors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F8A45-DA84-4786-86E1-7FF68470F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L: length of the conductor</a:t>
                </a:r>
              </a:p>
              <a:p>
                <a:pPr lvl="1"/>
                <a:r>
                  <a:rPr lang="en-US" dirty="0"/>
                  <a:t>A: area of the conductor</a:t>
                </a:r>
              </a:p>
              <a:p>
                <a:pPr lvl="1"/>
                <a:r>
                  <a:rPr lang="en-US" dirty="0"/>
                  <a:t>ρ: resistivity of the conductor material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Various materials have resistivity that is itself a function</a:t>
                </a:r>
              </a:p>
              <a:p>
                <a:pPr lvl="1"/>
                <a:r>
                  <a:rPr lang="en-US" dirty="0"/>
                  <a:t>Based on temperature, light, strain,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F8A45-DA84-4786-86E1-7FF68470F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471-298F-45D6-99F2-F518A0C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resistive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ECBF-CD39-461F-BB37-6F777173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03797" cy="5029200"/>
          </a:xfrm>
        </p:spPr>
        <p:txBody>
          <a:bodyPr/>
          <a:lstStyle/>
          <a:p>
            <a:r>
              <a:rPr lang="en-US" dirty="0"/>
              <a:t>Place in series with another resistor</a:t>
            </a:r>
          </a:p>
          <a:p>
            <a:pPr lvl="1"/>
            <a:r>
              <a:rPr lang="en-US" dirty="0"/>
              <a:t>Between VCC and ground</a:t>
            </a:r>
          </a:p>
          <a:p>
            <a:endParaRPr lang="en-US" dirty="0"/>
          </a:p>
          <a:p>
            <a:r>
              <a:rPr lang="en-US" dirty="0"/>
              <a:t>Measure voltage between the two relative to ground</a:t>
            </a:r>
          </a:p>
          <a:p>
            <a:endParaRPr lang="en-US" dirty="0"/>
          </a:p>
          <a:p>
            <a:r>
              <a:rPr lang="en-US" dirty="0"/>
              <a:t>Forms a “voltage divider”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C62F-7207-4F17-876D-26670FA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ow Resistive Sensors Work">
            <a:extLst>
              <a:ext uri="{FF2B5EF4-FFF2-40B4-BE49-F238E27FC236}">
                <a16:creationId xmlns:a16="http://schemas.microsoft.com/office/drawing/2014/main" id="{CAF7B0B2-C6FA-4ECC-9113-607DEC37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8817" y="1143000"/>
            <a:ext cx="5009881" cy="469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7449AC-1A00-4FA3-812D-5FF54CD1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0817" y="1235730"/>
            <a:ext cx="2629577" cy="453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471-298F-45D6-99F2-F518A0C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7ECBF-CD39-461F-BB37-6F777173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7106850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br>
                  <a:rPr lang="en-US" dirty="0"/>
                </a:br>
                <a:r>
                  <a:rPr lang="en-US" dirty="0"/>
                  <a:t>V</a:t>
                </a:r>
                <a:r>
                  <a:rPr lang="en-US" baseline="-25000" dirty="0"/>
                  <a:t>in</a:t>
                </a:r>
                <a:r>
                  <a:rPr lang="en-US" dirty="0"/>
                  <a:t> is a voltage source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are resistors</a:t>
                </a:r>
              </a:p>
              <a:p>
                <a:endParaRPr lang="en-US" dirty="0"/>
              </a:p>
              <a:p>
                <a:r>
                  <a:rPr lang="en-US" dirty="0"/>
                  <a:t>If R</a:t>
                </a:r>
                <a:r>
                  <a:rPr lang="en-US" baseline="-25000" dirty="0"/>
                  <a:t>1</a:t>
                </a:r>
                <a:r>
                  <a:rPr lang="en-US" dirty="0"/>
                  <a:t> == R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= V</a:t>
                </a:r>
                <a:r>
                  <a:rPr lang="en-US" baseline="-25000" dirty="0"/>
                  <a:t>in</a:t>
                </a:r>
                <a:r>
                  <a:rPr lang="en-US" dirty="0"/>
                  <a:t>/2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Smaller R</a:t>
                </a:r>
                <a:r>
                  <a:rPr lang="en-US" baseline="-25000" dirty="0"/>
                  <a:t>1</a:t>
                </a:r>
                <a:r>
                  <a:rPr lang="en-US" dirty="0"/>
                  <a:t> means larger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endParaRPr lang="en-US" baseline="-25000" dirty="0"/>
              </a:p>
              <a:p>
                <a:pPr lvl="1"/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approaches V</a:t>
                </a:r>
                <a:r>
                  <a:rPr lang="en-US" baseline="-25000" dirty="0"/>
                  <a:t>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7ECBF-CD39-461F-BB37-6F777173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7106850" cy="5029200"/>
              </a:xfrm>
              <a:blipFill>
                <a:blip r:embed="rId2"/>
                <a:stretch>
                  <a:fillRect l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C62F-7207-4F17-876D-26670FA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CEFB7B-677D-4F95-A3B1-858C6CBB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9589" y="1391035"/>
            <a:ext cx="3361386" cy="43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3494E-F026-C134-EA96-A6B5EC0CA6F7}"/>
              </a:ext>
            </a:extLst>
          </p:cNvPr>
          <p:cNvSpPr txBox="1"/>
          <p:nvPr/>
        </p:nvSpPr>
        <p:spPr>
          <a:xfrm>
            <a:off x="4327302" y="649651"/>
            <a:ext cx="239547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Important! Learn this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4EEDD7-7B9C-6748-608C-D80C4BC1A87F}"/>
              </a:ext>
            </a:extLst>
          </p:cNvPr>
          <p:cNvCxnSpPr>
            <a:cxnSpLocks/>
          </p:cNvCxnSpPr>
          <p:nvPr/>
        </p:nvCxnSpPr>
        <p:spPr>
          <a:xfrm flipH="1">
            <a:off x="4005330" y="1027982"/>
            <a:ext cx="682580" cy="259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013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1589</TotalTime>
  <Words>1682</Words>
  <Application>Microsoft Office PowerPoint</Application>
  <PresentationFormat>Widescreen</PresentationFormat>
  <Paragraphs>429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Tahoma</vt:lpstr>
      <vt:lpstr>Times New Roman</vt:lpstr>
      <vt:lpstr>Class Slides</vt:lpstr>
      <vt:lpstr>Lecture 09 Sensors</vt:lpstr>
      <vt:lpstr>Administrivia</vt:lpstr>
      <vt:lpstr>Today’s Goals</vt:lpstr>
      <vt:lpstr>Outline</vt:lpstr>
      <vt:lpstr>Definitions</vt:lpstr>
      <vt:lpstr>Sensors transform quantity into an electric signal</vt:lpstr>
      <vt:lpstr>Resistive sensors</vt:lpstr>
      <vt:lpstr>Using a resistive sensor</vt:lpstr>
      <vt:lpstr>Voltage divider</vt:lpstr>
      <vt:lpstr>Generating voltage via piezoelectric effect</vt:lpstr>
      <vt:lpstr>Understanding sensor voltage</vt:lpstr>
      <vt:lpstr>Affine sensor model (for linear sensors)</vt:lpstr>
      <vt:lpstr>Bias and sensitivity example</vt:lpstr>
      <vt:lpstr>Understanding transfer function: ADXL330 datasheet</vt:lpstr>
      <vt:lpstr>Active and passive sensing</vt:lpstr>
      <vt:lpstr>Active and passive sensing</vt:lpstr>
      <vt:lpstr>Intelligent sensors</vt:lpstr>
      <vt:lpstr>Break + Question</vt:lpstr>
      <vt:lpstr>Break + Question</vt:lpstr>
      <vt:lpstr>Outline</vt:lpstr>
      <vt:lpstr>Digital temperature sensor</vt:lpstr>
      <vt:lpstr>Thermo-electric temperature sensing</vt:lpstr>
      <vt:lpstr>Resistive temperature sensing</vt:lpstr>
      <vt:lpstr>Outline</vt:lpstr>
      <vt:lpstr>Measuring light</vt:lpstr>
      <vt:lpstr>Resistive light sensing</vt:lpstr>
      <vt:lpstr>Photodiodes leak current based on light levels</vt:lpstr>
      <vt:lpstr>Light color sensing</vt:lpstr>
      <vt:lpstr>Passive Infrared (PIR) sensor</vt:lpstr>
      <vt:lpstr>PIR sensors come in digital and analog forms</vt:lpstr>
      <vt:lpstr>Outline</vt:lpstr>
      <vt:lpstr>Inertial Measurement Unit (IMU)</vt:lpstr>
      <vt:lpstr>Sensing acceleration</vt:lpstr>
      <vt:lpstr>Microelectromechanical Systems (MEMS)</vt:lpstr>
      <vt:lpstr>Using accelerometers</vt:lpstr>
      <vt:lpstr>Gyroscopes</vt:lpstr>
      <vt:lpstr>Magnetometer</vt:lpstr>
      <vt:lpstr>Outline</vt:lpstr>
      <vt:lpstr>Other sensors</vt:lpstr>
      <vt:lpstr>Break + Open Question</vt:lpstr>
      <vt:lpstr>Outline</vt:lpstr>
      <vt:lpstr>PowerBlade current sensing</vt:lpstr>
      <vt:lpstr>Measuring current</vt:lpstr>
      <vt:lpstr>Sensor placement</vt:lpstr>
      <vt:lpstr>Measuring sensor values</vt:lpstr>
      <vt:lpstr>At first, our output signal was this green line</vt:lpstr>
      <vt:lpstr>Measurement into current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 Sensors</dc:title>
  <dc:creator>Branden Ghena</dc:creator>
  <cp:lastModifiedBy>Branden Ghena</cp:lastModifiedBy>
  <cp:revision>45</cp:revision>
  <dcterms:created xsi:type="dcterms:W3CDTF">2021-04-26T01:28:34Z</dcterms:created>
  <dcterms:modified xsi:type="dcterms:W3CDTF">2022-10-18T19:42:20Z</dcterms:modified>
</cp:coreProperties>
</file>