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427" r:id="rId3"/>
    <p:sldId id="264" r:id="rId4"/>
    <p:sldId id="429" r:id="rId5"/>
    <p:sldId id="348" r:id="rId6"/>
    <p:sldId id="388" r:id="rId7"/>
    <p:sldId id="383" r:id="rId8"/>
    <p:sldId id="393" r:id="rId9"/>
    <p:sldId id="394" r:id="rId10"/>
    <p:sldId id="386" r:id="rId11"/>
    <p:sldId id="389" r:id="rId12"/>
    <p:sldId id="396" r:id="rId13"/>
    <p:sldId id="395" r:id="rId14"/>
    <p:sldId id="397" r:id="rId15"/>
    <p:sldId id="391" r:id="rId16"/>
    <p:sldId id="392" r:id="rId17"/>
    <p:sldId id="390" r:id="rId18"/>
    <p:sldId id="387" r:id="rId19"/>
    <p:sldId id="398" r:id="rId20"/>
    <p:sldId id="399" r:id="rId21"/>
    <p:sldId id="401" r:id="rId22"/>
    <p:sldId id="402" r:id="rId23"/>
    <p:sldId id="403" r:id="rId24"/>
    <p:sldId id="400" r:id="rId25"/>
    <p:sldId id="406" r:id="rId26"/>
    <p:sldId id="404" r:id="rId27"/>
    <p:sldId id="428" r:id="rId28"/>
    <p:sldId id="425" r:id="rId29"/>
    <p:sldId id="405" r:id="rId30"/>
    <p:sldId id="411" r:id="rId31"/>
    <p:sldId id="385" r:id="rId32"/>
    <p:sldId id="409" r:id="rId33"/>
    <p:sldId id="410" r:id="rId34"/>
    <p:sldId id="412" r:id="rId35"/>
    <p:sldId id="413" r:id="rId36"/>
    <p:sldId id="417" r:id="rId37"/>
    <p:sldId id="418" r:id="rId38"/>
    <p:sldId id="419" r:id="rId39"/>
    <p:sldId id="414" r:id="rId40"/>
    <p:sldId id="420" r:id="rId41"/>
    <p:sldId id="415" r:id="rId42"/>
    <p:sldId id="416" r:id="rId43"/>
    <p:sldId id="407" r:id="rId44"/>
    <p:sldId id="421" r:id="rId45"/>
    <p:sldId id="422" r:id="rId46"/>
    <p:sldId id="408" r:id="rId47"/>
    <p:sldId id="424" r:id="rId48"/>
    <p:sldId id="423" r:id="rId49"/>
    <p:sldId id="4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7"/>
            <p14:sldId id="264"/>
            <p14:sldId id="429"/>
          </p14:sldIdLst>
        </p14:section>
        <p14:section name="SPI" id="{B55B8E8C-5EAB-4A1E-A4E9-AE5E896E46FA}">
          <p14:sldIdLst>
            <p14:sldId id="348"/>
            <p14:sldId id="388"/>
            <p14:sldId id="383"/>
            <p14:sldId id="393"/>
            <p14:sldId id="394"/>
            <p14:sldId id="386"/>
            <p14:sldId id="389"/>
            <p14:sldId id="396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  <p14:sldId id="428"/>
          </p14:sldIdLst>
        </p14:section>
        <p14:section name="I2C" id="{AACF374B-C702-496B-9547-1244E69605D1}">
          <p14:sldIdLst>
            <p14:sldId id="425"/>
            <p14:sldId id="405"/>
            <p14:sldId id="411"/>
            <p14:sldId id="385"/>
            <p14:sldId id="409"/>
            <p14:sldId id="410"/>
            <p14:sldId id="412"/>
            <p14:sldId id="413"/>
            <p14:sldId id="417"/>
            <p14:sldId id="418"/>
            <p14:sldId id="419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Address for each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GPIO pin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  <a:p>
            <a:pPr lvl="1"/>
            <a:r>
              <a:rPr lang="en-US" dirty="0"/>
              <a:t>Needs a separate pin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(2) Chip Select</a:t>
              </a:r>
            </a:p>
            <a:p>
              <a:pPr marL="342900" indent="-342900" algn="r">
                <a:buAutoNum type="arabicParenBoth"/>
              </a:pPr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  <a:p>
              <a:pPr lvl="1" algn="r"/>
              <a:r>
                <a:rPr lang="en-US" sz="1700" dirty="0">
                  <a:solidFill>
                    <a:schemeClr val="bg1"/>
                  </a:solidFill>
                </a:rPr>
                <a:t>(3) Chip Select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19802" y="1340673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SDI – Serial Data In</a:t>
            </a:r>
          </a:p>
          <a:p>
            <a:pPr marL="800100" lvl="1" indent="-342900"/>
            <a:r>
              <a:rPr lang="en-US" dirty="0"/>
              <a:t>SDO – Serial Data Out</a:t>
            </a:r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SDI – input to the chip</a:t>
                </a:r>
              </a:p>
              <a:p>
                <a:r>
                  <a:rPr lang="en-US" sz="2400" dirty="0"/>
                  <a:t>SDO – output from the chip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Names are always relative to this particular chip</a:t>
                </a:r>
              </a:p>
              <a:p>
                <a:pPr lvl="1"/>
                <a:r>
                  <a:rPr lang="en-US" sz="1800" dirty="0"/>
                  <a:t>SDO connects to SDI</a:t>
                </a:r>
              </a:p>
              <a:p>
                <a:pPr lvl="1"/>
                <a:r>
                  <a:rPr lang="en-US" sz="1800" dirty="0"/>
                  <a:t>SDI connects to SDO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Bytes are sent </a:t>
            </a:r>
            <a:r>
              <a:rPr lang="en-US" dirty="0" err="1"/>
              <a:t>LSb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93C3-C90B-4846-8B82-08D7C556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ECB-6B84-4DDB-BA21-62A54F3B6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 requests</a:t>
            </a:r>
          </a:p>
          <a:p>
            <a:pPr lvl="1"/>
            <a:r>
              <a:rPr lang="en-US" dirty="0"/>
              <a:t>First round of purchase requests is due this Sunday!</a:t>
            </a:r>
          </a:p>
          <a:p>
            <a:pPr lvl="1"/>
            <a:r>
              <a:rPr lang="en-US" dirty="0"/>
              <a:t>Everyone should have ordered their initial items by then</a:t>
            </a:r>
          </a:p>
          <a:p>
            <a:pPr lvl="1"/>
            <a:endParaRPr lang="en-US" dirty="0"/>
          </a:p>
          <a:p>
            <a:r>
              <a:rPr lang="en-US" dirty="0"/>
              <a:t>Passing out some items at the end of class today</a:t>
            </a:r>
          </a:p>
          <a:p>
            <a:pPr lvl="1"/>
            <a:r>
              <a:rPr lang="en-US" dirty="0"/>
              <a:t>Orders placed last Sunday</a:t>
            </a:r>
          </a:p>
          <a:p>
            <a:pPr lvl="1"/>
            <a:r>
              <a:rPr lang="en-US" dirty="0"/>
              <a:t>Next stuff should be in by Tuesday hopefully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Bigger stuff will need to be grabbed from my office:</a:t>
            </a:r>
          </a:p>
          <a:p>
            <a:pPr lvl="2"/>
            <a:r>
              <a:rPr lang="en-US" dirty="0"/>
              <a:t>Robot</a:t>
            </a:r>
          </a:p>
          <a:p>
            <a:pPr lvl="2"/>
            <a:r>
              <a:rPr lang="en-US" dirty="0"/>
              <a:t>nRF52840DKs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B7E-B521-42B7-B123-4B702F0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 of standards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when peripheral </a:t>
            </a:r>
            <a:r>
              <a:rPr lang="en-US"/>
              <a:t>has information?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pPr lvl="1"/>
            <a:r>
              <a:rPr lang="en-US" dirty="0"/>
              <a:t>Could ask peripheral periodically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Accelerometer, External ADC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SDO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61-18ED-4AAE-A84B-B71EE80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2F13-A32A-4589-B0FE-A825966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CC27C0DA-995A-4233-BF3F-B14C8F3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10" y="1143000"/>
            <a:ext cx="8278368" cy="4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4BBD1-EEC0-45C0-8F1D-6629A05FEAA6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</p:spTree>
    <p:extLst>
      <p:ext uri="{BB962C8B-B14F-4D97-AF65-F5344CB8AC3E}">
        <p14:creationId xmlns:p14="http://schemas.microsoft.com/office/powerpoint/2010/main" val="342310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616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35" y="474728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Default</a:t>
            </a:r>
          </a:p>
          <a:p>
            <a:pPr lvl="1"/>
            <a:r>
              <a:rPr lang="en-US" dirty="0"/>
              <a:t>Both lines float high (pull-up resistor)</a:t>
            </a:r>
          </a:p>
          <a:p>
            <a:pPr lvl="1"/>
            <a:endParaRPr lang="en-US" dirty="0"/>
          </a:p>
          <a:p>
            <a:r>
              <a:rPr lang="en-US" dirty="0"/>
              <a:t>Start condition</a:t>
            </a:r>
          </a:p>
          <a:p>
            <a:pPr lvl="1"/>
            <a:r>
              <a:rPr lang="en-US" dirty="0"/>
              <a:t>Drive SDA low while SCL is still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First byte is chip address + R/W indication</a:t>
            </a:r>
          </a:p>
          <a:p>
            <a:pPr lvl="1"/>
            <a:r>
              <a:rPr lang="en-US" dirty="0"/>
              <a:t>Address: 7-bit value that needs to be different for each participant</a:t>
            </a:r>
          </a:p>
          <a:p>
            <a:pPr lvl="1"/>
            <a:r>
              <a:rPr lang="en-US" dirty="0"/>
              <a:t>R/W: 1 for read, 0 for write</a:t>
            </a:r>
          </a:p>
          <a:p>
            <a:pPr lvl="1"/>
            <a:endParaRPr lang="en-US" dirty="0"/>
          </a:p>
          <a:p>
            <a:r>
              <a:rPr lang="en-US" dirty="0"/>
              <a:t>Values are sent </a:t>
            </a:r>
            <a:r>
              <a:rPr lang="en-US" dirty="0" err="1"/>
              <a:t>MSb</a:t>
            </a:r>
            <a:r>
              <a:rPr lang="en-US" dirty="0"/>
              <a:t> first (reverse of other protocols 😱)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6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Acknowledgement from peripheral follows each byte</a:t>
            </a:r>
          </a:p>
          <a:p>
            <a:pPr lvl="1"/>
            <a:r>
              <a:rPr lang="en-US" dirty="0"/>
              <a:t>Controller lets line float high</a:t>
            </a:r>
          </a:p>
          <a:p>
            <a:pPr lvl="1"/>
            <a:r>
              <a:rPr lang="en-US" dirty="0"/>
              <a:t>Peripheral drives line low to signal receipt of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81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frame(s) follow</a:t>
            </a:r>
          </a:p>
          <a:p>
            <a:pPr lvl="1"/>
            <a:r>
              <a:rPr lang="en-US" dirty="0"/>
              <a:t>Sent as entire bytes, plus and ACK</a:t>
            </a:r>
          </a:p>
          <a:p>
            <a:pPr lvl="1"/>
            <a:r>
              <a:rPr lang="en-US" dirty="0"/>
              <a:t>As many as needed before Stop condition</a:t>
            </a:r>
          </a:p>
          <a:p>
            <a:pPr lvl="1"/>
            <a:endParaRPr lang="en-US" dirty="0"/>
          </a:p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SDA goes high while SCL is high (normally data only changes when clock is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2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86BD-BD12-FD8B-0D60-7FD4AD57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sensor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957-1022-735F-F8DE-3BCBF9A9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write one byte to the device</a:t>
            </a:r>
          </a:p>
          <a:p>
            <a:pPr lvl="1"/>
            <a:r>
              <a:rPr lang="en-US" dirty="0"/>
              <a:t>This selects what data you want to interact with</a:t>
            </a:r>
          </a:p>
          <a:p>
            <a:pPr lvl="1"/>
            <a:endParaRPr lang="en-US" dirty="0"/>
          </a:p>
          <a:p>
            <a:r>
              <a:rPr lang="en-US" dirty="0"/>
              <a:t>Second read/write one (or more) bytes</a:t>
            </a:r>
          </a:p>
          <a:p>
            <a:pPr lvl="1"/>
            <a:r>
              <a:rPr lang="en-US" dirty="0"/>
              <a:t>This is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SPI and I2C devices both work this way</a:t>
            </a:r>
          </a:p>
          <a:p>
            <a:pPr lvl="1"/>
            <a:r>
              <a:rPr lang="en-US" dirty="0"/>
              <a:t>Datasheet will have a list of registers you can read/write</a:t>
            </a:r>
          </a:p>
          <a:p>
            <a:pPr lvl="1"/>
            <a:r>
              <a:rPr lang="en-US" dirty="0"/>
              <a:t>Each register will have some address: that’s the first byte you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9A7CA-16AA-B159-8106-1EC0AB1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must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</a:t>
            </a:r>
            <a:r>
              <a:rPr lang="en-US" dirty="0" err="1"/>
              <a:t>Contoller</a:t>
            </a:r>
            <a:r>
              <a:rPr lang="en-US" dirty="0"/>
              <a:t>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896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Just add a clock line</a:t>
            </a:r>
          </a:p>
          <a:p>
            <a:pPr lvl="1"/>
            <a:endParaRPr lang="en-US" dirty="0"/>
          </a:p>
          <a:p>
            <a:r>
              <a:rPr lang="en-US" dirty="0"/>
              <a:t>Common peripheral in many microcontrollers to allow adaptable communication</a:t>
            </a:r>
          </a:p>
          <a:p>
            <a:pPr lvl="1"/>
            <a:r>
              <a:rPr lang="en-US" dirty="0"/>
              <a:t>Could build various protocols (like SPI or UART) on top of it</a:t>
            </a:r>
          </a:p>
          <a:p>
            <a:pPr lvl="1"/>
            <a:endParaRPr lang="en-US" dirty="0"/>
          </a:p>
          <a:p>
            <a:r>
              <a:rPr lang="en-US" dirty="0"/>
              <a:t>Still point-to-point limited 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688932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1204</TotalTime>
  <Words>2155</Words>
  <Application>Microsoft Office PowerPoint</Application>
  <PresentationFormat>Widescreen</PresentationFormat>
  <Paragraphs>494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Courier New</vt:lpstr>
      <vt:lpstr>Helvetica</vt:lpstr>
      <vt:lpstr>Tahoma</vt:lpstr>
      <vt:lpstr>Class Slides</vt:lpstr>
      <vt:lpstr>Lecture 12 Wired Communication: SPI and I2C</vt:lpstr>
      <vt:lpstr>Administrivia</vt:lpstr>
      <vt:lpstr>Today’s Goals</vt:lpstr>
      <vt:lpstr>Common sensor interaction pattern</vt:lpstr>
      <vt:lpstr>Outline</vt:lpstr>
      <vt:lpstr>UART Pros and Cons</vt:lpstr>
      <vt:lpstr>Synchronous UART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How do we determine when peripheral has information?</vt:lpstr>
      <vt:lpstr>Use Cases</vt:lpstr>
      <vt:lpstr>SPI Pros and Cons</vt:lpstr>
      <vt:lpstr>Break + relevant xkcd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Inter-Integrated Circuit (I2C)</vt:lpstr>
      <vt:lpstr>I2C overview</vt:lpstr>
      <vt:lpstr>Open drain bus communication</vt:lpstr>
      <vt:lpstr>I2C transactions</vt:lpstr>
      <vt:lpstr>I2C transactions</vt:lpstr>
      <vt:lpstr>I2C transactions</vt:lpstr>
      <vt:lpstr>I2C transactions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must have a different address</vt:lpstr>
      <vt:lpstr>Sparkfun Qwiic connect system</vt:lpstr>
      <vt:lpstr>System Management Bus (SMBus)</vt:lpstr>
      <vt:lpstr>I2C use cases</vt:lpstr>
      <vt:lpstr>I2C Pros and Cons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SPI and I2C</dc:title>
  <dc:creator>Branden Ghena</dc:creator>
  <cp:lastModifiedBy>Branden Ghena</cp:lastModifiedBy>
  <cp:revision>47</cp:revision>
  <dcterms:created xsi:type="dcterms:W3CDTF">2021-05-10T02:24:39Z</dcterms:created>
  <dcterms:modified xsi:type="dcterms:W3CDTF">2022-11-03T19:46:12Z</dcterms:modified>
</cp:coreProperties>
</file>