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8"/>
  </p:notesMasterIdLst>
  <p:sldIdLst>
    <p:sldId id="256" r:id="rId2"/>
    <p:sldId id="454" r:id="rId3"/>
    <p:sldId id="453" r:id="rId4"/>
    <p:sldId id="264" r:id="rId5"/>
    <p:sldId id="450" r:id="rId6"/>
    <p:sldId id="435" r:id="rId7"/>
    <p:sldId id="387" r:id="rId8"/>
    <p:sldId id="434" r:id="rId9"/>
    <p:sldId id="425" r:id="rId10"/>
    <p:sldId id="426" r:id="rId11"/>
    <p:sldId id="433" r:id="rId12"/>
    <p:sldId id="428" r:id="rId13"/>
    <p:sldId id="429" r:id="rId14"/>
    <p:sldId id="458" r:id="rId15"/>
    <p:sldId id="459" r:id="rId16"/>
    <p:sldId id="460" r:id="rId17"/>
    <p:sldId id="431" r:id="rId18"/>
    <p:sldId id="432" r:id="rId19"/>
    <p:sldId id="436" r:id="rId20"/>
    <p:sldId id="437" r:id="rId21"/>
    <p:sldId id="427" r:id="rId22"/>
    <p:sldId id="455" r:id="rId23"/>
    <p:sldId id="438" r:id="rId24"/>
    <p:sldId id="444" r:id="rId25"/>
    <p:sldId id="439" r:id="rId26"/>
    <p:sldId id="443" r:id="rId27"/>
    <p:sldId id="456" r:id="rId28"/>
    <p:sldId id="451" r:id="rId29"/>
    <p:sldId id="440" r:id="rId30"/>
    <p:sldId id="445" r:id="rId31"/>
    <p:sldId id="446" r:id="rId32"/>
    <p:sldId id="449" r:id="rId33"/>
    <p:sldId id="389" r:id="rId34"/>
    <p:sldId id="447" r:id="rId35"/>
    <p:sldId id="448" r:id="rId36"/>
    <p:sldId id="45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4"/>
            <p14:sldId id="453"/>
            <p14:sldId id="264"/>
          </p14:sldIdLst>
        </p14:section>
        <p14:section name="USB" id="{E66B70E8-F410-4E52-B559-2F7E3DCD305A}">
          <p14:sldIdLst>
            <p14:sldId id="450"/>
            <p14:sldId id="435"/>
            <p14:sldId id="387"/>
            <p14:sldId id="434"/>
            <p14:sldId id="425"/>
            <p14:sldId id="426"/>
            <p14:sldId id="433"/>
            <p14:sldId id="428"/>
            <p14:sldId id="429"/>
            <p14:sldId id="458"/>
            <p14:sldId id="459"/>
            <p14:sldId id="460"/>
            <p14:sldId id="431"/>
            <p14:sldId id="432"/>
            <p14:sldId id="436"/>
            <p14:sldId id="437"/>
            <p14:sldId id="427"/>
            <p14:sldId id="455"/>
            <p14:sldId id="438"/>
            <p14:sldId id="444"/>
            <p14:sldId id="439"/>
            <p14:sldId id="443"/>
            <p14:sldId id="456"/>
          </p14:sldIdLst>
        </p14:section>
        <p14:section name="CAN" id="{80F1A136-524D-40E0-8E42-7116216CB1AD}">
          <p14:sldIdLst>
            <p14:sldId id="451"/>
            <p14:sldId id="440"/>
            <p14:sldId id="445"/>
            <p14:sldId id="446"/>
            <p14:sldId id="449"/>
            <p14:sldId id="389"/>
            <p14:sldId id="447"/>
            <p14:sldId id="448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USB &amp; 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6192450" cy="5213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transaction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sends a Token packet: identifies transfer direction and device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or Device send data depending on direction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side acknowledges receipt of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Like a maxed-out version of the I2C transaction pattern</a:t>
            </a:r>
          </a:p>
          <a:p>
            <a:pPr lvl="1"/>
            <a:r>
              <a:rPr lang="en-US" dirty="0"/>
              <a:t>Host </a:t>
            </a:r>
            <a:r>
              <a:rPr lang="en-US" i="1" dirty="0"/>
              <a:t>always</a:t>
            </a:r>
            <a:r>
              <a:rPr lang="en-US" dirty="0"/>
              <a:t> initiates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4467-EE21-395F-056E-60334546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1591-7D13-AEF7-4AAC-BF696332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9B-95A1-4DE7-D4DD-D6CB8244E774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3DA0F-21F7-68CE-183C-D40C0DE4BE39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token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 type: Setup device, Read from device, or Write to device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5-bit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Data: application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Data, up to 1023 bytes (full speed, often capped at 64 for microcontrollers)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32-bit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8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FC3-8C60-6539-10CD-1DC9F54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BA6B-3EE4-38A3-DFD6-AFC060CF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37937" cy="5213350"/>
          </a:xfrm>
        </p:spPr>
        <p:txBody>
          <a:bodyPr>
            <a:normAutofit/>
          </a:bodyPr>
          <a:lstStyle/>
          <a:p>
            <a:r>
              <a:rPr lang="en-US" dirty="0"/>
              <a:t>Determines if the data received matches the data sent</a:t>
            </a:r>
          </a:p>
          <a:p>
            <a:pPr lvl="1"/>
            <a:r>
              <a:rPr lang="en-US" dirty="0"/>
              <a:t>CRC value is calculated on original data and appended to message</a:t>
            </a:r>
          </a:p>
          <a:p>
            <a:pPr lvl="1"/>
            <a:r>
              <a:rPr lang="en-US" dirty="0"/>
              <a:t>CRC value is recalculated on the received data</a:t>
            </a:r>
          </a:p>
          <a:p>
            <a:pPr lvl="1"/>
            <a:r>
              <a:rPr lang="en-US" dirty="0"/>
              <a:t>Value appended to message and value recalculated MUST match</a:t>
            </a:r>
          </a:p>
          <a:p>
            <a:pPr lvl="1"/>
            <a:endParaRPr lang="en-US" dirty="0"/>
          </a:p>
          <a:p>
            <a:r>
              <a:rPr lang="en-US" dirty="0"/>
              <a:t>Essentially some kind of hash operation</a:t>
            </a:r>
          </a:p>
          <a:p>
            <a:pPr lvl="1"/>
            <a:r>
              <a:rPr lang="en-US" dirty="0"/>
              <a:t>Turns many bits into some smaller number of bits that are unique-</a:t>
            </a:r>
            <a:r>
              <a:rPr lang="en-US" dirty="0" err="1"/>
              <a:t>ish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CRC algorithms are:</a:t>
            </a:r>
          </a:p>
          <a:p>
            <a:pPr lvl="1"/>
            <a:r>
              <a:rPr lang="en-US" dirty="0"/>
              <a:t>Particularly good at single bit errors AND contiguous bit errors</a:t>
            </a:r>
          </a:p>
          <a:p>
            <a:pPr lvl="1"/>
            <a:r>
              <a:rPr lang="en-US" dirty="0"/>
              <a:t>Relatively simple to calculate</a:t>
            </a:r>
          </a:p>
          <a:p>
            <a:pPr lvl="1"/>
            <a:r>
              <a:rPr lang="en-US" dirty="0"/>
              <a:t>Very widely used in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A5B6-BC1A-BF64-E153-AD4EF5F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EF12-27E6-49EC-A0D6-400FB49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0DC6-BA74-4420-8803-92B5FDB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handout again at the end of class today</a:t>
            </a:r>
          </a:p>
          <a:p>
            <a:pPr lvl="1"/>
            <a:r>
              <a:rPr lang="en-US" dirty="0"/>
              <a:t>I’ve got a </a:t>
            </a:r>
            <a:r>
              <a:rPr lang="en-US" i="1" dirty="0"/>
              <a:t>bunch</a:t>
            </a:r>
            <a:r>
              <a:rPr lang="en-US" dirty="0"/>
              <a:t> of hardware!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hand out </a:t>
            </a:r>
            <a:r>
              <a:rPr lang="en-US" dirty="0" err="1"/>
              <a:t>Microbits</a:t>
            </a:r>
            <a:r>
              <a:rPr lang="en-US" dirty="0"/>
              <a:t> next week Tuesday at the end of class</a:t>
            </a:r>
          </a:p>
          <a:p>
            <a:pPr lvl="1"/>
            <a:r>
              <a:rPr lang="en-US" dirty="0"/>
              <a:t>Also the date of our last quiz!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lab this Friday! Everybody enjoy your extra time!</a:t>
            </a:r>
          </a:p>
          <a:p>
            <a:pPr lvl="1"/>
            <a:r>
              <a:rPr lang="en-US" dirty="0"/>
              <a:t>And use it to work on projects!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A9EC-1E18-46D7-AFF2-14E13E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version of 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95D-DA39-5111-E877-DA56F18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lsusb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44A0-C4FE-F6AF-8465-E6D96453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lsusb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List USB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dirty="0"/>
              <a:t> flag to select a single device</a:t>
            </a:r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dirty="0"/>
              <a:t> flag for verbose mode with more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6E31-2CC7-2EA7-4BD6-BC93CFD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b="1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9444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the data in the message, not the device its for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BA4-7C07-44D6-AA95-9A27168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0BD5-621B-4AA6-8391-234EB896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schedule for the rest of the quarter</a:t>
            </a:r>
          </a:p>
          <a:p>
            <a:pPr lvl="1"/>
            <a:r>
              <a:rPr lang="en-US" dirty="0"/>
              <a:t>Thursday (11/10) – Wireless Communication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 (11/15) – Nonvolatile Memory &amp; Energy Management</a:t>
            </a:r>
          </a:p>
          <a:p>
            <a:pPr lvl="2"/>
            <a:r>
              <a:rPr lang="en-US" dirty="0"/>
              <a:t>Also the final quiz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Thursday (11/17) – Microprocessors + </a:t>
            </a:r>
            <a:r>
              <a:rPr lang="en-US" dirty="0" err="1"/>
              <a:t>Wrapup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Tuesday (11/22) – Embedded Systems Research</a:t>
            </a:r>
          </a:p>
          <a:p>
            <a:pPr lvl="2"/>
            <a:r>
              <a:rPr lang="en-US" dirty="0"/>
              <a:t>Tuesday before Thanksgiving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Tuesday (11/28) &amp; Thursday (12/01) – Project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057-CAEE-4778-B36C-0C6893D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/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r>
              <a:rPr lang="en-US" dirty="0"/>
              <a:t>CRC for checking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r>
              <a:rPr lang="en-US" dirty="0"/>
              <a:t>Just give a taste of what they are like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437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more complicated,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95" y="558800"/>
            <a:ext cx="36902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972</TotalTime>
  <Words>1880</Words>
  <Application>Microsoft Office PowerPoint</Application>
  <PresentationFormat>Widescreen</PresentationFormat>
  <Paragraphs>384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Tahoma</vt:lpstr>
      <vt:lpstr>Class Slides</vt:lpstr>
      <vt:lpstr>Lecture 14 USB &amp; CAN</vt:lpstr>
      <vt:lpstr>Administrivia</vt:lpstr>
      <vt:lpstr>Administrivia</vt:lpstr>
      <vt:lpstr>Today’s Goals</vt:lpstr>
      <vt:lpstr>Outline</vt:lpstr>
      <vt:lpstr>USB references</vt:lpstr>
      <vt:lpstr>Universal Serial Bus (USB)</vt:lpstr>
      <vt:lpstr>USB is a layered protocol</vt:lpstr>
      <vt:lpstr>Roles and topology</vt:lpstr>
      <vt:lpstr>USB signals</vt:lpstr>
      <vt:lpstr>Synchronizing data</vt:lpstr>
      <vt:lpstr>USB speeds</vt:lpstr>
      <vt:lpstr>USB interactions</vt:lpstr>
      <vt:lpstr>USB token packets</vt:lpstr>
      <vt:lpstr>USB data packets</vt:lpstr>
      <vt:lpstr>Cyclic Redundancy Check (CRC)</vt:lpstr>
      <vt:lpstr>Interacting with USB devices</vt:lpstr>
      <vt:lpstr>USB endpoint types</vt:lpstr>
      <vt:lpstr>USB control endpoint</vt:lpstr>
      <vt:lpstr>USB device descriptors</vt:lpstr>
      <vt:lpstr>Example Microbit</vt:lpstr>
      <vt:lpstr>lsusb output</vt:lpstr>
      <vt:lpstr>Minimal virtual serial USB Device</vt:lpstr>
      <vt:lpstr>HID USB Device (Human Interface Device)</vt:lpstr>
      <vt:lpstr>USB summary</vt:lpstr>
      <vt:lpstr>nRF52 USBD</vt:lpstr>
      <vt:lpstr>Break + Question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61</cp:revision>
  <dcterms:created xsi:type="dcterms:W3CDTF">2021-05-12T02:20:38Z</dcterms:created>
  <dcterms:modified xsi:type="dcterms:W3CDTF">2022-11-08T21:03:02Z</dcterms:modified>
</cp:coreProperties>
</file>