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7"/>
  </p:notesMasterIdLst>
  <p:sldIdLst>
    <p:sldId id="256" r:id="rId2"/>
    <p:sldId id="426" r:id="rId3"/>
    <p:sldId id="264" r:id="rId4"/>
    <p:sldId id="2149" r:id="rId5"/>
    <p:sldId id="383" r:id="rId6"/>
    <p:sldId id="386" r:id="rId7"/>
    <p:sldId id="387" r:id="rId8"/>
    <p:sldId id="2150" r:id="rId9"/>
    <p:sldId id="391" r:id="rId10"/>
    <p:sldId id="395" r:id="rId11"/>
    <p:sldId id="396" r:id="rId12"/>
    <p:sldId id="394" r:id="rId13"/>
    <p:sldId id="397" r:id="rId14"/>
    <p:sldId id="398" r:id="rId15"/>
    <p:sldId id="399" r:id="rId16"/>
    <p:sldId id="403" r:id="rId17"/>
    <p:sldId id="400" r:id="rId18"/>
    <p:sldId id="401" r:id="rId19"/>
    <p:sldId id="402" r:id="rId20"/>
    <p:sldId id="393" r:id="rId21"/>
    <p:sldId id="409" r:id="rId22"/>
    <p:sldId id="404" r:id="rId23"/>
    <p:sldId id="405" r:id="rId24"/>
    <p:sldId id="407" r:id="rId25"/>
    <p:sldId id="406" r:id="rId26"/>
    <p:sldId id="410" r:id="rId27"/>
    <p:sldId id="408" r:id="rId28"/>
    <p:sldId id="411" r:id="rId29"/>
    <p:sldId id="2136" r:id="rId30"/>
    <p:sldId id="2151" r:id="rId31"/>
    <p:sldId id="2123" r:id="rId32"/>
    <p:sldId id="412" r:id="rId33"/>
    <p:sldId id="2115" r:id="rId34"/>
    <p:sldId id="2120" r:id="rId35"/>
    <p:sldId id="2116" r:id="rId36"/>
    <p:sldId id="2114" r:id="rId37"/>
    <p:sldId id="2117" r:id="rId38"/>
    <p:sldId id="2118" r:id="rId39"/>
    <p:sldId id="2121" r:id="rId40"/>
    <p:sldId id="2119" r:id="rId41"/>
    <p:sldId id="2122" r:id="rId42"/>
    <p:sldId id="2152" r:id="rId43"/>
    <p:sldId id="2124" r:id="rId44"/>
    <p:sldId id="2126" r:id="rId45"/>
    <p:sldId id="2106" r:id="rId46"/>
    <p:sldId id="2127" r:id="rId47"/>
    <p:sldId id="2128" r:id="rId48"/>
    <p:sldId id="2135" r:id="rId49"/>
    <p:sldId id="2138" r:id="rId50"/>
    <p:sldId id="2139" r:id="rId51"/>
    <p:sldId id="2125" r:id="rId52"/>
    <p:sldId id="2129" r:id="rId53"/>
    <p:sldId id="2133" r:id="rId54"/>
    <p:sldId id="2130" r:id="rId55"/>
    <p:sldId id="2153" r:id="rId56"/>
    <p:sldId id="2107" r:id="rId57"/>
    <p:sldId id="2140" r:id="rId58"/>
    <p:sldId id="2141" r:id="rId59"/>
    <p:sldId id="2148" r:id="rId60"/>
    <p:sldId id="2146" r:id="rId61"/>
    <p:sldId id="2147" r:id="rId62"/>
    <p:sldId id="2142" r:id="rId63"/>
    <p:sldId id="2143" r:id="rId64"/>
    <p:sldId id="2144" r:id="rId65"/>
    <p:sldId id="2112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26"/>
            <p14:sldId id="264"/>
          </p14:sldIdLst>
        </p14:section>
        <p14:section name="Remaining Microbit Features" id="{B55B8E8C-5EAB-4A1E-A4E9-AE5E896E46FA}">
          <p14:sldIdLst>
            <p14:sldId id="2149"/>
            <p14:sldId id="383"/>
            <p14:sldId id="386"/>
            <p14:sldId id="387"/>
          </p14:sldIdLst>
        </p14:section>
        <p14:section name="Remaining nRF52 Features" id="{3AB6523B-1D39-4108-919A-4250EC8DF36D}">
          <p14:sldIdLst>
            <p14:sldId id="2150"/>
            <p14:sldId id="391"/>
            <p14:sldId id="395"/>
            <p14:sldId id="396"/>
            <p14:sldId id="394"/>
            <p14:sldId id="397"/>
            <p14:sldId id="398"/>
            <p14:sldId id="399"/>
            <p14:sldId id="403"/>
            <p14:sldId id="400"/>
            <p14:sldId id="401"/>
            <p14:sldId id="402"/>
            <p14:sldId id="393"/>
            <p14:sldId id="409"/>
            <p14:sldId id="404"/>
            <p14:sldId id="405"/>
            <p14:sldId id="407"/>
            <p14:sldId id="406"/>
            <p14:sldId id="410"/>
            <p14:sldId id="408"/>
            <p14:sldId id="411"/>
            <p14:sldId id="2136"/>
          </p14:sldIdLst>
        </p14:section>
        <p14:section name="Other Microcontrollers" id="{D7627C4A-108B-4698-B211-B096FBD10F67}">
          <p14:sldIdLst>
            <p14:sldId id="2151"/>
            <p14:sldId id="2123"/>
            <p14:sldId id="412"/>
            <p14:sldId id="2115"/>
            <p14:sldId id="2120"/>
            <p14:sldId id="2116"/>
            <p14:sldId id="2114"/>
            <p14:sldId id="2117"/>
            <p14:sldId id="2118"/>
            <p14:sldId id="2121"/>
            <p14:sldId id="2119"/>
            <p14:sldId id="2122"/>
          </p14:sldIdLst>
        </p14:section>
        <p14:section name="Microprocessors" id="{3D5E6BE1-C1AA-48FB-9AFC-FC46E0F89A10}">
          <p14:sldIdLst>
            <p14:sldId id="2152"/>
            <p14:sldId id="2124"/>
            <p14:sldId id="2126"/>
            <p14:sldId id="2106"/>
            <p14:sldId id="2127"/>
            <p14:sldId id="2128"/>
            <p14:sldId id="2135"/>
            <p14:sldId id="2138"/>
            <p14:sldId id="2139"/>
            <p14:sldId id="2125"/>
            <p14:sldId id="2129"/>
            <p14:sldId id="2133"/>
            <p14:sldId id="2130"/>
          </p14:sldIdLst>
        </p14:section>
        <p14:section name="FPGAs" id="{0C826C28-CB37-4FE3-A920-63BBA7CB23C9}">
          <p14:sldIdLst>
            <p14:sldId id="2153"/>
            <p14:sldId id="2107"/>
            <p14:sldId id="2140"/>
            <p14:sldId id="2141"/>
            <p14:sldId id="2148"/>
            <p14:sldId id="2146"/>
            <p14:sldId id="2147"/>
            <p14:sldId id="2142"/>
            <p14:sldId id="2143"/>
            <p14:sldId id="2144"/>
          </p14:sldIdLst>
        </p14:section>
        <p14:section name="Wrapup" id="{29A7F866-9DA9-446B-8359-CE426CB89C7A}">
          <p14:sldIdLst>
            <p14:sldId id="21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eagleboard.org/static/beaglebone/BEAGLEBONE_SCHEM_A3.pdf" TargetMode="External"/><Relationship Id="rId2" Type="http://schemas.openxmlformats.org/officeDocument/2006/relationships/hyperlink" Target="https://beagleboard.org/bone-origin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i.com/product/AM3358" TargetMode="External"/><Relationship Id="rId4" Type="http://schemas.openxmlformats.org/officeDocument/2006/relationships/hyperlink" Target="https://transistor-man.com/files/emu/beaglebone_hardware/BONE_SRM.pdf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16</a:t>
            </a:r>
            <a:br>
              <a:rPr lang="en-US" dirty="0"/>
            </a:br>
            <a:r>
              <a:rPr lang="en-US" dirty="0" err="1"/>
              <a:t>Wrapup</a:t>
            </a:r>
            <a:r>
              <a:rPr lang="en-US" dirty="0"/>
              <a:t> + Microprocessors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Cortex-M4F processor</a:t>
            </a:r>
          </a:p>
          <a:p>
            <a:endParaRPr lang="en-US" dirty="0"/>
          </a:p>
          <a:p>
            <a:r>
              <a:rPr lang="en-US" dirty="0"/>
              <a:t>32-bit ARM core</a:t>
            </a:r>
          </a:p>
          <a:p>
            <a:endParaRPr lang="en-US" dirty="0"/>
          </a:p>
          <a:p>
            <a:r>
              <a:rPr lang="en-US" dirty="0"/>
              <a:t>Floating point</a:t>
            </a:r>
          </a:p>
          <a:p>
            <a:endParaRPr lang="en-US" dirty="0"/>
          </a:p>
          <a:p>
            <a:r>
              <a:rPr lang="en-US" dirty="0"/>
              <a:t>Includes Interrupt control and </a:t>
            </a:r>
            <a:r>
              <a:rPr lang="en-US" dirty="0" err="1"/>
              <a:t>SysTick</a:t>
            </a:r>
            <a:r>
              <a:rPr lang="en-US" dirty="0"/>
              <a:t> (an extra timer)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8C6D2F-5AF9-4B5E-B29E-71FFB3C9EBCA}"/>
              </a:ext>
            </a:extLst>
          </p:cNvPr>
          <p:cNvSpPr/>
          <p:nvPr/>
        </p:nvSpPr>
        <p:spPr>
          <a:xfrm>
            <a:off x="5228823" y="3067463"/>
            <a:ext cx="1815921" cy="106665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7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Memory buses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559441-22A1-40A5-8B1A-7533AE3B9181}"/>
              </a:ext>
            </a:extLst>
          </p:cNvPr>
          <p:cNvSpPr/>
          <p:nvPr/>
        </p:nvSpPr>
        <p:spPr>
          <a:xfrm>
            <a:off x="6041335" y="1124046"/>
            <a:ext cx="4442068" cy="143885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2EB4F5-8008-4677-BA97-1AD0F796B5F6}"/>
              </a:ext>
            </a:extLst>
          </p:cNvPr>
          <p:cNvSpPr/>
          <p:nvPr/>
        </p:nvSpPr>
        <p:spPr>
          <a:xfrm>
            <a:off x="6954591" y="2562896"/>
            <a:ext cx="1931831" cy="3793454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0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JTAG and Debugging</a:t>
            </a:r>
          </a:p>
          <a:p>
            <a:endParaRPr lang="en-US" dirty="0"/>
          </a:p>
          <a:p>
            <a:r>
              <a:rPr lang="en-US" dirty="0"/>
              <a:t>Allows code updates</a:t>
            </a:r>
          </a:p>
          <a:p>
            <a:endParaRPr lang="en-US" dirty="0"/>
          </a:p>
          <a:p>
            <a:r>
              <a:rPr lang="en-US" dirty="0"/>
              <a:t>Allows GDB to step through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6CACA7-5909-4DAB-B250-94483A7EBF9C}"/>
              </a:ext>
            </a:extLst>
          </p:cNvPr>
          <p:cNvSpPr/>
          <p:nvPr/>
        </p:nvSpPr>
        <p:spPr>
          <a:xfrm>
            <a:off x="4507606" y="1234035"/>
            <a:ext cx="1815921" cy="1303104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8C6D2F-5AF9-4B5E-B29E-71FFB3C9EBCA}"/>
              </a:ext>
            </a:extLst>
          </p:cNvPr>
          <p:cNvSpPr/>
          <p:nvPr/>
        </p:nvSpPr>
        <p:spPr>
          <a:xfrm>
            <a:off x="5215944" y="2880384"/>
            <a:ext cx="1262129" cy="37797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0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Volatile memory</a:t>
            </a:r>
          </a:p>
          <a:p>
            <a:endParaRPr lang="en-US" dirty="0"/>
          </a:p>
          <a:p>
            <a:r>
              <a:rPr lang="en-US" dirty="0"/>
              <a:t>SRAM, 128 kB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5975798" y="595497"/>
            <a:ext cx="4005329" cy="547503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2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Nonvolatile memory</a:t>
            </a:r>
          </a:p>
          <a:p>
            <a:endParaRPr lang="en-US" dirty="0"/>
          </a:p>
          <a:p>
            <a:r>
              <a:rPr lang="en-US" dirty="0"/>
              <a:t>Flash, 512 kB</a:t>
            </a:r>
          </a:p>
          <a:p>
            <a:endParaRPr lang="en-US" dirty="0"/>
          </a:p>
          <a:p>
            <a:r>
              <a:rPr lang="en-US" dirty="0"/>
              <a:t>Non-Volatile Memory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8757634" y="2488691"/>
            <a:ext cx="1764406" cy="155527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Power and Clock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5576552" y="4056845"/>
            <a:ext cx="1764406" cy="45076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1FFA9-55CC-4271-B724-5962E7157298}"/>
              </a:ext>
            </a:extLst>
          </p:cNvPr>
          <p:cNvSpPr/>
          <p:nvPr/>
        </p:nvSpPr>
        <p:spPr>
          <a:xfrm>
            <a:off x="5576552" y="5114522"/>
            <a:ext cx="1764406" cy="59081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5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GPIO pins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 flipH="1">
            <a:off x="9981127" y="595497"/>
            <a:ext cx="1599267" cy="547503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84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Various timers</a:t>
            </a:r>
          </a:p>
          <a:p>
            <a:endParaRPr lang="en-US" dirty="0"/>
          </a:p>
          <a:p>
            <a:r>
              <a:rPr lang="en-US" dirty="0"/>
              <a:t>Watchdog Timer</a:t>
            </a:r>
          </a:p>
          <a:p>
            <a:endParaRPr lang="en-US" dirty="0"/>
          </a:p>
          <a:p>
            <a:r>
              <a:rPr lang="en-US" dirty="0"/>
              <a:t>Real-Time Counter</a:t>
            </a:r>
          </a:p>
          <a:p>
            <a:endParaRPr lang="en-US" dirty="0"/>
          </a:p>
          <a:p>
            <a:r>
              <a:rPr lang="en-US" dirty="0"/>
              <a:t>Timer peripheral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5718219" y="4422282"/>
            <a:ext cx="1764406" cy="45076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1FFA9-55CC-4271-B724-5962E7157298}"/>
              </a:ext>
            </a:extLst>
          </p:cNvPr>
          <p:cNvSpPr/>
          <p:nvPr/>
        </p:nvSpPr>
        <p:spPr>
          <a:xfrm>
            <a:off x="8873544" y="4282224"/>
            <a:ext cx="1262129" cy="328413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Programmable Peripheral Interconnect</a:t>
            </a:r>
          </a:p>
          <a:p>
            <a:endParaRPr lang="en-US" dirty="0"/>
          </a:p>
          <a:p>
            <a:r>
              <a:rPr lang="en-US" dirty="0"/>
              <a:t>Random Number Generator</a:t>
            </a:r>
          </a:p>
          <a:p>
            <a:endParaRPr lang="en-US" dirty="0"/>
          </a:p>
          <a:p>
            <a:r>
              <a:rPr lang="en-US" dirty="0"/>
              <a:t>Temperature sensor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8654603" y="4018208"/>
            <a:ext cx="1764406" cy="24469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1FFA9-55CC-4271-B724-5962E7157298}"/>
              </a:ext>
            </a:extLst>
          </p:cNvPr>
          <p:cNvSpPr/>
          <p:nvPr/>
        </p:nvSpPr>
        <p:spPr>
          <a:xfrm>
            <a:off x="5576552" y="4749084"/>
            <a:ext cx="1764406" cy="33807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678F41-B22F-4AE5-9E56-CD8022AA3220}"/>
              </a:ext>
            </a:extLst>
          </p:cNvPr>
          <p:cNvSpPr/>
          <p:nvPr/>
        </p:nvSpPr>
        <p:spPr>
          <a:xfrm>
            <a:off x="8691093" y="4595610"/>
            <a:ext cx="1764406" cy="24469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57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Wireless radio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  <a:br>
              <a:rPr lang="en-US" dirty="0"/>
            </a:br>
            <a:r>
              <a:rPr lang="en-US" dirty="0"/>
              <a:t>(Zigbee or Thread)</a:t>
            </a:r>
          </a:p>
          <a:p>
            <a:pPr lvl="1"/>
            <a:endParaRPr lang="en-US" dirty="0"/>
          </a:p>
          <a:p>
            <a:r>
              <a:rPr lang="en-US" dirty="0"/>
              <a:t>Cryptography</a:t>
            </a:r>
          </a:p>
          <a:p>
            <a:pPr lvl="1"/>
            <a:r>
              <a:rPr lang="en-US" dirty="0"/>
              <a:t>ECB (AES mode)</a:t>
            </a:r>
          </a:p>
          <a:p>
            <a:pPr lvl="1"/>
            <a:r>
              <a:rPr lang="en-US" dirty="0"/>
              <a:t>CCM (AES mode)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AAR (Accelerated Address Resolver)</a:t>
            </a:r>
          </a:p>
          <a:p>
            <a:pPr lvl="2"/>
            <a:r>
              <a:rPr lang="en-US" dirty="0"/>
              <a:t>For BLE random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1FFA9-55CC-4271-B724-5962E7157298}"/>
              </a:ext>
            </a:extLst>
          </p:cNvPr>
          <p:cNvSpPr/>
          <p:nvPr/>
        </p:nvSpPr>
        <p:spPr>
          <a:xfrm>
            <a:off x="5589431" y="5663483"/>
            <a:ext cx="1764406" cy="6208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678F41-B22F-4AE5-9E56-CD8022AA3220}"/>
              </a:ext>
            </a:extLst>
          </p:cNvPr>
          <p:cNvSpPr/>
          <p:nvPr/>
        </p:nvSpPr>
        <p:spPr>
          <a:xfrm>
            <a:off x="8694511" y="4803820"/>
            <a:ext cx="1764406" cy="141476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8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B1AF-E046-4FB9-87CB-16E7657E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1709-B1FF-4153-B5EF-E3F6B7AE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Bonus office hours on Friday</a:t>
            </a:r>
          </a:p>
          <a:p>
            <a:pPr lvl="1"/>
            <a:r>
              <a:rPr lang="en-US" dirty="0"/>
              <a:t>Friday 10-12 and 1-3pm in CG50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Tuesday and Thursday after Thanksgiving will be office hours too</a:t>
            </a:r>
          </a:p>
          <a:p>
            <a:pPr lvl="1"/>
            <a:r>
              <a:rPr lang="en-US" dirty="0"/>
              <a:t>Likely in my office: Mudd 3305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ADAAB-E5E0-4FBE-8BAE-66FB0B2B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30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>
            <a:normAutofit/>
          </a:bodyPr>
          <a:lstStyle/>
          <a:p>
            <a:r>
              <a:rPr lang="en-US" dirty="0"/>
              <a:t>Wired communication protocols</a:t>
            </a:r>
          </a:p>
          <a:p>
            <a:endParaRPr lang="en-US" dirty="0"/>
          </a:p>
          <a:p>
            <a:r>
              <a:rPr lang="en-US" dirty="0"/>
              <a:t>USB Device</a:t>
            </a:r>
          </a:p>
          <a:p>
            <a:r>
              <a:rPr lang="en-US" dirty="0"/>
              <a:t>SPI</a:t>
            </a:r>
          </a:p>
          <a:p>
            <a:pPr lvl="1"/>
            <a:r>
              <a:rPr lang="en-US" dirty="0"/>
              <a:t>Controller/Peripheral</a:t>
            </a:r>
          </a:p>
          <a:p>
            <a:r>
              <a:rPr lang="en-US" dirty="0"/>
              <a:t>TWI (I2C)</a:t>
            </a:r>
          </a:p>
          <a:p>
            <a:pPr lvl="1"/>
            <a:r>
              <a:rPr lang="en-US" dirty="0"/>
              <a:t>Controller/Peripheral</a:t>
            </a:r>
          </a:p>
          <a:p>
            <a:r>
              <a:rPr lang="en-US" dirty="0"/>
              <a:t>UART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597758" y="1193925"/>
            <a:ext cx="2434614" cy="68579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2B6902-883C-47E5-82D5-9947D18D8F6F}"/>
              </a:ext>
            </a:extLst>
          </p:cNvPr>
          <p:cNvSpPr/>
          <p:nvPr/>
        </p:nvSpPr>
        <p:spPr>
          <a:xfrm>
            <a:off x="8884276" y="1758449"/>
            <a:ext cx="2434614" cy="452585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51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79698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Inter-IC Sound (I2S)</a:t>
            </a:r>
          </a:p>
          <a:p>
            <a:pPr lvl="1"/>
            <a:r>
              <a:rPr lang="en-US" dirty="0"/>
              <a:t>Wired communication bus explicitly for audio data</a:t>
            </a:r>
          </a:p>
          <a:p>
            <a:pPr lvl="1"/>
            <a:r>
              <a:rPr lang="en-US" dirty="0"/>
              <a:t>Unrelated to I2C</a:t>
            </a:r>
          </a:p>
          <a:p>
            <a:pPr lvl="1"/>
            <a:endParaRPr lang="en-US" dirty="0"/>
          </a:p>
          <a:p>
            <a:r>
              <a:rPr lang="en-US" dirty="0"/>
              <a:t>Like a synchronous UART</a:t>
            </a:r>
          </a:p>
          <a:p>
            <a:pPr lvl="1"/>
            <a:r>
              <a:rPr lang="en-US" dirty="0"/>
              <a:t>Clock, data in, data out</a:t>
            </a:r>
          </a:p>
          <a:p>
            <a:pPr lvl="1"/>
            <a:endParaRPr lang="en-US" dirty="0"/>
          </a:p>
          <a:p>
            <a:r>
              <a:rPr lang="en-US" dirty="0"/>
              <a:t>Additional signals</a:t>
            </a:r>
          </a:p>
          <a:p>
            <a:pPr lvl="1"/>
            <a:r>
              <a:rPr lang="en-US" dirty="0"/>
              <a:t>MCK – synchronization</a:t>
            </a:r>
          </a:p>
          <a:p>
            <a:pPr lvl="1"/>
            <a:r>
              <a:rPr lang="en-US" dirty="0"/>
              <a:t>LRCK – left/right channel select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533363" y="4375596"/>
            <a:ext cx="2499009" cy="9820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/>
          <a:lstStyle/>
          <a:p>
            <a:r>
              <a:rPr lang="en-US" dirty="0"/>
              <a:t>NFC</a:t>
            </a:r>
          </a:p>
          <a:p>
            <a:pPr lvl="1"/>
            <a:r>
              <a:rPr lang="en-US" dirty="0"/>
              <a:t>Near-Field Communication</a:t>
            </a:r>
          </a:p>
          <a:p>
            <a:pPr lvl="1"/>
            <a:endParaRPr lang="en-US" dirty="0"/>
          </a:p>
          <a:p>
            <a:r>
              <a:rPr lang="en-US" dirty="0"/>
              <a:t>Close-range wireless communication protocol</a:t>
            </a:r>
          </a:p>
          <a:p>
            <a:endParaRPr lang="en-US" dirty="0"/>
          </a:p>
          <a:p>
            <a:r>
              <a:rPr lang="en-US" dirty="0"/>
              <a:t>“Tap-to-pay”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584879" y="1825578"/>
            <a:ext cx="2717443" cy="6208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89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/>
          <a:lstStyle/>
          <a:p>
            <a:r>
              <a:rPr lang="en-US" dirty="0"/>
              <a:t>GPIOTE</a:t>
            </a:r>
          </a:p>
          <a:p>
            <a:pPr lvl="1"/>
            <a:r>
              <a:rPr lang="en-US" dirty="0"/>
              <a:t>GPIO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340180" y="2327854"/>
            <a:ext cx="2859110" cy="3123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7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>
            <a:normAutofit/>
          </a:bodyPr>
          <a:lstStyle/>
          <a:p>
            <a:r>
              <a:rPr lang="en-US" dirty="0"/>
              <a:t>Analog inputs</a:t>
            </a:r>
          </a:p>
          <a:p>
            <a:endParaRPr lang="en-US" dirty="0"/>
          </a:p>
          <a:p>
            <a:r>
              <a:rPr lang="en-US" dirty="0"/>
              <a:t>Comparator</a:t>
            </a:r>
          </a:p>
          <a:p>
            <a:r>
              <a:rPr lang="en-US" dirty="0"/>
              <a:t>Low-Power Comparator</a:t>
            </a:r>
          </a:p>
          <a:p>
            <a:r>
              <a:rPr lang="en-US" dirty="0"/>
              <a:t>Successive Approximation Analog-to-Digital Converter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248757" y="2612077"/>
            <a:ext cx="2899019" cy="107128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5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/>
          <a:lstStyle/>
          <a:p>
            <a:r>
              <a:rPr lang="en-US" dirty="0"/>
              <a:t>Quadrature Decoder peripheral</a:t>
            </a:r>
          </a:p>
          <a:p>
            <a:endParaRPr lang="en-US" dirty="0"/>
          </a:p>
          <a:p>
            <a:r>
              <a:rPr lang="en-US" dirty="0"/>
              <a:t>Detects rotation speeds and direction</a:t>
            </a:r>
          </a:p>
          <a:p>
            <a:pPr lvl="1"/>
            <a:r>
              <a:rPr lang="en-US" dirty="0"/>
              <a:t>Usually for motors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559121" y="3551347"/>
            <a:ext cx="2562896" cy="6208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12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9B67-8F29-4089-AA73-6EBAAECD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Quadrature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380B-A17E-4E85-8AE6-D0DC69EE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C0B1B-CA2F-4619-8865-B103FCDB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4098" name="Picture 2" descr="Quadrature Encoders - The Ultimate Guide">
            <a:extLst>
              <a:ext uri="{FF2B5EF4-FFF2-40B4-BE49-F238E27FC236}">
                <a16:creationId xmlns:a16="http://schemas.microsoft.com/office/drawing/2014/main" id="{84D45B28-140F-4553-A496-0E5147C4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9885" y="1596981"/>
            <a:ext cx="6560132" cy="42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a Quadrature Encoder and How does it Work?">
            <a:extLst>
              <a:ext uri="{FF2B5EF4-FFF2-40B4-BE49-F238E27FC236}">
                <a16:creationId xmlns:a16="http://schemas.microsoft.com/office/drawing/2014/main" id="{5878D3DF-9D52-4512-B3C1-70B1E059C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983" y="1679180"/>
            <a:ext cx="3987524" cy="398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800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/>
          <a:lstStyle/>
          <a:p>
            <a:r>
              <a:rPr lang="en-US" dirty="0"/>
              <a:t>Pulse Width Modulation</a:t>
            </a:r>
          </a:p>
          <a:p>
            <a:endParaRPr lang="en-US" dirty="0"/>
          </a:p>
          <a:p>
            <a:r>
              <a:rPr lang="en-US" dirty="0"/>
              <a:t>Pulse Density Modulation</a:t>
            </a:r>
          </a:p>
          <a:p>
            <a:pPr lvl="1"/>
            <a:r>
              <a:rPr lang="en-US" dirty="0"/>
              <a:t>Similar idea to PWM</a:t>
            </a:r>
          </a:p>
          <a:p>
            <a:pPr lvl="1"/>
            <a:r>
              <a:rPr lang="en-US" dirty="0"/>
              <a:t>Input-only peripheral</a:t>
            </a:r>
          </a:p>
          <a:p>
            <a:pPr lvl="1"/>
            <a:r>
              <a:rPr lang="en-US" dirty="0"/>
              <a:t>Targets microphones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248757" y="3976351"/>
            <a:ext cx="2886139" cy="505498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626B3A-C0B1-46CA-BBB6-15A5CAD2AC61}"/>
              </a:ext>
            </a:extLst>
          </p:cNvPr>
          <p:cNvSpPr/>
          <p:nvPr/>
        </p:nvSpPr>
        <p:spPr>
          <a:xfrm>
            <a:off x="4248756" y="5203065"/>
            <a:ext cx="2886139" cy="654677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0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C78B-98A1-448E-B981-1737D4CD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is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CAE2-3A1B-48FC-ACD3-3B5B5B31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just about everything!</a:t>
            </a:r>
          </a:p>
          <a:p>
            <a:endParaRPr lang="en-US" dirty="0"/>
          </a:p>
          <a:p>
            <a:r>
              <a:rPr lang="en-US" dirty="0"/>
              <a:t>First 550 out of 600 pages of nRF52833 datasheet</a:t>
            </a:r>
          </a:p>
          <a:p>
            <a:pPr lvl="1"/>
            <a:r>
              <a:rPr lang="en-US" dirty="0"/>
              <a:t>Remaining 50 are hardware details</a:t>
            </a:r>
          </a:p>
          <a:p>
            <a:pPr lvl="2"/>
            <a:r>
              <a:rPr lang="en-US" dirty="0"/>
              <a:t>Pinout for different packages</a:t>
            </a:r>
          </a:p>
          <a:p>
            <a:pPr lvl="2"/>
            <a:r>
              <a:rPr lang="en-US" dirty="0"/>
              <a:t>Recommended circuit layout</a:t>
            </a:r>
          </a:p>
          <a:p>
            <a:pPr lvl="2"/>
            <a:r>
              <a:rPr lang="en-US" dirty="0"/>
              <a:t>Soldering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852EF-8AAE-4833-8019-44737F1C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58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9835-774A-9A5A-87FD-A05E1380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4C08-1797-0A21-8D8F-FD3FDB58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b="1" dirty="0"/>
              <a:t>doesn’t</a:t>
            </a:r>
            <a:r>
              <a:rPr lang="en-US" dirty="0"/>
              <a:t> the nRF52833 have a peripheral for?</a:t>
            </a:r>
            <a:br>
              <a:rPr lang="en-US" dirty="0"/>
            </a:br>
            <a:r>
              <a:rPr lang="en-US" dirty="0"/>
              <a:t>(i.e., what could you imagine a peripheral for that it doesn’t have)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4220A-2620-5713-1044-6394A86F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8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remaining parts of the </a:t>
            </a:r>
            <a:r>
              <a:rPr lang="en-US" dirty="0" err="1"/>
              <a:t>Microbit</a:t>
            </a:r>
            <a:r>
              <a:rPr lang="en-US" dirty="0"/>
              <a:t> and nRF52833</a:t>
            </a:r>
          </a:p>
          <a:p>
            <a:pPr lvl="1"/>
            <a:r>
              <a:rPr lang="en-US" dirty="0"/>
              <a:t>Realize that we’ve covered almost everything on the system!!</a:t>
            </a:r>
          </a:p>
          <a:p>
            <a:pPr lvl="1"/>
            <a:endParaRPr lang="en-US" dirty="0"/>
          </a:p>
          <a:p>
            <a:r>
              <a:rPr lang="en-US" dirty="0"/>
              <a:t>Explore sensing systems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b="1" dirty="0"/>
              <a:t>Other hardware systems</a:t>
            </a:r>
          </a:p>
          <a:p>
            <a:pPr lvl="1"/>
            <a:r>
              <a:rPr lang="en-US" b="1" dirty="0"/>
              <a:t>Other microcontrollers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67000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18BA-62E4-68E6-D7D9-EB9C5024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knowledge is transferrable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17F4-E219-1530-FB8D-8C24EC54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knowledge of microcontrollers applies to almost all of them</a:t>
            </a:r>
          </a:p>
          <a:p>
            <a:pPr lvl="1"/>
            <a:r>
              <a:rPr lang="en-US" dirty="0"/>
              <a:t>They have similar peripherals that work in similar ways</a:t>
            </a:r>
          </a:p>
          <a:p>
            <a:pPr lvl="1"/>
            <a:endParaRPr lang="en-US" dirty="0"/>
          </a:p>
          <a:p>
            <a:r>
              <a:rPr lang="en-US" dirty="0"/>
              <a:t>The exact names and configurations will definitely be different</a:t>
            </a:r>
          </a:p>
          <a:p>
            <a:pPr lvl="1"/>
            <a:r>
              <a:rPr lang="en-US" dirty="0"/>
              <a:t>But the fundamentals stay the same</a:t>
            </a:r>
          </a:p>
          <a:p>
            <a:pPr lvl="1"/>
            <a:endParaRPr lang="en-US" dirty="0"/>
          </a:p>
          <a:p>
            <a:r>
              <a:rPr lang="en-US" dirty="0"/>
              <a:t>Let’s prove this with a quick view of two microcontrollers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Atmel SAM4L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Texas Instruments MSP430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878F1-011C-DF95-2BCC-986AE059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73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FAEBAE-39D5-4495-9751-9632BFB4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193" y="321572"/>
            <a:ext cx="3333284" cy="6399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9D9455-5113-4649-A98B-EEE6066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Atmel SAM4L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34261-BF1C-455F-A195-A130AAAB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 Cortex M4F (same processor!)</a:t>
            </a:r>
          </a:p>
          <a:p>
            <a:r>
              <a:rPr lang="en-US" dirty="0"/>
              <a:t>Lots of very configurable peripherals</a:t>
            </a:r>
          </a:p>
          <a:p>
            <a:pPr lvl="1"/>
            <a:r>
              <a:rPr lang="en-US" dirty="0"/>
              <a:t>USART, SPI, TWI, I2S, DAC, ADC, Timer, …</a:t>
            </a:r>
          </a:p>
          <a:p>
            <a:pPr lvl="1"/>
            <a:r>
              <a:rPr lang="en-US" dirty="0"/>
              <a:t>Kind of a “do-everything”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0DF95-89EC-4370-97E9-CE40B8C7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28D92-D321-45FB-827B-3C94A3C20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5" y="3226810"/>
            <a:ext cx="6667860" cy="3037465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DBFCA7B-60A7-B7D5-D569-10FFCA61B471}"/>
              </a:ext>
            </a:extLst>
          </p:cNvPr>
          <p:cNvSpPr/>
          <p:nvPr/>
        </p:nvSpPr>
        <p:spPr>
          <a:xfrm>
            <a:off x="4012807" y="3348507"/>
            <a:ext cx="4088003" cy="3227262"/>
          </a:xfrm>
          <a:custGeom>
            <a:avLst/>
            <a:gdLst>
              <a:gd name="connsiteX0" fmla="*/ 25284 w 4185160"/>
              <a:gd name="connsiteY0" fmla="*/ 2962141 h 3227262"/>
              <a:gd name="connsiteX1" fmla="*/ 244225 w 4185160"/>
              <a:gd name="connsiteY1" fmla="*/ 3193961 h 3227262"/>
              <a:gd name="connsiteX2" fmla="*/ 1789690 w 4185160"/>
              <a:gd name="connsiteY2" fmla="*/ 3206839 h 3227262"/>
              <a:gd name="connsiteX3" fmla="*/ 3463943 w 4185160"/>
              <a:gd name="connsiteY3" fmla="*/ 3013656 h 3227262"/>
              <a:gd name="connsiteX4" fmla="*/ 3695763 w 4185160"/>
              <a:gd name="connsiteY4" fmla="*/ 1996225 h 3227262"/>
              <a:gd name="connsiteX5" fmla="*/ 3283639 w 4185160"/>
              <a:gd name="connsiteY5" fmla="*/ 734096 h 3227262"/>
              <a:gd name="connsiteX6" fmla="*/ 3605611 w 4185160"/>
              <a:gd name="connsiteY6" fmla="*/ 103031 h 3227262"/>
              <a:gd name="connsiteX7" fmla="*/ 4185160 w 4185160"/>
              <a:gd name="connsiteY7" fmla="*/ 0 h 322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5160" h="3227262">
                <a:moveTo>
                  <a:pt x="25284" y="2962141"/>
                </a:moveTo>
                <a:cubicBezTo>
                  <a:pt x="-12280" y="3057659"/>
                  <a:pt x="-49843" y="3153178"/>
                  <a:pt x="244225" y="3193961"/>
                </a:cubicBezTo>
                <a:cubicBezTo>
                  <a:pt x="538293" y="3234744"/>
                  <a:pt x="1253070" y="3236890"/>
                  <a:pt x="1789690" y="3206839"/>
                </a:cubicBezTo>
                <a:cubicBezTo>
                  <a:pt x="2326310" y="3176788"/>
                  <a:pt x="3146264" y="3215425"/>
                  <a:pt x="3463943" y="3013656"/>
                </a:cubicBezTo>
                <a:cubicBezTo>
                  <a:pt x="3781622" y="2811887"/>
                  <a:pt x="3725814" y="2376152"/>
                  <a:pt x="3695763" y="1996225"/>
                </a:cubicBezTo>
                <a:cubicBezTo>
                  <a:pt x="3665712" y="1616298"/>
                  <a:pt x="3298664" y="1049628"/>
                  <a:pt x="3283639" y="734096"/>
                </a:cubicBezTo>
                <a:cubicBezTo>
                  <a:pt x="3268614" y="418564"/>
                  <a:pt x="3455358" y="225380"/>
                  <a:pt x="3605611" y="103031"/>
                </a:cubicBezTo>
                <a:cubicBezTo>
                  <a:pt x="3755864" y="-19318"/>
                  <a:pt x="4077836" y="4293"/>
                  <a:pt x="418516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0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1ABD-E255-7282-B0DD-8B47A4B1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SAM4L GPIO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91B7-2C7F-5827-5421-CF5A2950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GPIO register map (heavily abbreviated)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38352-D28F-AFC2-B094-62D4487B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12C09-84D2-F6CD-BC9E-9AC58815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92" y="1751528"/>
            <a:ext cx="10591804" cy="396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2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62C2-2783-A9BC-3E07-2CB32FA3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or clearing individual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AB195-EDD5-4391-66C1-24E9E28C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Actually, each register appears four times in a row</a:t>
            </a:r>
          </a:p>
          <a:p>
            <a:pPr lvl="1"/>
            <a:r>
              <a:rPr lang="en-US" dirty="0"/>
              <a:t>Read/write version</a:t>
            </a:r>
          </a:p>
          <a:p>
            <a:pPr lvl="1"/>
            <a:r>
              <a:rPr lang="en-US" dirty="0"/>
              <a:t>Set version</a:t>
            </a:r>
          </a:p>
          <a:p>
            <a:pPr lvl="1"/>
            <a:r>
              <a:rPr lang="en-US" dirty="0"/>
              <a:t>Clear version</a:t>
            </a:r>
          </a:p>
          <a:p>
            <a:pPr lvl="1"/>
            <a:r>
              <a:rPr lang="en-US" dirty="0"/>
              <a:t>Toggle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1189A-8933-6D3C-05A5-02B6217A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6F58D-F6B2-9A8B-43F4-172C63BB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68" y="3657600"/>
            <a:ext cx="10387052" cy="22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64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B4D0-0B1D-683B-1CEF-E40B2710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SAM4L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5D71-A769-A875-A37F-EC64A2237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99267" cy="5029200"/>
          </a:xfrm>
        </p:spPr>
        <p:txBody>
          <a:bodyPr/>
          <a:lstStyle/>
          <a:p>
            <a:r>
              <a:rPr lang="en-US" dirty="0"/>
              <a:t>Three 16-bit timers</a:t>
            </a:r>
          </a:p>
          <a:p>
            <a:pPr lvl="1"/>
            <a:r>
              <a:rPr lang="en-US" dirty="0"/>
              <a:t>Each of which can have multiple inputs clock signals with </a:t>
            </a:r>
            <a:r>
              <a:rPr lang="en-US" dirty="0" err="1"/>
              <a:t>prescaler</a:t>
            </a:r>
            <a:r>
              <a:rPr lang="en-US" dirty="0"/>
              <a:t> values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Timers can be chained together to make up to a 48-bit timer</a:t>
            </a:r>
          </a:p>
          <a:p>
            <a:pPr lvl="1"/>
            <a:endParaRPr lang="en-US" dirty="0"/>
          </a:p>
          <a:p>
            <a:r>
              <a:rPr lang="en-US" dirty="0"/>
              <a:t>One register for reading counter</a:t>
            </a:r>
          </a:p>
          <a:p>
            <a:r>
              <a:rPr lang="en-US" dirty="0"/>
              <a:t>Three registers for “compare interrupts”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4BCE0-0C2C-0460-403D-88F17566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80C0D1-39B3-AA21-390A-A8C08980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593" y="228600"/>
            <a:ext cx="4305575" cy="502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635DD-EC1B-3521-A1F3-D97CA580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975" y="5412347"/>
            <a:ext cx="7353025" cy="121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82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96CF-F348-0E09-ACC0-D0F2161A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SAM4L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F586-2136-F732-08CB-4A3AEE57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30272" cy="5029200"/>
          </a:xfrm>
        </p:spPr>
        <p:txBody>
          <a:bodyPr>
            <a:normAutofit/>
          </a:bodyPr>
          <a:lstStyle/>
          <a:p>
            <a:r>
              <a:rPr lang="en-US" dirty="0"/>
              <a:t>PWM peripheral is essentially built into Timer peripheral</a:t>
            </a:r>
          </a:p>
          <a:p>
            <a:endParaRPr lang="en-US" dirty="0"/>
          </a:p>
          <a:p>
            <a:r>
              <a:rPr lang="en-US" dirty="0"/>
              <a:t>Timer peripheral also supports a “Waveform” mode where it generates an output GPIO signal</a:t>
            </a:r>
          </a:p>
          <a:p>
            <a:endParaRPr lang="en-US" dirty="0"/>
          </a:p>
          <a:p>
            <a:r>
              <a:rPr lang="en-US" dirty="0"/>
              <a:t>One comparison point is low-to-high transition, another is high-to-low transition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15EA7-7F11-1FE1-DDE9-B6AC41D9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17852-CF0B-5CAD-9299-38BBD425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373" y="1279838"/>
            <a:ext cx="5678727" cy="42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93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605C-1903-2123-9317-93B7878A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Texas Instruments MSP430 (MSP430FR59xx)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854F-030A-4092-F4C7-3070D142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337892" cy="5029200"/>
          </a:xfrm>
        </p:spPr>
        <p:txBody>
          <a:bodyPr/>
          <a:lstStyle/>
          <a:p>
            <a:r>
              <a:rPr lang="en-US" dirty="0"/>
              <a:t>Example of a</a:t>
            </a:r>
            <a:br>
              <a:rPr lang="en-US" dirty="0"/>
            </a:br>
            <a:r>
              <a:rPr lang="en-US" i="1" dirty="0"/>
              <a:t>very </a:t>
            </a:r>
            <a:r>
              <a:rPr lang="en-US" dirty="0"/>
              <a:t>different</a:t>
            </a:r>
            <a:br>
              <a:rPr lang="en-US" dirty="0"/>
            </a:br>
            <a:r>
              <a:rPr lang="en-US" dirty="0"/>
              <a:t>microcontroller</a:t>
            </a:r>
          </a:p>
          <a:p>
            <a:endParaRPr lang="en-US" dirty="0"/>
          </a:p>
          <a:p>
            <a:r>
              <a:rPr lang="en-US" dirty="0"/>
              <a:t>16-bit custom</a:t>
            </a:r>
            <a:br>
              <a:rPr lang="en-US" dirty="0"/>
            </a:br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processor</a:t>
            </a:r>
          </a:p>
          <a:p>
            <a:r>
              <a:rPr lang="en-US" dirty="0"/>
              <a:t>2 kB RAM</a:t>
            </a:r>
          </a:p>
          <a:p>
            <a:r>
              <a:rPr lang="en-US" dirty="0"/>
              <a:t>64 kB FRAM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CE73C-B681-FB9F-1404-EA837629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A5C74-BA04-548B-0B4D-04802DF1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386" y="818603"/>
            <a:ext cx="8425071" cy="563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29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9A1B9B-93A2-32A7-0013-9F8A9251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22" y="571500"/>
            <a:ext cx="8714338" cy="4615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6C56DC-5590-1389-EB2E-B5722DB8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 GPIO register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2B45-3278-5663-E717-1B139B9E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318974"/>
            <a:ext cx="10972800" cy="1037376"/>
          </a:xfrm>
        </p:spPr>
        <p:txBody>
          <a:bodyPr>
            <a:normAutofit/>
          </a:bodyPr>
          <a:lstStyle/>
          <a:p>
            <a:r>
              <a:rPr lang="en-US" dirty="0"/>
              <a:t>Registers are a single byte in size</a:t>
            </a:r>
          </a:p>
          <a:p>
            <a:r>
              <a:rPr lang="en-US" dirty="0"/>
              <a:t>Oddly, some have an “undefined” reset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822E-B5B4-BE25-1DD3-F1D6E9C1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87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715D-D738-CA50-802E-2C0DB520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MSP430 GPIO register: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C088-A201-B18E-E534-C8CC0CE0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8-bit register. Controls 8 pins in a GPIO “port”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5F189-BF13-7A1D-26C3-1F6697EC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CC03F-02E9-1DC4-8B30-2DFBC80E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34" y="2002145"/>
            <a:ext cx="9492363" cy="417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9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What haven’t we talked about?</a:t>
            </a:r>
          </a:p>
          <a:p>
            <a:pPr lvl="1"/>
            <a:r>
              <a:rPr lang="en-US" b="1" dirty="0" err="1"/>
              <a:t>Microbit</a:t>
            </a:r>
            <a:endParaRPr lang="en-US" b="1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dirty="0"/>
              <a:t>Other hardware systems</a:t>
            </a:r>
          </a:p>
          <a:p>
            <a:pPr lvl="1"/>
            <a:r>
              <a:rPr lang="en-US" dirty="0"/>
              <a:t>Other microcontrollers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4400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052A-34F6-B925-655D-471DA741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 Timer peripheral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2AEC-2814-D6E7-3B79-A554A14F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choice of input clocks goes through dividers to run a 16-bit timer</a:t>
            </a:r>
          </a:p>
          <a:p>
            <a:pPr lvl="1"/>
            <a:r>
              <a:rPr lang="en-US" dirty="0"/>
              <a:t>Five total timers available on the system</a:t>
            </a:r>
          </a:p>
          <a:p>
            <a:pPr lvl="1"/>
            <a:r>
              <a:rPr lang="en-US" dirty="0"/>
              <a:t>Some can trigger external output pins, some are only internal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C2379-5E77-E34E-0A66-BFC0BB9C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0497A-CE3E-9E1A-57BC-780047EC9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19" y="3876418"/>
            <a:ext cx="723048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14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3E86-FAF1-F4EE-0354-EB1634E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E731-1F53-5B5C-E860-166293CD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MSP430 Timer peripheral handles PWM as well!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82931-13F5-9F2F-EB3F-ED6A9B47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CC248-B75C-7FCC-4807-1954F40F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66" y="2176837"/>
            <a:ext cx="10707256" cy="42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91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b="1" dirty="0"/>
              <a:t>Other hardware systems</a:t>
            </a:r>
          </a:p>
          <a:p>
            <a:pPr lvl="1"/>
            <a:r>
              <a:rPr lang="en-US" dirty="0"/>
              <a:t>Other microcontrollers</a:t>
            </a:r>
          </a:p>
          <a:p>
            <a:pPr lvl="1"/>
            <a:r>
              <a:rPr lang="en-US" b="1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09243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E403-7D98-9EA2-7A6A-FBE3E6C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Microprocessor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5567-E663-8EA3-7A2A-03183DAC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microprocessors?</a:t>
            </a:r>
          </a:p>
          <a:p>
            <a:pPr lvl="1"/>
            <a:r>
              <a:rPr lang="en-US" dirty="0"/>
              <a:t>Similar idea, but a LOT more stuff</a:t>
            </a:r>
          </a:p>
          <a:p>
            <a:pPr lvl="1"/>
            <a:endParaRPr lang="en-US" dirty="0"/>
          </a:p>
          <a:p>
            <a:r>
              <a:rPr lang="en-US" dirty="0"/>
              <a:t>Various peripherals, which might not be focused on sensor I/O</a:t>
            </a:r>
          </a:p>
          <a:p>
            <a:pPr lvl="1"/>
            <a:r>
              <a:rPr lang="en-US" dirty="0"/>
              <a:t>Less ADCs and I2C more Ethernet and Graphics</a:t>
            </a:r>
          </a:p>
          <a:p>
            <a:pPr lvl="1"/>
            <a:endParaRPr lang="en-US" dirty="0"/>
          </a:p>
          <a:p>
            <a:r>
              <a:rPr lang="en-US" dirty="0"/>
              <a:t>External memory busses</a:t>
            </a:r>
          </a:p>
          <a:p>
            <a:pPr lvl="1"/>
            <a:r>
              <a:rPr lang="en-US" dirty="0"/>
              <a:t>Microprocessors expect external memory to exist on the system</a:t>
            </a:r>
          </a:p>
          <a:p>
            <a:pPr lvl="1"/>
            <a:r>
              <a:rPr lang="en-US" dirty="0"/>
              <a:t>Which means that they need pins for an external memory bus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783DD-34BE-4ED6-6AAD-834E0030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98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6EA5-782C-0542-EE6D-4E148679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Beaglebone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B737-BB0D-7071-E5C7-C9DC9330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Cheap, single board</a:t>
            </a:r>
            <a:br>
              <a:rPr lang="en-US" dirty="0"/>
            </a:br>
            <a:r>
              <a:rPr lang="en-US" dirty="0"/>
              <a:t>computer</a:t>
            </a:r>
          </a:p>
          <a:p>
            <a:pPr lvl="1"/>
            <a:r>
              <a:rPr lang="en-US" dirty="0"/>
              <a:t>Like </a:t>
            </a:r>
            <a:r>
              <a:rPr lang="en-US" dirty="0" err="1"/>
              <a:t>Raspbery</a:t>
            </a:r>
            <a:r>
              <a:rPr lang="en-US" dirty="0"/>
              <a:t> 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372AA-7A5C-AB12-1E6F-CA0430CC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7005BC-9AF5-AAF8-EB21-92BC49849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" y="2586865"/>
            <a:ext cx="3307830" cy="357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8EDDB-8BAB-0CE1-876D-B910E2A0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1" y="1287887"/>
            <a:ext cx="7147879" cy="47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20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3159-E9E0-954F-51FA-A8546AD7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AM3358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564D-ADCC-3C0D-2ADD-96796F0D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ARM Cortex A8</a:t>
            </a:r>
          </a:p>
          <a:p>
            <a:pPr lvl="1"/>
            <a:r>
              <a:rPr lang="en-US" dirty="0"/>
              <a:t>32-bit processor</a:t>
            </a:r>
          </a:p>
          <a:p>
            <a:pPr lvl="1"/>
            <a:r>
              <a:rPr lang="en-US" dirty="0"/>
              <a:t>1 GHz clock</a:t>
            </a:r>
          </a:p>
          <a:p>
            <a:pPr lvl="1"/>
            <a:r>
              <a:rPr lang="en-US" dirty="0"/>
              <a:t>300 pins!!</a:t>
            </a:r>
          </a:p>
          <a:p>
            <a:pPr lvl="1"/>
            <a:endParaRPr lang="en-US" dirty="0"/>
          </a:p>
          <a:p>
            <a:r>
              <a:rPr lang="en-US" dirty="0"/>
              <a:t>Internal memory</a:t>
            </a:r>
          </a:p>
          <a:p>
            <a:pPr lvl="1"/>
            <a:r>
              <a:rPr lang="en-US" dirty="0"/>
              <a:t>176 kB ROM</a:t>
            </a:r>
          </a:p>
          <a:p>
            <a:pPr lvl="1"/>
            <a:r>
              <a:rPr lang="en-US" dirty="0"/>
              <a:t>64 kB RAM</a:t>
            </a:r>
          </a:p>
          <a:p>
            <a:pPr lvl="2"/>
            <a:endParaRPr lang="en-US" dirty="0"/>
          </a:p>
          <a:p>
            <a:r>
              <a:rPr lang="en-US" dirty="0"/>
              <a:t>External memory</a:t>
            </a:r>
          </a:p>
          <a:p>
            <a:pPr lvl="1"/>
            <a:r>
              <a:rPr lang="en-US" dirty="0"/>
              <a:t>DDR2/3, 400 MHz RAM</a:t>
            </a:r>
          </a:p>
          <a:p>
            <a:pPr lvl="1"/>
            <a:r>
              <a:rPr lang="en-US" dirty="0"/>
              <a:t>NAND or NOR Flash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9E38-7C07-7B9B-B9F4-DFC8A3FA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F2D3C-B940-B789-7909-54582228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3" y="571500"/>
            <a:ext cx="5535391" cy="591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03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3159-E9E0-954F-51FA-A8546AD7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AM3358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564D-ADCC-3C0D-2ADD-96796F0D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peripherals</a:t>
            </a:r>
          </a:p>
          <a:p>
            <a:pPr lvl="1"/>
            <a:r>
              <a:rPr lang="en-US" dirty="0"/>
              <a:t>Graphics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USB, CAN</a:t>
            </a:r>
          </a:p>
          <a:p>
            <a:pPr lvl="2"/>
            <a:endParaRPr lang="en-US" dirty="0"/>
          </a:p>
          <a:p>
            <a:r>
              <a:rPr lang="en-US" dirty="0"/>
              <a:t>Regular peripherals</a:t>
            </a:r>
          </a:p>
          <a:p>
            <a:pPr lvl="1"/>
            <a:r>
              <a:rPr lang="en-US" dirty="0"/>
              <a:t>GPIO, Timers</a:t>
            </a:r>
          </a:p>
          <a:p>
            <a:pPr lvl="1"/>
            <a:r>
              <a:rPr lang="en-US" dirty="0"/>
              <a:t>ADC</a:t>
            </a:r>
          </a:p>
          <a:p>
            <a:pPr lvl="1"/>
            <a:r>
              <a:rPr lang="en-US" dirty="0"/>
              <a:t>UART, SPI, I2C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9E38-7C07-7B9B-B9F4-DFC8A3FA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F2D3C-B940-B789-7909-54582228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3" y="571500"/>
            <a:ext cx="5535391" cy="591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7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977C-E36A-F749-82A9-751B3500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bigger is a microprocessor?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ECA5-205C-4B62-D0BE-E170A3A8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nRF52833 datasheet:</a:t>
            </a:r>
          </a:p>
          <a:p>
            <a:pPr lvl="1"/>
            <a:r>
              <a:rPr lang="en-US" dirty="0"/>
              <a:t>600 pages total</a:t>
            </a:r>
          </a:p>
          <a:p>
            <a:endParaRPr lang="en-US" dirty="0"/>
          </a:p>
          <a:p>
            <a:r>
              <a:rPr lang="en-US" dirty="0"/>
              <a:t>AM3358 datasheet:</a:t>
            </a:r>
          </a:p>
          <a:p>
            <a:pPr lvl="1"/>
            <a:r>
              <a:rPr lang="en-US" dirty="0"/>
              <a:t>250 pages of electrical information</a:t>
            </a:r>
          </a:p>
          <a:p>
            <a:pPr lvl="1"/>
            <a:r>
              <a:rPr lang="en-US" dirty="0"/>
              <a:t>5000 pages of peripheral information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it’s not that the basic peripherals are much larger</a:t>
            </a:r>
          </a:p>
          <a:p>
            <a:pPr lvl="2"/>
            <a:r>
              <a:rPr lang="en-US" dirty="0"/>
              <a:t>UART: 60 pages</a:t>
            </a:r>
          </a:p>
          <a:p>
            <a:pPr lvl="2"/>
            <a:r>
              <a:rPr lang="en-US" dirty="0"/>
              <a:t>I2C: 20 pages</a:t>
            </a:r>
          </a:p>
          <a:p>
            <a:pPr lvl="2"/>
            <a:r>
              <a:rPr lang="en-US" dirty="0"/>
              <a:t>Four different timers at ~30 pages 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F53E8-9E12-9EF9-4162-67D4170B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94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0579-57A6-7F6C-0534-74BD3C73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interface - DDR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006BB-0302-BAFC-300C-6B274824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5910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Double Data Rate (DDR)</a:t>
            </a:r>
          </a:p>
          <a:p>
            <a:endParaRPr lang="en-US" dirty="0"/>
          </a:p>
          <a:p>
            <a:r>
              <a:rPr lang="en-US" dirty="0"/>
              <a:t>Address bits</a:t>
            </a:r>
          </a:p>
          <a:p>
            <a:pPr lvl="1"/>
            <a:r>
              <a:rPr lang="en-US" dirty="0"/>
              <a:t>17 pins (3 bank, 14 address)</a:t>
            </a:r>
          </a:p>
          <a:p>
            <a:pPr lvl="1"/>
            <a:r>
              <a:rPr lang="en-US" dirty="0"/>
              <a:t>Bank + Address selects a 2 kB chunk out of 2 GB</a:t>
            </a:r>
          </a:p>
          <a:p>
            <a:pPr lvl="1"/>
            <a:endParaRPr lang="en-US" dirty="0"/>
          </a:p>
          <a:p>
            <a:r>
              <a:rPr lang="en-US" dirty="0"/>
              <a:t>Data bits</a:t>
            </a:r>
          </a:p>
          <a:p>
            <a:pPr lvl="1"/>
            <a:r>
              <a:rPr lang="en-US" dirty="0"/>
              <a:t>16 pins</a:t>
            </a:r>
          </a:p>
          <a:p>
            <a:pPr lvl="1"/>
            <a:endParaRPr lang="en-US" dirty="0"/>
          </a:p>
          <a:p>
            <a:r>
              <a:rPr lang="en-US" dirty="0"/>
              <a:t>Clocks, Chip select</a:t>
            </a:r>
          </a:p>
          <a:p>
            <a:r>
              <a:rPr lang="en-US" dirty="0"/>
              <a:t>Various sequencing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90739-B8E6-1EA8-F891-1B13E4C2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A32F38-2107-F207-8991-16DD4C02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43" y="1098550"/>
            <a:ext cx="5839640" cy="5191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90932-54F7-A6DB-A3A4-6310330F1584}"/>
              </a:ext>
            </a:extLst>
          </p:cNvPr>
          <p:cNvSpPr txBox="1"/>
          <p:nvPr/>
        </p:nvSpPr>
        <p:spPr>
          <a:xfrm>
            <a:off x="8479735" y="614918"/>
            <a:ext cx="297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Pinout on the </a:t>
            </a:r>
            <a:r>
              <a:rPr lang="en-US" dirty="0" err="1"/>
              <a:t>Beaglebone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1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BCEE-F779-F4F3-F1E3-1A2AC357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D8F1-A658-01DF-7007-C2EE734E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 (traces) for high-speed busses like memory</a:t>
            </a:r>
            <a:br>
              <a:rPr lang="en-US" dirty="0"/>
            </a:br>
            <a:r>
              <a:rPr lang="en-US" dirty="0"/>
              <a:t>must be match, to ensure that all are exactly the same length.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29373-81BE-21CF-A2ED-111B331B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0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856822" cy="5029200"/>
          </a:xfrm>
        </p:spPr>
        <p:txBody>
          <a:bodyPr/>
          <a:lstStyle/>
          <a:p>
            <a:r>
              <a:rPr lang="en-US" dirty="0"/>
              <a:t>Used almost all of this!</a:t>
            </a:r>
          </a:p>
          <a:p>
            <a:endParaRPr lang="en-US" dirty="0"/>
          </a:p>
          <a:p>
            <a:r>
              <a:rPr lang="en-US" dirty="0"/>
              <a:t>Remaining:</a:t>
            </a:r>
          </a:p>
          <a:p>
            <a:pPr lvl="1"/>
            <a:r>
              <a:rPr lang="en-US" dirty="0"/>
              <a:t>Batteries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Wireless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KL27Z I2C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Board overview 2.0">
            <a:extLst>
              <a:ext uri="{FF2B5EF4-FFF2-40B4-BE49-F238E27FC236}">
                <a16:creationId xmlns:a16="http://schemas.microsoft.com/office/drawing/2014/main" id="{DBA96C38-44D5-4FEE-94F8-1A9B103F5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0253" y="228600"/>
            <a:ext cx="7730141" cy="61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BCEE-F779-F4F3-F1E3-1A2AC357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D8F1-A658-01DF-7007-C2EE734E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 (traces) for high-speed busses like memory</a:t>
            </a:r>
            <a:br>
              <a:rPr lang="en-US" dirty="0"/>
            </a:br>
            <a:r>
              <a:rPr lang="en-US" dirty="0"/>
              <a:t>must be match, to ensure that all are exactly the same length.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Why?</a:t>
            </a:r>
          </a:p>
          <a:p>
            <a:endParaRPr lang="en-US" dirty="0"/>
          </a:p>
          <a:p>
            <a:r>
              <a:rPr lang="en-US" dirty="0"/>
              <a:t>Speed of electricity in the wires matters</a:t>
            </a:r>
          </a:p>
          <a:p>
            <a:r>
              <a:rPr lang="en-US" dirty="0"/>
              <a:t>If one wire is a foot longer than the others, its signal arrives 1 ns late</a:t>
            </a:r>
          </a:p>
          <a:p>
            <a:pPr lvl="1"/>
            <a:r>
              <a:rPr lang="en-US" dirty="0"/>
              <a:t>Even fractions of nanoseconds could matter for high-speed communication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29373-81BE-21CF-A2ED-111B331B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20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F9A9-2BE0-D45E-54B9-D42F43C9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interface - MMC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0337-5D77-EF5C-0955-2B3FAE38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Multi-media Card interface</a:t>
            </a:r>
          </a:p>
          <a:p>
            <a:pPr lvl="1"/>
            <a:r>
              <a:rPr lang="en-US" dirty="0"/>
              <a:t>Used to communicate with SD Cards</a:t>
            </a:r>
          </a:p>
          <a:p>
            <a:pPr lvl="1"/>
            <a:r>
              <a:rPr lang="en-US" dirty="0"/>
              <a:t>Also for eMMC Flash chips (which act like SD Cards, but soldered in place)</a:t>
            </a:r>
          </a:p>
          <a:p>
            <a:pPr lvl="1"/>
            <a:endParaRPr lang="en-US" dirty="0"/>
          </a:p>
          <a:p>
            <a:r>
              <a:rPr lang="en-US" dirty="0"/>
              <a:t>For SD cards SPI can usually be used</a:t>
            </a:r>
          </a:p>
          <a:p>
            <a:r>
              <a:rPr lang="en-US" dirty="0"/>
              <a:t>For eMMC 4-bit version of interface</a:t>
            </a:r>
          </a:p>
          <a:p>
            <a:pPr lvl="1"/>
            <a:r>
              <a:rPr lang="en-US" dirty="0"/>
              <a:t>Clock</a:t>
            </a:r>
          </a:p>
          <a:p>
            <a:pPr lvl="1"/>
            <a:r>
              <a:rPr lang="en-US" dirty="0"/>
              <a:t>Command</a:t>
            </a:r>
          </a:p>
          <a:p>
            <a:pPr lvl="1"/>
            <a:r>
              <a:rPr lang="en-US" dirty="0"/>
              <a:t>Data 0, 1, 2,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7741-1F77-5EF7-43B9-B7DB4C2C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4C4F5-D2AD-E671-D2D5-E11A5823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718" y="4209809"/>
            <a:ext cx="3791479" cy="1371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D7D23D-2FA7-A8D0-7285-B75458A53322}"/>
              </a:ext>
            </a:extLst>
          </p:cNvPr>
          <p:cNvSpPr txBox="1"/>
          <p:nvPr/>
        </p:nvSpPr>
        <p:spPr>
          <a:xfrm>
            <a:off x="7951701" y="3657600"/>
            <a:ext cx="297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Pinout on the </a:t>
            </a:r>
            <a:r>
              <a:rPr lang="en-US" dirty="0" err="1"/>
              <a:t>Beaglebone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097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89A5-45F6-C449-3EEB-454F4DDA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interface - RMII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7A17-F94B-40B8-13B4-0F2C824E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Media-Independent Interface (RMII)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AC599-4C50-564C-C6C5-78A51C3F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4D9DB-0F9D-5EC4-C845-4099BAA2A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2" r="49217"/>
          <a:stretch/>
        </p:blipFill>
        <p:spPr>
          <a:xfrm>
            <a:off x="478806" y="1632780"/>
            <a:ext cx="5947752" cy="4906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E9C4AA-E38F-1B1C-ADAE-90D6137CB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493" y="2980880"/>
            <a:ext cx="4410691" cy="3191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6460B8-D990-5382-7D43-1CF22476CCFA}"/>
              </a:ext>
            </a:extLst>
          </p:cNvPr>
          <p:cNvSpPr txBox="1"/>
          <p:nvPr/>
        </p:nvSpPr>
        <p:spPr>
          <a:xfrm>
            <a:off x="8144884" y="2627047"/>
            <a:ext cx="297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Pinout on the </a:t>
            </a:r>
            <a:r>
              <a:rPr lang="en-US" dirty="0" err="1"/>
              <a:t>Beaglebone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49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56D3-82C9-CE5F-DB1E-DD4C1647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processor pinouts on the </a:t>
            </a:r>
            <a:r>
              <a:rPr lang="en-US" dirty="0" err="1"/>
              <a:t>Beaglebone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474AA-1598-50E0-5E70-F2D3E806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3087" y="1143000"/>
            <a:ext cx="2977308" cy="5029200"/>
          </a:xfrm>
        </p:spPr>
        <p:txBody>
          <a:bodyPr/>
          <a:lstStyle/>
          <a:p>
            <a:r>
              <a:rPr lang="en-US" dirty="0"/>
              <a:t>Lots of acronyms that we recognize!</a:t>
            </a:r>
          </a:p>
          <a:p>
            <a:endParaRPr lang="en-US" dirty="0"/>
          </a:p>
          <a:p>
            <a:r>
              <a:rPr lang="en-US" dirty="0"/>
              <a:t>Analog inputs</a:t>
            </a:r>
          </a:p>
          <a:p>
            <a:r>
              <a:rPr lang="en-US" dirty="0"/>
              <a:t>UARTs</a:t>
            </a:r>
          </a:p>
          <a:p>
            <a:r>
              <a:rPr lang="en-US" dirty="0"/>
              <a:t>I2C</a:t>
            </a:r>
          </a:p>
          <a:p>
            <a:r>
              <a:rPr lang="en-US" dirty="0"/>
              <a:t>GPIOs</a:t>
            </a:r>
          </a:p>
          <a:p>
            <a:r>
              <a:rPr lang="en-US" dirty="0"/>
              <a:t>Timers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5E393-F6DE-DB27-A3CA-7C8540AD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907B43-705E-C180-41B5-A4AA240E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475" y="1131718"/>
            <a:ext cx="2843943" cy="50404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19DE93-E60F-D968-D390-19889B02E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5" y="1154283"/>
            <a:ext cx="4144847" cy="502919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D0186B-4F9F-3960-F30E-5046BB93E85B}"/>
              </a:ext>
            </a:extLst>
          </p:cNvPr>
          <p:cNvSpPr/>
          <p:nvPr/>
        </p:nvSpPr>
        <p:spPr>
          <a:xfrm>
            <a:off x="721217" y="1249251"/>
            <a:ext cx="1867437" cy="23697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6A3ED3-BB36-39DD-5466-76279233104B}"/>
              </a:ext>
            </a:extLst>
          </p:cNvPr>
          <p:cNvSpPr/>
          <p:nvPr/>
        </p:nvSpPr>
        <p:spPr>
          <a:xfrm>
            <a:off x="6843257" y="999410"/>
            <a:ext cx="1323161" cy="517278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0FE992-B753-B35C-0574-697FA76AFDF7}"/>
              </a:ext>
            </a:extLst>
          </p:cNvPr>
          <p:cNvSpPr/>
          <p:nvPr/>
        </p:nvSpPr>
        <p:spPr>
          <a:xfrm>
            <a:off x="463639" y="3825054"/>
            <a:ext cx="1580739" cy="23697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25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1FF1-84FB-83BA-1591-EC21EEC6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on the </a:t>
            </a:r>
            <a:r>
              <a:rPr lang="en-US" dirty="0" err="1"/>
              <a:t>Beaglebone</a:t>
            </a:r>
            <a:r>
              <a:rPr lang="en-US" dirty="0"/>
              <a:t> and its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A3AA-B488-C015-9FD2-9E270361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https://beagleboard.org/bone-original</a:t>
            </a:r>
            <a:endParaRPr lang="en-US" dirty="0"/>
          </a:p>
          <a:p>
            <a:r>
              <a:rPr lang="en-US" dirty="0">
                <a:hlinkClick r:id="rId3"/>
              </a:rPr>
              <a:t>https://beagleboard.org/static/beaglebone/BEAGLEBONE_SCHEM_A3.pdf</a:t>
            </a:r>
            <a:endParaRPr lang="en-US" dirty="0"/>
          </a:p>
          <a:p>
            <a:r>
              <a:rPr lang="en-US" dirty="0">
                <a:hlinkClick r:id="rId4"/>
              </a:rPr>
              <a:t>https://transistor-man.com/files/emu/beaglebone_hardware/BONE_SRM.pdf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https://www.ti.com/product/AM3358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302DF-50A6-8CC8-C4B0-0E878AE3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37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b="1" dirty="0"/>
              <a:t>Other hardware systems</a:t>
            </a:r>
          </a:p>
          <a:p>
            <a:pPr lvl="1"/>
            <a:r>
              <a:rPr lang="en-US" dirty="0"/>
              <a:t>Other microcontrollers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b="1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64615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3159-E9E0-954F-51FA-A8546AD7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564D-ADCC-3C0D-2ADD-96796F0D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else might you run into large busses like memory?</a:t>
            </a:r>
          </a:p>
          <a:p>
            <a:endParaRPr lang="en-US" dirty="0"/>
          </a:p>
          <a:p>
            <a:r>
              <a:rPr lang="en-US" dirty="0"/>
              <a:t>On an FPGA!</a:t>
            </a:r>
          </a:p>
          <a:p>
            <a:pPr lvl="1"/>
            <a:r>
              <a:rPr lang="en-US" dirty="0"/>
              <a:t>Field-Programmable Gate Array (FPGA)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Configurable hardware</a:t>
            </a:r>
          </a:p>
          <a:p>
            <a:pPr lvl="2"/>
            <a:r>
              <a:rPr lang="en-US" dirty="0"/>
              <a:t>Engineers write a description of the hardware (Verilog or VHDL)</a:t>
            </a:r>
          </a:p>
          <a:p>
            <a:pPr lvl="2"/>
            <a:r>
              <a:rPr lang="en-US" dirty="0"/>
              <a:t>FPGA implements that hardware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Much faster than software, but still slower than a custom chip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9E38-7C07-7B9B-B9F4-DFC8A3FA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20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E71C2-0FD6-0633-C6B5-8B0C072D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31" y="228599"/>
            <a:ext cx="2612102" cy="1703231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Combined</a:t>
            </a:r>
            <a:br>
              <a:rPr lang="en-US" dirty="0"/>
            </a:br>
            <a:r>
              <a:rPr lang="en-US" dirty="0"/>
              <a:t>FPGA +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6CDD9-3200-E123-C19F-E7480652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21D737-91B1-807B-70CA-A702B9AE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832" y="228600"/>
            <a:ext cx="8620562" cy="612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472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BC5972F8-F6C0-C92A-A7FA-873B141A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575" y="914400"/>
            <a:ext cx="736763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F6F6EA7-97C9-F747-B55F-6E6E5472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Busses: AHB vs APB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08122-1627-5058-8A1F-C551E1AB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3384550"/>
            <a:ext cx="5257800" cy="2787650"/>
          </a:xfrm>
        </p:spPr>
        <p:txBody>
          <a:bodyPr/>
          <a:lstStyle/>
          <a:p>
            <a:r>
              <a:rPr lang="en-US" dirty="0"/>
              <a:t>Advanced High-performance Bus (AHB)</a:t>
            </a:r>
          </a:p>
          <a:p>
            <a:pPr lvl="1"/>
            <a:r>
              <a:rPr lang="en-US" dirty="0"/>
              <a:t>Multiple bus controllers</a:t>
            </a:r>
          </a:p>
          <a:p>
            <a:pPr lvl="1"/>
            <a:r>
              <a:rPr lang="en-US" dirty="0"/>
              <a:t>Pipelined operation</a:t>
            </a:r>
          </a:p>
          <a:p>
            <a:pPr lvl="1"/>
            <a:r>
              <a:rPr lang="en-US" dirty="0"/>
              <a:t>Burst transfers of data</a:t>
            </a:r>
          </a:p>
          <a:p>
            <a:pPr lvl="1"/>
            <a:r>
              <a:rPr lang="en-US" dirty="0"/>
              <a:t>Used for high-speed memory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CAC7C-648C-89D0-7878-00E3FD9B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A51164-1338-1E19-0F21-04BE175616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3245476"/>
            <a:ext cx="5257800" cy="2926724"/>
          </a:xfrm>
        </p:spPr>
        <p:txBody>
          <a:bodyPr/>
          <a:lstStyle/>
          <a:p>
            <a:r>
              <a:rPr lang="en-US" dirty="0"/>
              <a:t>Advanced Peripheral Bus (APB)</a:t>
            </a:r>
          </a:p>
          <a:p>
            <a:pPr lvl="1"/>
            <a:r>
              <a:rPr lang="en-US" dirty="0"/>
              <a:t>Simpler interface</a:t>
            </a:r>
          </a:p>
          <a:p>
            <a:pPr lvl="1"/>
            <a:r>
              <a:rPr lang="en-US" dirty="0"/>
              <a:t>Lower power</a:t>
            </a:r>
          </a:p>
          <a:p>
            <a:pPr lvl="1"/>
            <a:r>
              <a:rPr lang="en-US" dirty="0"/>
              <a:t>Used for most peripheral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293544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7F8769-FE1A-6ACC-DBA4-2BCC0A3D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APB usage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55C649-EE1D-D285-15FD-9BE2B5A5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 has three states</a:t>
            </a:r>
          </a:p>
          <a:p>
            <a:pPr lvl="1"/>
            <a:r>
              <a:rPr lang="en-US" dirty="0"/>
              <a:t>IDLE</a:t>
            </a:r>
          </a:p>
          <a:p>
            <a:pPr lvl="2"/>
            <a:r>
              <a:rPr lang="en-US" dirty="0"/>
              <a:t>Nothing is happening</a:t>
            </a:r>
          </a:p>
          <a:p>
            <a:pPr lvl="2"/>
            <a:r>
              <a:rPr lang="en-US" dirty="0"/>
              <a:t>Default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SETUP</a:t>
            </a:r>
          </a:p>
          <a:p>
            <a:pPr lvl="2"/>
            <a:r>
              <a:rPr lang="en-US" dirty="0"/>
              <a:t>A transfer of data is about to happen</a:t>
            </a:r>
          </a:p>
          <a:p>
            <a:pPr lvl="2"/>
            <a:r>
              <a:rPr lang="en-US" dirty="0"/>
              <a:t>Address and configuration signals are set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ACCESS</a:t>
            </a:r>
          </a:p>
          <a:p>
            <a:pPr lvl="2"/>
            <a:r>
              <a:rPr lang="en-US" dirty="0"/>
              <a:t>Data is actually transferred over the bus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4E079-0637-5336-D387-A96528C0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69B9-2F5B-4056-ACDC-8B675F45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en-US" dirty="0" err="1"/>
              <a:t>Microbit</a:t>
            </a:r>
            <a:r>
              <a:rPr lang="en-US" dirty="0"/>
              <a:t> connections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589CE-81D6-4884-A628-7B9C9FAC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E00D13-E276-47C6-B7F8-CB9F89A1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55" y="1143000"/>
            <a:ext cx="8494547" cy="49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146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13AE060-4E6D-D53F-135E-9F56AAF09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074" y="2055212"/>
            <a:ext cx="6526771" cy="403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FCFCE17-0DEF-030A-BB70-B8E1B71D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APB write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773E-D9C3-4450-0864-D4098CB6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DBEFB2F7-44AC-9929-693D-068D123D2D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53814" y="1783502"/>
            <a:ext cx="237634" cy="38014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3">
            <a:extLst>
              <a:ext uri="{FF2B5EF4-FFF2-40B4-BE49-F238E27FC236}">
                <a16:creationId xmlns:a16="http://schemas.microsoft.com/office/drawing/2014/main" id="{38543131-CB4E-72B4-4C04-A3822125D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811" y="1199302"/>
            <a:ext cx="2052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Setup phase begins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with this rising edge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68998551-2B03-98E9-1DE7-8D0E6DE1A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89" y="5897879"/>
            <a:ext cx="80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/>
              <a:t>Setup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/>
              <a:t>Phase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E1E1D616-4CFC-D03E-70E0-E2464FD11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001" y="5897879"/>
            <a:ext cx="80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Access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41343494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AE33C0-75E2-5F1F-3B66-FA3BB68B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APB read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E1A6C-F1B5-F1A8-8AB8-6AEA471B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8438DB7-9C1F-B954-D6DE-CFE6A9CD2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21" y="1946533"/>
            <a:ext cx="6771112" cy="422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E1B54E6E-0273-D7DF-25F7-9E315F3A6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378" y="5947077"/>
            <a:ext cx="80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/>
              <a:t>Setup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/>
              <a:t>Phase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01B5BCEF-717B-758C-C9F2-9B87EC2E4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790" y="5947077"/>
            <a:ext cx="80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Access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Phase</a:t>
            </a:r>
          </a:p>
        </p:txBody>
      </p:sp>
      <p:cxnSp>
        <p:nvCxnSpPr>
          <p:cNvPr id="12" name="Straight Arrow Connector 12">
            <a:extLst>
              <a:ext uri="{FF2B5EF4-FFF2-40B4-BE49-F238E27FC236}">
                <a16:creationId xmlns:a16="http://schemas.microsoft.com/office/drawing/2014/main" id="{75A00094-0081-E407-E3A5-8F6AF1CD5C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53814" y="1783502"/>
            <a:ext cx="237634" cy="38014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3">
            <a:extLst>
              <a:ext uri="{FF2B5EF4-FFF2-40B4-BE49-F238E27FC236}">
                <a16:creationId xmlns:a16="http://schemas.microsoft.com/office/drawing/2014/main" id="{E3707A68-2635-FF92-0A5E-BEB464653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811" y="1199302"/>
            <a:ext cx="2052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Setup phase begins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with this rising edge</a:t>
            </a:r>
          </a:p>
        </p:txBody>
      </p:sp>
    </p:spTree>
    <p:extLst>
      <p:ext uri="{BB962C8B-B14F-4D97-AF65-F5344CB8AC3E}">
        <p14:creationId xmlns:p14="http://schemas.microsoft.com/office/powerpoint/2010/main" val="3632807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ED17-10A0-5A32-F97F-A5BE7DB4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an FPGA you can create your own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007B-A806-0305-A7A9-A6F0AFC4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Busses can be exposed to the FPGA for it to use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 use case</a:t>
            </a:r>
          </a:p>
          <a:p>
            <a:pPr lvl="1"/>
            <a:r>
              <a:rPr lang="en-US" dirty="0"/>
              <a:t>Custom camera with selectable pixel lines and an ADC</a:t>
            </a:r>
          </a:p>
          <a:p>
            <a:pPr lvl="1"/>
            <a:r>
              <a:rPr lang="en-US" dirty="0"/>
              <a:t>Don’t want to manually control it with software (too slow)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hardware peripheral on the FPGA that takes software commands like “grab a frame” and implements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891C6-DBE3-5CD1-7088-FB198C0A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15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DE3D-95AE-4936-1486-FBDDB9C8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register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C7FD-A386-DEAB-7428-E2EF8FB6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488405" cy="5029200"/>
          </a:xfrm>
        </p:spPr>
        <p:txBody>
          <a:bodyPr/>
          <a:lstStyle/>
          <a:p>
            <a:r>
              <a:rPr lang="en-US" dirty="0"/>
              <a:t>Verilog HDL that describes a register map</a:t>
            </a:r>
          </a:p>
          <a:p>
            <a:endParaRPr lang="en-US" dirty="0"/>
          </a:p>
          <a:p>
            <a:r>
              <a:rPr lang="en-US" dirty="0"/>
              <a:t>Reads in the address from the bus to determine which register is written to</a:t>
            </a:r>
          </a:p>
          <a:p>
            <a:endParaRPr lang="en-US" dirty="0"/>
          </a:p>
          <a:p>
            <a:r>
              <a:rPr lang="en-US" dirty="0"/>
              <a:t>Modifies internal registers based on the bits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1C91D-3A96-4BE8-8745-1580884D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F4B5259-C1A8-0DEC-502B-3EF963492236}"/>
              </a:ext>
            </a:extLst>
          </p:cNvPr>
          <p:cNvGrpSpPr/>
          <p:nvPr/>
        </p:nvGrpSpPr>
        <p:grpSpPr>
          <a:xfrm>
            <a:off x="6187524" y="332420"/>
            <a:ext cx="5392870" cy="5931855"/>
            <a:chOff x="3995829" y="1143000"/>
            <a:chExt cx="5392870" cy="59318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2861C2-11AC-834E-2056-D6BEDB4E4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2235"/>
            <a:stretch/>
          </p:blipFill>
          <p:spPr>
            <a:xfrm>
              <a:off x="3995829" y="1143000"/>
              <a:ext cx="5392870" cy="183419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41C7D2-0E2D-0333-1055-E1D4711A2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023" b="288"/>
            <a:stretch/>
          </p:blipFill>
          <p:spPr>
            <a:xfrm>
              <a:off x="3995829" y="2977196"/>
              <a:ext cx="5392870" cy="4097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2692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2AD2-707F-0745-3B54-0837562D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peripheral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A3B7-2E76-57FF-1823-E2C8929B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210035" cy="5029200"/>
          </a:xfrm>
        </p:spPr>
        <p:txBody>
          <a:bodyPr/>
          <a:lstStyle/>
          <a:p>
            <a:r>
              <a:rPr lang="en-US" dirty="0"/>
              <a:t>On every clock edge, check status registers</a:t>
            </a:r>
          </a:p>
          <a:p>
            <a:endParaRPr lang="en-US" dirty="0"/>
          </a:p>
          <a:p>
            <a:r>
              <a:rPr lang="en-US" dirty="0"/>
              <a:t>If they are active, iterate through a state machine</a:t>
            </a:r>
          </a:p>
          <a:p>
            <a:pPr lvl="1"/>
            <a:r>
              <a:rPr lang="en-US" dirty="0"/>
              <a:t>Possibly many states to make the actual operation occur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70CA1-865A-22E7-CCA1-0C914323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51C22-7871-9D05-B87B-D154C0FD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630" y="1841038"/>
            <a:ext cx="3762764" cy="288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161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dirty="0"/>
              <a:t>Other hardware systems</a:t>
            </a:r>
          </a:p>
          <a:p>
            <a:pPr lvl="1"/>
            <a:r>
              <a:rPr lang="en-US" dirty="0"/>
              <a:t>Other microcontrollers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9499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3E59-BF9A-46B6-A2FC-23206B5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KL27 I2C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9E5A-0166-46E4-A41C-0E18B386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information</a:t>
            </a:r>
          </a:p>
          <a:p>
            <a:pPr lvl="1"/>
            <a:r>
              <a:rPr lang="en-US" dirty="0"/>
              <a:t>Version of board and JTAG firmware</a:t>
            </a:r>
          </a:p>
          <a:p>
            <a:pPr lvl="1"/>
            <a:r>
              <a:rPr lang="en-US" dirty="0"/>
              <a:t>Power state of board</a:t>
            </a:r>
          </a:p>
          <a:p>
            <a:pPr lvl="2"/>
            <a:r>
              <a:rPr lang="en-US" dirty="0"/>
              <a:t>USB, Battery, both</a:t>
            </a:r>
          </a:p>
          <a:p>
            <a:pPr lvl="2"/>
            <a:r>
              <a:rPr lang="en-US" dirty="0"/>
              <a:t>Voltage values for battery and VIN</a:t>
            </a:r>
          </a:p>
          <a:p>
            <a:pPr lvl="1"/>
            <a:r>
              <a:rPr lang="en-US" dirty="0"/>
              <a:t>USB connection state</a:t>
            </a:r>
          </a:p>
          <a:p>
            <a:pPr lvl="1"/>
            <a:r>
              <a:rPr lang="en-US" dirty="0"/>
              <a:t>Disable the power LED!!</a:t>
            </a:r>
          </a:p>
          <a:p>
            <a:pPr lvl="1"/>
            <a:endParaRPr lang="en-US" dirty="0"/>
          </a:p>
          <a:p>
            <a:r>
              <a:rPr lang="en-US" dirty="0"/>
              <a:t>Flash Storage</a:t>
            </a:r>
          </a:p>
          <a:p>
            <a:pPr lvl="1"/>
            <a:r>
              <a:rPr lang="en-US" dirty="0"/>
              <a:t>128 kB of the KL27’s Flash is readable/writable over I2C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707E3-47EF-48CF-9673-AD109B62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b="1" dirty="0"/>
              <a:t>nRF52833</a:t>
            </a:r>
          </a:p>
          <a:p>
            <a:endParaRPr lang="en-US" dirty="0"/>
          </a:p>
          <a:p>
            <a:r>
              <a:rPr lang="en-US" dirty="0"/>
              <a:t>Other hardware systems</a:t>
            </a:r>
          </a:p>
          <a:p>
            <a:pPr lvl="1"/>
            <a:r>
              <a:rPr lang="en-US" dirty="0"/>
              <a:t>Other microcontrollers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0838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Tour of the nRF52833 peripherals</a:t>
            </a:r>
          </a:p>
          <a:p>
            <a:endParaRPr lang="en-US" dirty="0"/>
          </a:p>
          <a:p>
            <a:r>
              <a:rPr lang="en-US" dirty="0"/>
              <a:t>With some details on the ones we haven’t talked about</a:t>
            </a:r>
          </a:p>
          <a:p>
            <a:pPr lvl="1"/>
            <a:r>
              <a:rPr lang="en-US" dirty="0"/>
              <a:t>Wireless</a:t>
            </a:r>
          </a:p>
          <a:p>
            <a:pPr lvl="1"/>
            <a:r>
              <a:rPr lang="en-US" dirty="0"/>
              <a:t>Crypto</a:t>
            </a:r>
          </a:p>
          <a:p>
            <a:pPr lvl="1"/>
            <a:r>
              <a:rPr lang="en-US" dirty="0"/>
              <a:t>Audio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8666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1171</TotalTime>
  <Words>1706</Words>
  <Application>Microsoft Office PowerPoint</Application>
  <PresentationFormat>Widescreen</PresentationFormat>
  <Paragraphs>492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Tahoma</vt:lpstr>
      <vt:lpstr>Trebuchet MS</vt:lpstr>
      <vt:lpstr>Class Slides</vt:lpstr>
      <vt:lpstr>Lecture 16 Wrapup + Microprocessors</vt:lpstr>
      <vt:lpstr>Administrivia</vt:lpstr>
      <vt:lpstr>Today’s Goals</vt:lpstr>
      <vt:lpstr>Outline</vt:lpstr>
      <vt:lpstr>Microbit</vt:lpstr>
      <vt:lpstr>Internal Microbit connections</vt:lpstr>
      <vt:lpstr>KL27 I2C Interface</vt:lpstr>
      <vt:lpstr>Outline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Quadrature Encoding</vt:lpstr>
      <vt:lpstr>nRF52833 Peripherals</vt:lpstr>
      <vt:lpstr>nRF52833 is complete</vt:lpstr>
      <vt:lpstr>Break + Open Question</vt:lpstr>
      <vt:lpstr>Outline</vt:lpstr>
      <vt:lpstr>Microcontroller knowledge is transferrable</vt:lpstr>
      <vt:lpstr>Atmel SAM4L Microcontroller</vt:lpstr>
      <vt:lpstr>SAM4L GPIO</vt:lpstr>
      <vt:lpstr>Setting or clearing individual bits</vt:lpstr>
      <vt:lpstr>SAM4L Timers</vt:lpstr>
      <vt:lpstr>SAM4L PWM</vt:lpstr>
      <vt:lpstr>Texas Instruments MSP430 (MSP430FR59xx)</vt:lpstr>
      <vt:lpstr>MSP430 GPIO register map</vt:lpstr>
      <vt:lpstr>Example MSP430 GPIO register: OUT</vt:lpstr>
      <vt:lpstr>MSP430 Timer peripheral</vt:lpstr>
      <vt:lpstr>MSP430 PWM</vt:lpstr>
      <vt:lpstr>Outline</vt:lpstr>
      <vt:lpstr>Microprocessor system design</vt:lpstr>
      <vt:lpstr>Beaglebone</vt:lpstr>
      <vt:lpstr>AM3358 processor</vt:lpstr>
      <vt:lpstr>AM3358 peripherals</vt:lpstr>
      <vt:lpstr>How much bigger is a microprocessor?</vt:lpstr>
      <vt:lpstr>Memory interface - DDR</vt:lpstr>
      <vt:lpstr>Break + Question</vt:lpstr>
      <vt:lpstr>Break + Question</vt:lpstr>
      <vt:lpstr>Flash interface - MMC</vt:lpstr>
      <vt:lpstr>Ethernet interface - RMII</vt:lpstr>
      <vt:lpstr>Other processor pinouts on the Beaglebone</vt:lpstr>
      <vt:lpstr>Resources on the Beaglebone and its microprocessor</vt:lpstr>
      <vt:lpstr>Outline</vt:lpstr>
      <vt:lpstr>FPGA systems</vt:lpstr>
      <vt:lpstr>Combined FPGA + Microcontroller</vt:lpstr>
      <vt:lpstr>Busses: AHB vs APB</vt:lpstr>
      <vt:lpstr>APB usage</vt:lpstr>
      <vt:lpstr>Example APB write operation</vt:lpstr>
      <vt:lpstr>Example APB read operation</vt:lpstr>
      <vt:lpstr>With an FPGA you can create your own peripherals</vt:lpstr>
      <vt:lpstr>Example register map</vt:lpstr>
      <vt:lpstr>Performing peripheral operations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 Wrapup</dc:title>
  <dc:creator>Branden Ghena</dc:creator>
  <cp:lastModifiedBy>Branden Ghena</cp:lastModifiedBy>
  <cp:revision>50</cp:revision>
  <dcterms:created xsi:type="dcterms:W3CDTF">2021-05-26T02:50:55Z</dcterms:created>
  <dcterms:modified xsi:type="dcterms:W3CDTF">2022-11-17T20:58:32Z</dcterms:modified>
</cp:coreProperties>
</file>