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9"/>
  </p:notesMasterIdLst>
  <p:sldIdLst>
    <p:sldId id="256" r:id="rId2"/>
    <p:sldId id="465" r:id="rId3"/>
    <p:sldId id="2275" r:id="rId4"/>
    <p:sldId id="264" r:id="rId5"/>
    <p:sldId id="457" r:id="rId6"/>
    <p:sldId id="2277" r:id="rId7"/>
    <p:sldId id="383" r:id="rId8"/>
    <p:sldId id="425" r:id="rId9"/>
    <p:sldId id="462" r:id="rId10"/>
    <p:sldId id="433" r:id="rId11"/>
    <p:sldId id="428" r:id="rId12"/>
    <p:sldId id="426" r:id="rId13"/>
    <p:sldId id="429" r:id="rId14"/>
    <p:sldId id="431" r:id="rId15"/>
    <p:sldId id="430" r:id="rId16"/>
    <p:sldId id="432" r:id="rId17"/>
    <p:sldId id="2263" r:id="rId18"/>
    <p:sldId id="2264" r:id="rId19"/>
    <p:sldId id="2278" r:id="rId20"/>
    <p:sldId id="434" r:id="rId21"/>
    <p:sldId id="448" r:id="rId22"/>
    <p:sldId id="450" r:id="rId23"/>
    <p:sldId id="441" r:id="rId24"/>
    <p:sldId id="442" r:id="rId25"/>
    <p:sldId id="446" r:id="rId26"/>
    <p:sldId id="447" r:id="rId27"/>
    <p:sldId id="444" r:id="rId28"/>
    <p:sldId id="451" r:id="rId29"/>
    <p:sldId id="2265" r:id="rId30"/>
    <p:sldId id="449" r:id="rId31"/>
    <p:sldId id="2279" r:id="rId32"/>
    <p:sldId id="437" r:id="rId33"/>
    <p:sldId id="393" r:id="rId34"/>
    <p:sldId id="395" r:id="rId35"/>
    <p:sldId id="2283" r:id="rId36"/>
    <p:sldId id="2280" r:id="rId37"/>
    <p:sldId id="389" r:id="rId38"/>
    <p:sldId id="416" r:id="rId39"/>
    <p:sldId id="2266" r:id="rId40"/>
    <p:sldId id="2267" r:id="rId41"/>
    <p:sldId id="2268" r:id="rId42"/>
    <p:sldId id="2269" r:id="rId43"/>
    <p:sldId id="2270" r:id="rId44"/>
    <p:sldId id="2271" r:id="rId45"/>
    <p:sldId id="2272" r:id="rId46"/>
    <p:sldId id="2273" r:id="rId47"/>
    <p:sldId id="2274" r:id="rId48"/>
    <p:sldId id="478" r:id="rId49"/>
    <p:sldId id="481" r:id="rId50"/>
    <p:sldId id="2281" r:id="rId51"/>
    <p:sldId id="443" r:id="rId52"/>
    <p:sldId id="452" r:id="rId53"/>
    <p:sldId id="453" r:id="rId54"/>
    <p:sldId id="454" r:id="rId55"/>
    <p:sldId id="455" r:id="rId56"/>
    <p:sldId id="456" r:id="rId57"/>
    <p:sldId id="2282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65"/>
            <p14:sldId id="2275"/>
            <p14:sldId id="264"/>
          </p14:sldIdLst>
        </p14:section>
        <p14:section name="Embedded Software" id="{B55B8E8C-5EAB-4A1E-A4E9-AE5E896E46FA}">
          <p14:sldIdLst>
            <p14:sldId id="457"/>
            <p14:sldId id="2277"/>
            <p14:sldId id="383"/>
            <p14:sldId id="425"/>
            <p14:sldId id="462"/>
            <p14:sldId id="433"/>
            <p14:sldId id="428"/>
            <p14:sldId id="426"/>
            <p14:sldId id="429"/>
            <p14:sldId id="431"/>
            <p14:sldId id="430"/>
            <p14:sldId id="432"/>
            <p14:sldId id="2263"/>
            <p14:sldId id="2264"/>
          </p14:sldIdLst>
        </p14:section>
        <p14:section name="Embedded Toolchain" id="{BD240753-C91E-4187-B39C-2B02B0C05ADD}">
          <p14:sldIdLst>
            <p14:sldId id="2278"/>
            <p14:sldId id="434"/>
            <p14:sldId id="448"/>
            <p14:sldId id="450"/>
            <p14:sldId id="441"/>
            <p14:sldId id="442"/>
            <p14:sldId id="446"/>
            <p14:sldId id="447"/>
            <p14:sldId id="444"/>
            <p14:sldId id="451"/>
            <p14:sldId id="2265"/>
            <p14:sldId id="449"/>
          </p14:sldIdLst>
        </p14:section>
        <p14:section name="Lab software environment" id="{1779BE0C-F061-4DA4-B496-4628F214566B}">
          <p14:sldIdLst>
            <p14:sldId id="2279"/>
            <p14:sldId id="437"/>
            <p14:sldId id="393"/>
            <p14:sldId id="395"/>
            <p14:sldId id="2283"/>
          </p14:sldIdLst>
        </p14:section>
        <p14:section name="Interrupts" id="{E17672F8-7D6D-42FB-8696-6D653D355008}">
          <p14:sldIdLst>
            <p14:sldId id="2280"/>
            <p14:sldId id="389"/>
            <p14:sldId id="416"/>
            <p14:sldId id="2266"/>
            <p14:sldId id="2267"/>
            <p14:sldId id="2268"/>
            <p14:sldId id="2269"/>
            <p14:sldId id="2270"/>
            <p14:sldId id="2271"/>
            <p14:sldId id="2272"/>
            <p14:sldId id="2273"/>
            <p14:sldId id="2274"/>
            <p14:sldId id="478"/>
            <p14:sldId id="481"/>
          </p14:sldIdLst>
        </p14:section>
        <p14:section name="Boot process" id="{1AAD377E-B997-4EBC-9474-51AECCA75D62}">
          <p14:sldIdLst>
            <p14:sldId id="2281"/>
            <p14:sldId id="443"/>
            <p14:sldId id="452"/>
            <p14:sldId id="453"/>
            <p14:sldId id="454"/>
            <p14:sldId id="455"/>
            <p14:sldId id="456"/>
          </p14:sldIdLst>
        </p14:section>
        <p14:section name="Wrapup" id="{29A7F866-9DA9-446B-8359-CE426CB89C7A}">
          <p14:sldIdLst>
            <p14:sldId id="2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tree/main/software/apps/blink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nter.nordicsemi.com/topic/sdk_nrf5_v16.0.0/annotated.html" TargetMode="External"/><Relationship Id="rId2" Type="http://schemas.openxmlformats.org/officeDocument/2006/relationships/hyperlink" Target="https://infocenter.nordicsemi.com/topic/sdk_nrf5_v16.0.0/index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ab11/nrf52x-bas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11/nrf52x-base/blob/master/sdk/nrf5_sdk_16.0.0/modules/nrfx/mdk/system_nrf52.c" TargetMode="External"/><Relationship Id="rId2" Type="http://schemas.openxmlformats.org/officeDocument/2006/relationships/hyperlink" Target="https://github.com/lab11/nrf52x-base/blob/master/sdk/nrf5_sdk_16.0.0/modules/nrfx/mdk/gcc_startup_nrf52833.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it/gitweb.cgi?p=newlib-cygwin.git;a=blob_plain;f=libgloss/arm/crt0.S;hb=HEAD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mbeddedartistry.com/blog/2019/04/17/exploring-startup-implementations-newlib-arm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Embedded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0471-8DAE-4B23-AB34-ABE3DF16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44B-5312-4917-BA88-9DA8F444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Malloc is </a:t>
            </a:r>
            <a:r>
              <a:rPr lang="en-US" b="1" i="1" dirty="0"/>
              <a:t>scary</a:t>
            </a:r>
            <a:r>
              <a:rPr lang="en-US" dirty="0"/>
              <a:t> in an embedded context</a:t>
            </a:r>
          </a:p>
          <a:p>
            <a:r>
              <a:rPr lang="en-US" dirty="0"/>
              <a:t>What if there’s no more memory available?</a:t>
            </a:r>
          </a:p>
          <a:p>
            <a:pPr lvl="1"/>
            <a:r>
              <a:rPr lang="en-US" dirty="0"/>
              <a:t>Traditional computer</a:t>
            </a:r>
          </a:p>
          <a:p>
            <a:pPr lvl="2"/>
            <a:r>
              <a:rPr lang="en-US" dirty="0"/>
              <a:t>Swap memory to disk</a:t>
            </a:r>
          </a:p>
          <a:p>
            <a:pPr lvl="2"/>
            <a:r>
              <a:rPr lang="en-US" dirty="0"/>
              <a:t>Worst case: wait for a process to end (or kill one)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Embedded computer</a:t>
            </a:r>
          </a:p>
          <a:p>
            <a:pPr lvl="2"/>
            <a:r>
              <a:rPr lang="en-US" dirty="0"/>
              <a:t>There’s likely only a single application</a:t>
            </a:r>
          </a:p>
          <a:p>
            <a:pPr lvl="2"/>
            <a:r>
              <a:rPr lang="en-US" dirty="0"/>
              <a:t>And it’s the one asking for more memory</a:t>
            </a:r>
          </a:p>
          <a:p>
            <a:pPr lvl="2"/>
            <a:r>
              <a:rPr lang="en-US" dirty="0"/>
              <a:t>So it’s not giving anything back anytime soon</a:t>
            </a:r>
          </a:p>
          <a:p>
            <a:pPr lvl="2"/>
            <a:endParaRPr lang="en-US" dirty="0"/>
          </a:p>
          <a:p>
            <a:r>
              <a:rPr lang="en-US" dirty="0"/>
              <a:t>This is unlikely to happen at boot</a:t>
            </a:r>
          </a:p>
          <a:p>
            <a:pPr lvl="1"/>
            <a:r>
              <a:rPr lang="en-US" dirty="0"/>
              <a:t>Instead it’ll happen hours or days into running as memory is slowly exhausted…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3DC9-DBAE-490C-809C-23AF573C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not all that important</a:t>
            </a:r>
          </a:p>
          <a:p>
            <a:pPr lvl="1"/>
            <a:r>
              <a:rPr lang="en-US" dirty="0"/>
              <a:t>Code still runs pretty fast</a:t>
            </a:r>
          </a:p>
          <a:p>
            <a:pPr lvl="2"/>
            <a:r>
              <a:rPr lang="en-US" dirty="0"/>
              <a:t>10 MHz -&gt; 100 ns per cycle (i.e. ~100 ns per instruction)</a:t>
            </a:r>
          </a:p>
          <a:p>
            <a:pPr lvl="1"/>
            <a:r>
              <a:rPr lang="en-US" dirty="0"/>
              <a:t>Controlling hardware usually doesn’t have a lot of code complexity</a:t>
            </a:r>
          </a:p>
          <a:p>
            <a:pPr lvl="2"/>
            <a:r>
              <a:rPr lang="en-US" dirty="0"/>
              <a:t>Quickly gets to the “waiting on hardware” part (apps are I/O bound)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Machine learning</a:t>
            </a:r>
          </a:p>
          <a:p>
            <a:pPr lvl="2"/>
            <a:r>
              <a:rPr lang="en-US" dirty="0"/>
              <a:t>Learning on the device is neigh impossible</a:t>
            </a:r>
          </a:p>
          <a:p>
            <a:pPr lvl="2"/>
            <a:r>
              <a:rPr lang="en-US" dirty="0"/>
              <a:t>Memory limitations make it hard to fit weights anyways</a:t>
            </a:r>
          </a:p>
          <a:p>
            <a:pPr lvl="1"/>
            <a:r>
              <a:rPr lang="en-US" dirty="0"/>
              <a:t>Cryptography</a:t>
            </a:r>
          </a:p>
          <a:p>
            <a:pPr lvl="2"/>
            <a:r>
              <a:rPr lang="en-US" dirty="0"/>
              <a:t>Public key encryption takes seconds to minutes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2554-FB5E-4E84-BB54-AF5AB88C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D8DF-75BD-47F7-92E1-C99FD080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For all the reasons that you assume</a:t>
            </a:r>
          </a:p>
          <a:p>
            <a:pPr lvl="1"/>
            <a:r>
              <a:rPr lang="en-US" dirty="0"/>
              <a:t>Easy to map variables to memory usage and code to instructions</a:t>
            </a:r>
          </a:p>
          <a:p>
            <a:pPr lvl="1"/>
            <a:endParaRPr lang="en-US" dirty="0"/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Not entirely uncommon, but rarer than you might guess</a:t>
            </a:r>
          </a:p>
          <a:p>
            <a:pPr lvl="1"/>
            <a:r>
              <a:rPr lang="en-US" dirty="0"/>
              <a:t>C code optimized by a modern compiler is likely faster</a:t>
            </a:r>
          </a:p>
          <a:p>
            <a:pPr lvl="1"/>
            <a:r>
              <a:rPr lang="en-US" dirty="0"/>
              <a:t>Notable uses:</a:t>
            </a:r>
          </a:p>
          <a:p>
            <a:pPr lvl="2"/>
            <a:r>
              <a:rPr lang="en-US" dirty="0"/>
              <a:t>Cryptography to create deterministic algorithms</a:t>
            </a:r>
          </a:p>
          <a:p>
            <a:pPr lvl="2"/>
            <a:r>
              <a:rPr lang="en-US" dirty="0"/>
              <a:t>Operating Systems to handle process swaps</a:t>
            </a:r>
          </a:p>
          <a:p>
            <a:pPr lvl="2"/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Similar to C but with better library support</a:t>
            </a:r>
          </a:p>
          <a:p>
            <a:pPr lvl="1"/>
            <a:r>
              <a:rPr lang="en-US" dirty="0"/>
              <a:t>Libraries take up a lot of code space though ~100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9CA9C-D8D8-44E3-BB3A-6564678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5DF3-AB58-4E80-BACB-5E9B6FE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Rarer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1566-A330-468B-AB4E-F0AE5E3D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Rust</a:t>
            </a:r>
          </a:p>
          <a:p>
            <a:pPr lvl="1"/>
            <a:r>
              <a:rPr lang="en-US" dirty="0"/>
              <a:t>Modern language with safety and reliability guarantees</a:t>
            </a:r>
          </a:p>
          <a:p>
            <a:pPr lvl="1"/>
            <a:r>
              <a:rPr lang="en-US" dirty="0"/>
              <a:t>Becoming relevant in the embedded space</a:t>
            </a:r>
          </a:p>
          <a:p>
            <a:pPr lvl="2"/>
            <a:r>
              <a:rPr lang="en-US" dirty="0"/>
              <a:t>But with a high learning curve</a:t>
            </a:r>
          </a:p>
          <a:p>
            <a:pPr lvl="2"/>
            <a:endParaRPr lang="en-US" dirty="0"/>
          </a:p>
          <a:p>
            <a:r>
              <a:rPr lang="en-US" dirty="0"/>
              <a:t>Python,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Mostly toy languages</a:t>
            </a:r>
          </a:p>
          <a:p>
            <a:pPr lvl="1"/>
            <a:r>
              <a:rPr lang="en-US" dirty="0"/>
              <a:t>Fine for simple things but incapable of complex operations</a:t>
            </a:r>
          </a:p>
          <a:p>
            <a:pPr lvl="2"/>
            <a:r>
              <a:rPr lang="en-US" dirty="0"/>
              <a:t>Especially low-level things like managing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6859-619F-4DDD-A786-4CECCF1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 from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embedded domain has several requirements that other domains do not</a:t>
            </a:r>
          </a:p>
          <a:p>
            <a:endParaRPr lang="en-US" dirty="0"/>
          </a:p>
          <a:p>
            <a:r>
              <a:rPr lang="en-US" dirty="0"/>
              <a:t>What is missing from programming languages that it wants?</a:t>
            </a:r>
          </a:p>
          <a:p>
            <a:pPr lvl="1"/>
            <a:r>
              <a:rPr lang="en-US" dirty="0"/>
              <a:t>Sense of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Sense of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0054-31CF-47CE-B2AB-C4ACA2C4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have no sense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EC4-C0D8-451F-BBCE-77FB8B35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system that needs to send messages to a motor every 10 milliseconds</a:t>
            </a:r>
          </a:p>
          <a:p>
            <a:pPr lvl="1"/>
            <a:r>
              <a:rPr lang="en-US" dirty="0"/>
              <a:t>Write a function that definitely completes within 10 milliseconds</a:t>
            </a:r>
          </a:p>
          <a:p>
            <a:pPr lvl="1"/>
            <a:endParaRPr lang="en-US" dirty="0"/>
          </a:p>
          <a:p>
            <a:r>
              <a:rPr lang="en-US" dirty="0"/>
              <a:t>Accounting for timing when programming is very challenging</a:t>
            </a:r>
          </a:p>
          <a:p>
            <a:pPr lvl="1"/>
            <a:r>
              <a:rPr lang="en-US" dirty="0"/>
              <a:t>We can profile code and determine timing at runtime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know many details of hardware, instructions can give timing</a:t>
            </a:r>
          </a:p>
          <a:p>
            <a:pPr lvl="2"/>
            <a:r>
              <a:rPr lang="en-US" dirty="0"/>
              <a:t>Unless the code interacts with external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DCDC-FCE7-4050-BBB4-56FDF31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energy use is rather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might</a:t>
            </a:r>
          </a:p>
          <a:p>
            <a:pPr lvl="1"/>
            <a:r>
              <a:rPr lang="en-US" dirty="0"/>
              <a:t>Start executing a loop</a:t>
            </a:r>
          </a:p>
          <a:p>
            <a:pPr lvl="1"/>
            <a:r>
              <a:rPr lang="en-US" dirty="0"/>
              <a:t>Turn on/off an LED</a:t>
            </a:r>
          </a:p>
          <a:p>
            <a:pPr lvl="1"/>
            <a:r>
              <a:rPr lang="en-US" dirty="0"/>
              <a:t>Send messages over a wired bus to another device</a:t>
            </a:r>
          </a:p>
          <a:p>
            <a:pPr lvl="1"/>
            <a:endParaRPr lang="en-US" dirty="0"/>
          </a:p>
          <a:p>
            <a:r>
              <a:rPr lang="en-US" dirty="0"/>
              <a:t>Determining energy these operations take is really difficult</a:t>
            </a:r>
          </a:p>
          <a:p>
            <a:pPr lvl="1"/>
            <a:r>
              <a:rPr lang="en-US" dirty="0"/>
              <a:t>Even with many details of the hardware</a:t>
            </a:r>
          </a:p>
          <a:p>
            <a:pPr lvl="1"/>
            <a:r>
              <a:rPr lang="en-US" dirty="0"/>
              <a:t>Different choices of processor clocks can have a large impact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profiled at runtime after writing the code</a:t>
            </a:r>
          </a:p>
          <a:p>
            <a:pPr lvl="2"/>
            <a:r>
              <a:rPr lang="en-US" dirty="0"/>
              <a:t>Iterative write-test-modify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b="1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873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1418-D646-C363-35D6-B2063A5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45BE-2499-5A46-C174-94CEB2F6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Office hours start today!</a:t>
            </a:r>
          </a:p>
          <a:p>
            <a:pPr lvl="1"/>
            <a:r>
              <a:rPr lang="en-US" dirty="0"/>
              <a:t>Four 1.5-hour slots per week to get help or lab checkoffs</a:t>
            </a:r>
          </a:p>
          <a:p>
            <a:pPr lvl="1"/>
            <a:r>
              <a:rPr lang="en-US" dirty="0"/>
              <a:t>Tried for a variety of times to meet everyone’s needs</a:t>
            </a:r>
          </a:p>
          <a:p>
            <a:pPr lvl="1"/>
            <a:endParaRPr lang="en-US" dirty="0"/>
          </a:p>
          <a:p>
            <a:r>
              <a:rPr lang="en-US" dirty="0"/>
              <a:t>Make sure you have your personal lab setup working</a:t>
            </a:r>
          </a:p>
          <a:p>
            <a:pPr lvl="1"/>
            <a:r>
              <a:rPr lang="en-US" dirty="0"/>
              <a:t>Ask in office hours or on Piazza if you run into issues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Labs will start this Friday!!!</a:t>
            </a:r>
          </a:p>
          <a:p>
            <a:pPr lvl="1"/>
            <a:r>
              <a:rPr lang="en-US" dirty="0"/>
              <a:t>You MUST come to your scheduled lab session</a:t>
            </a:r>
          </a:p>
          <a:p>
            <a:pPr lvl="1"/>
            <a:r>
              <a:rPr lang="en-US" dirty="0"/>
              <a:t>Not really enough room for students to swap sections</a:t>
            </a:r>
          </a:p>
          <a:p>
            <a:pPr lvl="2"/>
            <a:r>
              <a:rPr lang="en-US" dirty="0"/>
              <a:t>If there’s some known obligation and you give me a heads up, I could approve a few per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CE8B-B3DD-EFE4-2DAA-BA4A593D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code size instead of speed)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569-C3AF-4ADC-B524-91AAB59C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compilers compile for different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FB4F-1870-48E0-BCCB-43FF9418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we’ll be using is a cross compiler</a:t>
            </a:r>
          </a:p>
          <a:p>
            <a:pPr lvl="1"/>
            <a:r>
              <a:rPr lang="en-US" dirty="0"/>
              <a:t>Run on one architecture but compile code for another</a:t>
            </a:r>
          </a:p>
          <a:p>
            <a:pPr lvl="2"/>
            <a:r>
              <a:rPr lang="en-US" dirty="0"/>
              <a:t>Example: runs on x86-64 but compiles armv7e-m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GCC naming scheme: ARCH-VENDOR-(OS-)-ABI-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endParaRPr lang="en-US" dirty="0"/>
          </a:p>
          <a:p>
            <a:pPr lvl="2"/>
            <a:r>
              <a:rPr lang="en-US" dirty="0"/>
              <a:t>ARM architecture</a:t>
            </a:r>
          </a:p>
          <a:p>
            <a:pPr lvl="2"/>
            <a:r>
              <a:rPr lang="en-US" dirty="0"/>
              <a:t>No vendor</a:t>
            </a:r>
          </a:p>
          <a:p>
            <a:pPr lvl="2"/>
            <a:r>
              <a:rPr lang="en-US" dirty="0"/>
              <a:t>No OS</a:t>
            </a:r>
          </a:p>
          <a:p>
            <a:pPr lvl="2"/>
            <a:r>
              <a:rPr lang="en-US" dirty="0"/>
              <a:t>Embedded Application Binary Interface</a:t>
            </a:r>
          </a:p>
          <a:p>
            <a:pPr lvl="1"/>
            <a:r>
              <a:rPr lang="en-US" dirty="0"/>
              <a:t>Others: arm-none-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gnueabi-gcc</a:t>
            </a:r>
            <a:r>
              <a:rPr lang="en-US" dirty="0"/>
              <a:t>, i686-pc-windows-msvc-gcc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C8B8-C5D5-4062-BE2A-6E3553D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x86-64 compilers know which addresses to use?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x86-64 compilers know which addresses to use?</a:t>
            </a:r>
          </a:p>
          <a:p>
            <a:pPr lvl="1"/>
            <a:r>
              <a:rPr lang="en-US" dirty="0"/>
              <a:t>Virtual memory allows all applications to use the same memory addresses</a:t>
            </a:r>
          </a:p>
          <a:p>
            <a:pPr lvl="1"/>
            <a:endParaRPr lang="en-US" dirty="0"/>
          </a:p>
          <a:p>
            <a:r>
              <a:rPr lang="en-US" dirty="0"/>
              <a:t>Embedded solution</a:t>
            </a:r>
          </a:p>
          <a:p>
            <a:pPr lvl="1"/>
            <a:r>
              <a:rPr lang="en-US" dirty="0"/>
              <a:t>Only run a single application</a:t>
            </a:r>
          </a:p>
          <a:p>
            <a:pPr lvl="1"/>
            <a:r>
              <a:rPr lang="en-US" dirty="0"/>
              <a:t>Provide an LD file</a:t>
            </a:r>
          </a:p>
          <a:p>
            <a:pPr lvl="2"/>
            <a:r>
              <a:rPr lang="en-US" dirty="0"/>
              <a:t>Specifies memory layout for a certain system</a:t>
            </a:r>
          </a:p>
          <a:p>
            <a:pPr lvl="2"/>
            <a:r>
              <a:rPr lang="en-US" dirty="0"/>
              <a:t>Places sections of code in different places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nRF52833: 512 KB Flash, 128 KB SRAM</a:t>
            </a:r>
          </a:p>
          <a:p>
            <a:r>
              <a:rPr lang="en-US" dirty="0">
                <a:cs typeface="Courier New" panose="02070309020205020404" pitchFamily="49" charset="0"/>
              </a:rPr>
              <a:t>First, LD file defines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FLASH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ORIGIN = 0x00000000, LENGTH = 0x80000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RAM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 ORIGIN = 0x20000000, LENGTH = 0x20000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neat thing about microcontrollers: pointers have meaning</a:t>
            </a:r>
          </a:p>
          <a:p>
            <a:pPr lvl="1"/>
            <a:r>
              <a:rPr lang="en-US" dirty="0"/>
              <a:t>Just printing the value of a pointer can tell you if it’s in Flash or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8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It then places sections of code into those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.text :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KEEP(*(.Vectors))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*(.text*)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= ALIGN(4);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&gt; FLASH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2FD45-3448-4078-87C6-682CF638018B}"/>
              </a:ext>
            </a:extLst>
          </p:cNvPr>
          <p:cNvSpPr txBox="1"/>
          <p:nvPr/>
        </p:nvSpPr>
        <p:spPr>
          <a:xfrm>
            <a:off x="5511800" y="1968500"/>
            <a:ext cx="6248400" cy="436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.data : AT (__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*(.data*)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&gt; 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:   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*(.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 &gt;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59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these sections come from?</a:t>
            </a:r>
          </a:p>
          <a:p>
            <a:r>
              <a:rPr lang="en-US" dirty="0"/>
              <a:t>Most are generated by the compiler</a:t>
            </a:r>
          </a:p>
          <a:p>
            <a:pPr lvl="1"/>
            <a:r>
              <a:rPr lang="en-US" dirty="0"/>
              <a:t>.text, .</a:t>
            </a:r>
            <a:r>
              <a:rPr lang="en-US" dirty="0" err="1"/>
              <a:t>rodata</a:t>
            </a:r>
            <a:r>
              <a:rPr lang="en-US" dirty="0"/>
              <a:t>, .data,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You need to be deep in the docs to figure out how the esoteric ones work</a:t>
            </a:r>
          </a:p>
          <a:p>
            <a:pPr lvl="1"/>
            <a:endParaRPr lang="en-US" dirty="0"/>
          </a:p>
          <a:p>
            <a:r>
              <a:rPr lang="en-US" dirty="0"/>
              <a:t>Some are generated by the programmer</a:t>
            </a:r>
          </a:p>
          <a:p>
            <a:pPr lvl="1"/>
            <a:r>
              <a:rPr lang="en-US" dirty="0"/>
              <a:t>Allows you to place certain data items in a specific way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__attribute__((section(".foo")))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test[10] = {0,0,0,0,0,0,0,0,0,0};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  <a:p>
            <a:pPr lvl="2"/>
            <a:endParaRPr lang="en-US" dirty="0"/>
          </a:p>
          <a:p>
            <a:r>
              <a:rPr lang="en-US" dirty="0"/>
              <a:t>Output: a binary (or hex)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7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DCED-35E2-645C-46A2-69B23A3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hex file onto a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16E7-D9A3-05CD-0B4D-F86215B8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use case for JTAG</a:t>
            </a:r>
          </a:p>
          <a:p>
            <a:pPr lvl="1"/>
            <a:r>
              <a:rPr lang="en-US" dirty="0"/>
              <a:t>You provide it a hex file which specifies addresses and values</a:t>
            </a:r>
          </a:p>
          <a:p>
            <a:pPr lvl="1"/>
            <a:r>
              <a:rPr lang="en-US" dirty="0"/>
              <a:t>It writes those into Flash on the microcontroller</a:t>
            </a:r>
          </a:p>
          <a:p>
            <a:pPr lvl="1"/>
            <a:endParaRPr lang="en-US" dirty="0"/>
          </a:p>
          <a:p>
            <a:r>
              <a:rPr lang="en-US" dirty="0"/>
              <a:t>The LD file already specified addresses</a:t>
            </a:r>
          </a:p>
          <a:p>
            <a:pPr lvl="1"/>
            <a:r>
              <a:rPr lang="en-US" dirty="0"/>
              <a:t>So passing around hex files is enough to load an application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a hex file for one microcontroller won’t work on another with a different memory layout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1629-EE7F-FA0F-4CE0-E547073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E854-663E-A380-3B33-451B5D7C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EB1C-607C-1257-9385-C0073FD6C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I’m out-of-town on Wednesday and Thursday</a:t>
            </a:r>
          </a:p>
          <a:p>
            <a:pPr lvl="1"/>
            <a:r>
              <a:rPr lang="en-US" dirty="0"/>
              <a:t>In-class portion on Thursday is canceled</a:t>
            </a:r>
          </a:p>
          <a:p>
            <a:endParaRPr lang="en-US" dirty="0"/>
          </a:p>
          <a:p>
            <a:r>
              <a:rPr lang="en-US" dirty="0"/>
              <a:t>Lecture for Thursday will be recorded and uploaded to Canvas</a:t>
            </a:r>
          </a:p>
          <a:p>
            <a:pPr lvl="1"/>
            <a:r>
              <a:rPr lang="en-US" dirty="0"/>
              <a:t>Necessary information for lab on Friday</a:t>
            </a:r>
          </a:p>
          <a:p>
            <a:pPr lvl="1"/>
            <a:r>
              <a:rPr lang="en-US" dirty="0"/>
              <a:t>Make sure you look through it</a:t>
            </a:r>
          </a:p>
          <a:p>
            <a:pPr lvl="1"/>
            <a:r>
              <a:rPr lang="en-US" dirty="0"/>
              <a:t>Ask questions on Piazza!</a:t>
            </a:r>
          </a:p>
          <a:p>
            <a:pPr lvl="1"/>
            <a:r>
              <a:rPr lang="en-US" dirty="0"/>
              <a:t>Lecture will be posted either late tonight or early tomorrow</a:t>
            </a:r>
          </a:p>
          <a:p>
            <a:endParaRPr lang="en-US" dirty="0"/>
          </a:p>
          <a:p>
            <a:r>
              <a:rPr lang="en-US" dirty="0"/>
              <a:t>I will be back on Friday for labs!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3887-6ABB-ED1E-A8E3-F60B39EA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74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C496-00B5-43D9-9B06-D47C2C9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267-7EE3-4349-9C8A-83ED25F3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in the blink application in lab repo</a:t>
            </a:r>
          </a:p>
          <a:p>
            <a:pPr lvl="1"/>
            <a:r>
              <a:rPr lang="en-US" dirty="0">
                <a:hlinkClick r:id="rId2"/>
              </a:rPr>
              <a:t>https://github.com/nu-ce346/nu-microbit-base/tree/main/software/apps/blink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EB8F-E7F9-4F7E-9781-BA3A1954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b="1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72386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embedded software systems</a:t>
            </a:r>
          </a:p>
          <a:p>
            <a:pPr lvl="1"/>
            <a:r>
              <a:rPr lang="en-US" dirty="0"/>
              <a:t>Every microcontroller vendor has their own</a:t>
            </a:r>
          </a:p>
          <a:p>
            <a:pPr lvl="1"/>
            <a:r>
              <a:rPr lang="en-US" dirty="0"/>
              <a:t>Popular platforms like Arduino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We’re using the Nordic software development libraries plus some extensions made by my research group</a:t>
            </a:r>
          </a:p>
          <a:p>
            <a:pPr lvl="1"/>
            <a:r>
              <a:rPr lang="en-US" dirty="0"/>
              <a:t>It’ll be a week until that matters for the most part</a:t>
            </a:r>
          </a:p>
          <a:p>
            <a:pPr lvl="1"/>
            <a:r>
              <a:rPr lang="en-US" dirty="0"/>
              <a:t>We’ll start off by writing low-level drivers ourselves without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provided by Nordic for using their microcontrollers</a:t>
            </a:r>
          </a:p>
          <a:p>
            <a:pPr lvl="1"/>
            <a:r>
              <a:rPr lang="en-US" dirty="0"/>
              <a:t>Actually incredibly well documented! (relatively)</a:t>
            </a:r>
          </a:p>
          <a:p>
            <a:pPr lvl="1"/>
            <a:r>
              <a:rPr lang="en-US" dirty="0"/>
              <a:t>Various peripherals and library tools</a:t>
            </a:r>
          </a:p>
          <a:p>
            <a:pPr lvl="1"/>
            <a:endParaRPr lang="en-US" dirty="0"/>
          </a:p>
          <a:p>
            <a:r>
              <a:rPr lang="en-US" dirty="0"/>
              <a:t>SDK documentation</a:t>
            </a:r>
          </a:p>
          <a:p>
            <a:pPr lvl="1"/>
            <a:r>
              <a:rPr lang="en-US" sz="2000" dirty="0">
                <a:hlinkClick r:id="rId2"/>
              </a:rPr>
              <a:t>https://infocenter.nordicsemi.com/topic/sdk_nrf5_v16.0.0/index.html</a:t>
            </a:r>
            <a:endParaRPr lang="en-US" sz="2000" dirty="0"/>
          </a:p>
          <a:p>
            <a:pPr lvl="1"/>
            <a:r>
              <a:rPr lang="en-US" dirty="0"/>
              <a:t>Warning: search doesn’t really work</a:t>
            </a:r>
          </a:p>
          <a:p>
            <a:pPr lvl="1"/>
            <a:endParaRPr lang="en-US" dirty="0"/>
          </a:p>
          <a:p>
            <a:r>
              <a:rPr lang="en-US" dirty="0"/>
              <a:t>Possibly more useful: the list of data structures</a:t>
            </a:r>
          </a:p>
          <a:p>
            <a:pPr lvl="1"/>
            <a:r>
              <a:rPr lang="en-US" dirty="0"/>
              <a:t>Search that page for whatever “thing” you’re working with</a:t>
            </a:r>
          </a:p>
          <a:p>
            <a:pPr lvl="1"/>
            <a:r>
              <a:rPr lang="en-US" sz="2000" dirty="0">
                <a:hlinkClick r:id="rId3"/>
              </a:rPr>
              <a:t>https://infocenter.nordicsemi.com/topic/sdk_nrf5_v16.0.0/annotated.html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2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979-9C24-478E-BDC1-503BBDC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nRF52x-base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9CE-3F13-47B8-ACF5-52679D6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built around the SDK by Lab11</a:t>
            </a:r>
          </a:p>
          <a:p>
            <a:pPr lvl="1"/>
            <a:r>
              <a:rPr lang="en-US" dirty="0"/>
              <a:t>Branden Ghena, Brad Campbell (UVA), Neal Jackson, a few others</a:t>
            </a:r>
          </a:p>
          <a:p>
            <a:pPr lvl="1"/>
            <a:r>
              <a:rPr lang="en-US" dirty="0"/>
              <a:t>Allows everything to be used with </a:t>
            </a:r>
            <a:r>
              <a:rPr lang="en-US" dirty="0" err="1"/>
              <a:t>Makefiles</a:t>
            </a:r>
            <a:r>
              <a:rPr lang="en-US" dirty="0"/>
              <a:t> and command line</a:t>
            </a:r>
          </a:p>
          <a:p>
            <a:pPr lvl="1"/>
            <a:r>
              <a:rPr lang="en-US" dirty="0">
                <a:hlinkClick r:id="rId2"/>
              </a:rPr>
              <a:t>https://github.com/lab11/nrf52x-base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include it as a submodule</a:t>
            </a:r>
          </a:p>
          <a:p>
            <a:pPr lvl="1"/>
            <a:r>
              <a:rPr lang="en-US" dirty="0"/>
              <a:t>It has a copy of the SDK code and </a:t>
            </a:r>
            <a:r>
              <a:rPr lang="en-US" dirty="0" err="1"/>
              <a:t>softdevice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It has a whole </a:t>
            </a:r>
            <a:r>
              <a:rPr lang="en-US" dirty="0" err="1"/>
              <a:t>Makefile</a:t>
            </a:r>
            <a:r>
              <a:rPr lang="en-US" dirty="0"/>
              <a:t> system to include to proper C and H files</a:t>
            </a:r>
          </a:p>
          <a:p>
            <a:pPr lvl="1"/>
            <a:r>
              <a:rPr lang="en-US" dirty="0"/>
              <a:t>We include a Board file that specifies our specific board’s needs and capabilities</a:t>
            </a:r>
          </a:p>
          <a:p>
            <a:pPr lvl="1"/>
            <a:endParaRPr lang="en-US" dirty="0"/>
          </a:p>
          <a:p>
            <a:r>
              <a:rPr lang="en-US" dirty="0"/>
              <a:t>Go to repo to explain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D61F-F2A3-4B68-8D19-97B9D6B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1026" name="Picture 2" descr="Home | Lab11">
            <a:extLst>
              <a:ext uri="{FF2B5EF4-FFF2-40B4-BE49-F238E27FC236}">
                <a16:creationId xmlns:a16="http://schemas.microsoft.com/office/drawing/2014/main" id="{ECBEB5FE-DE19-418B-94B3-633BADE6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97" y="3429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6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51F9-97EE-6E64-6D83-C4E13C54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153D-5C7D-4062-52D7-9C439D9D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72963-39BD-9E27-9BBC-48E1CA6D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2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b="1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49199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interactions with devices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is ready for a command)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value(s) to DATA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command(s) to COMMAND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has completed the request)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Read value(s)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2BAD3-0ECD-407E-9C55-F8456F63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09"/>
          <a:stretch/>
        </p:blipFill>
        <p:spPr>
          <a:xfrm>
            <a:off x="3350794" y="1143000"/>
            <a:ext cx="58674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64A3D-67CF-4B73-9235-DD80D163EF54}"/>
              </a:ext>
            </a:extLst>
          </p:cNvPr>
          <p:cNvSpPr txBox="1"/>
          <p:nvPr/>
        </p:nvSpPr>
        <p:spPr>
          <a:xfrm>
            <a:off x="8648700" y="2489200"/>
            <a:ext cx="318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“polling” model of I/O.</a:t>
            </a:r>
          </a:p>
          <a:p>
            <a:br>
              <a:rPr lang="en-US" sz="2400" dirty="0"/>
            </a:br>
            <a:r>
              <a:rPr lang="en-US" sz="2400" dirty="0"/>
              <a:t>“Poll” the peripheral in software repeatedly to see if it’s ready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2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0398-913E-44D3-8C04-5844B492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can be a waste of CPU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E605-8A38-413A-BA2F-FAE04F0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is ready for a command)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value(s) to DATA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command(s) to COMMAND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has completed the request)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Read value(s) from Data</a:t>
            </a:r>
          </a:p>
          <a:p>
            <a:pPr lvl="3"/>
            <a:endParaRPr lang="en-US" sz="2400" dirty="0"/>
          </a:p>
          <a:p>
            <a:r>
              <a:rPr lang="en-US" dirty="0"/>
              <a:t>Problem: imagine a keyboard device</a:t>
            </a:r>
          </a:p>
          <a:p>
            <a:pPr lvl="1"/>
            <a:r>
              <a:rPr lang="en-US" dirty="0"/>
              <a:t>CPU could be waiting for minutes before data arrives</a:t>
            </a:r>
          </a:p>
          <a:p>
            <a:pPr lvl="1"/>
            <a:r>
              <a:rPr lang="en-US" dirty="0"/>
              <a:t>Need a way to notify CPU when an event occurs</a:t>
            </a:r>
          </a:p>
          <a:p>
            <a:pPr lvl="2"/>
            <a:r>
              <a:rPr lang="en-US" dirty="0"/>
              <a:t>Interrupts!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B709-429E-476C-99CB-E4A5FAE3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4B15-96D5-4617-8F14-C4A4152E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B2BA-FE3A-4937-BF09-276E565F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interrupt?</a:t>
            </a:r>
          </a:p>
          <a:p>
            <a:pPr lvl="1"/>
            <a:r>
              <a:rPr lang="en-US" dirty="0"/>
              <a:t>Some event which causes the processor to stop normal execution</a:t>
            </a:r>
          </a:p>
          <a:p>
            <a:pPr lvl="1"/>
            <a:r>
              <a:rPr lang="en-US" dirty="0"/>
              <a:t>The processor instead jumps to a software “handler” for that event</a:t>
            </a:r>
          </a:p>
          <a:p>
            <a:pPr lvl="2"/>
            <a:r>
              <a:rPr lang="en-US" dirty="0"/>
              <a:t>Then returns back to what it was doing afterwards</a:t>
            </a:r>
          </a:p>
          <a:p>
            <a:pPr lvl="1"/>
            <a:endParaRPr lang="en-US" dirty="0"/>
          </a:p>
          <a:p>
            <a:r>
              <a:rPr lang="en-US" dirty="0"/>
              <a:t>What causes interrupts?</a:t>
            </a:r>
          </a:p>
          <a:p>
            <a:pPr lvl="1"/>
            <a:r>
              <a:rPr lang="en-US" dirty="0"/>
              <a:t>Hardware exceptions</a:t>
            </a:r>
          </a:p>
          <a:p>
            <a:pPr lvl="2"/>
            <a:r>
              <a:rPr lang="en-US" dirty="0"/>
              <a:t>Divide by zero, Undefined Instruction, Memory bus error</a:t>
            </a:r>
          </a:p>
          <a:p>
            <a:pPr lvl="1"/>
            <a:r>
              <a:rPr lang="en-US" dirty="0"/>
              <a:t>Software</a:t>
            </a:r>
          </a:p>
          <a:p>
            <a:pPr lvl="2"/>
            <a:r>
              <a:rPr lang="en-US" dirty="0" err="1"/>
              <a:t>Syscall</a:t>
            </a:r>
            <a:r>
              <a:rPr lang="en-US" dirty="0"/>
              <a:t>, Software Interrupt (SWI)</a:t>
            </a:r>
          </a:p>
          <a:p>
            <a:pPr lvl="1"/>
            <a:r>
              <a:rPr lang="en-US" dirty="0"/>
              <a:t>External hardware</a:t>
            </a:r>
          </a:p>
          <a:p>
            <a:pPr lvl="2"/>
            <a:r>
              <a:rPr lang="en-US" dirty="0"/>
              <a:t>Input pin, Timer, various “Data Ready”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DF5D8-5E33-4946-BFE0-F0ACF41B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challenges of embedded software</a:t>
            </a:r>
          </a:p>
          <a:p>
            <a:endParaRPr lang="en-US" dirty="0"/>
          </a:p>
          <a:p>
            <a:r>
              <a:rPr lang="en-US" dirty="0"/>
              <a:t>Describe compilation and linking of embedded code</a:t>
            </a:r>
          </a:p>
          <a:p>
            <a:pPr lvl="1"/>
            <a:r>
              <a:rPr lang="en-US" dirty="0"/>
              <a:t>Actually applies to all code, but you probably never learned much about linking before</a:t>
            </a:r>
          </a:p>
          <a:p>
            <a:pPr lvl="1"/>
            <a:endParaRPr lang="en-US" dirty="0"/>
          </a:p>
          <a:p>
            <a:r>
              <a:rPr lang="en-US" dirty="0"/>
              <a:t>Introduce new software pattern: interrupts</a:t>
            </a:r>
          </a:p>
          <a:p>
            <a:endParaRPr lang="en-US" dirty="0"/>
          </a:p>
          <a:p>
            <a:r>
              <a:rPr lang="en-US" dirty="0"/>
              <a:t>Explore the microcontroller boot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447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3200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59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1828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8795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4895846"/>
            <a:ext cx="3035300" cy="146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6ABF2-4F26-436C-8409-D9707CD66863}"/>
              </a:ext>
            </a:extLst>
          </p:cNvPr>
          <p:cNvCxnSpPr>
            <a:cxnSpLocks/>
          </p:cNvCxnSpPr>
          <p:nvPr/>
        </p:nvCxnSpPr>
        <p:spPr>
          <a:xfrm>
            <a:off x="3346450" y="5721350"/>
            <a:ext cx="0" cy="4889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10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Nested Vectored Interrupt Controller (NVIC)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787442"/>
            <a:ext cx="10972800" cy="2384757"/>
          </a:xfrm>
        </p:spPr>
        <p:txBody>
          <a:bodyPr/>
          <a:lstStyle/>
          <a:p>
            <a:r>
              <a:rPr lang="en-US" dirty="0"/>
              <a:t>Manages interrupt requests (IRQ)</a:t>
            </a:r>
          </a:p>
          <a:p>
            <a:pPr lvl="1"/>
            <a:r>
              <a:rPr lang="en-US" dirty="0"/>
              <a:t>Stores all caller-saved registers on the stack</a:t>
            </a:r>
          </a:p>
          <a:p>
            <a:pPr lvl="2"/>
            <a:r>
              <a:rPr lang="en-US" dirty="0"/>
              <a:t>So the handler code doesn’t overwrite them</a:t>
            </a:r>
          </a:p>
          <a:p>
            <a:pPr lvl="1"/>
            <a:r>
              <a:rPr lang="en-US" dirty="0"/>
              <a:t>Moves execution to proper handler, a.k.a. Interrupt Service Routine (ISR)</a:t>
            </a:r>
          </a:p>
          <a:p>
            <a:pPr lvl="1"/>
            <a:r>
              <a:rPr lang="en-US" dirty="0"/>
              <a:t>Restores registers after handler returns and moves execution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Google Shape;262;p31">
            <a:extLst>
              <a:ext uri="{FF2B5EF4-FFF2-40B4-BE49-F238E27FC236}">
                <a16:creationId xmlns:a16="http://schemas.microsoft.com/office/drawing/2014/main" id="{A33D91A0-409D-4E77-A2BF-C70DF73806D8}"/>
              </a:ext>
            </a:extLst>
          </p:cNvPr>
          <p:cNvSpPr/>
          <p:nvPr/>
        </p:nvSpPr>
        <p:spPr>
          <a:xfrm>
            <a:off x="1587500" y="273500"/>
            <a:ext cx="13462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" name="Google Shape;263;p31">
            <a:extLst>
              <a:ext uri="{FF2B5EF4-FFF2-40B4-BE49-F238E27FC236}">
                <a16:creationId xmlns:a16="http://schemas.microsoft.com/office/drawing/2014/main" id="{8C4177C4-0F8A-4912-865C-1C2187D7348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136140" y="825500"/>
            <a:ext cx="124460" cy="11252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64;p31">
            <a:extLst>
              <a:ext uri="{FF2B5EF4-FFF2-40B4-BE49-F238E27FC236}">
                <a16:creationId xmlns:a16="http://schemas.microsoft.com/office/drawing/2014/main" id="{80239C46-D6AA-483A-AFA6-4C73ACBA1DE4}"/>
              </a:ext>
            </a:extLst>
          </p:cNvPr>
          <p:cNvSpPr txBox="1"/>
          <p:nvPr/>
        </p:nvSpPr>
        <p:spPr>
          <a:xfrm>
            <a:off x="793940" y="195076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Interrupts can preempt other interrupts!</a:t>
            </a:r>
            <a:endParaRPr sz="2400" dirty="0"/>
          </a:p>
        </p:txBody>
      </p:sp>
      <p:sp>
        <p:nvSpPr>
          <p:cNvPr id="9" name="Google Shape;265;p31">
            <a:extLst>
              <a:ext uri="{FF2B5EF4-FFF2-40B4-BE49-F238E27FC236}">
                <a16:creationId xmlns:a16="http://schemas.microsoft.com/office/drawing/2014/main" id="{883A23E5-3D46-4EB4-B406-BBD69369F27A}"/>
              </a:ext>
            </a:extLst>
          </p:cNvPr>
          <p:cNvSpPr/>
          <p:nvPr/>
        </p:nvSpPr>
        <p:spPr>
          <a:xfrm>
            <a:off x="2933700" y="273500"/>
            <a:ext cx="16764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66;p31">
            <a:extLst>
              <a:ext uri="{FF2B5EF4-FFF2-40B4-BE49-F238E27FC236}">
                <a16:creationId xmlns:a16="http://schemas.microsoft.com/office/drawing/2014/main" id="{10819A56-E677-4179-91DC-CA5E36E200D6}"/>
              </a:ext>
            </a:extLst>
          </p:cNvPr>
          <p:cNvSpPr txBox="1"/>
          <p:nvPr/>
        </p:nvSpPr>
        <p:spPr>
          <a:xfrm>
            <a:off x="3664685" y="189081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Jump directly to the interrupt handler</a:t>
            </a:r>
            <a:endParaRPr sz="2400" dirty="0"/>
          </a:p>
        </p:txBody>
      </p:sp>
      <p:cxnSp>
        <p:nvCxnSpPr>
          <p:cNvPr id="11" name="Google Shape;267;p31">
            <a:extLst>
              <a:ext uri="{FF2B5EF4-FFF2-40B4-BE49-F238E27FC236}">
                <a16:creationId xmlns:a16="http://schemas.microsoft.com/office/drawing/2014/main" id="{2E1259CB-E187-4314-9949-AA452DE71B3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71900" y="825500"/>
            <a:ext cx="1234985" cy="10653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68;p31">
            <a:extLst>
              <a:ext uri="{FF2B5EF4-FFF2-40B4-BE49-F238E27FC236}">
                <a16:creationId xmlns:a16="http://schemas.microsoft.com/office/drawing/2014/main" id="{86D911ED-09CD-4E26-9921-806362D36341}"/>
              </a:ext>
            </a:extLst>
          </p:cNvPr>
          <p:cNvSpPr/>
          <p:nvPr/>
        </p:nvSpPr>
        <p:spPr>
          <a:xfrm>
            <a:off x="4610100" y="273833"/>
            <a:ext cx="3632200" cy="55166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69;p31">
            <a:extLst>
              <a:ext uri="{FF2B5EF4-FFF2-40B4-BE49-F238E27FC236}">
                <a16:creationId xmlns:a16="http://schemas.microsoft.com/office/drawing/2014/main" id="{E6AE1CD1-8125-496D-A1F4-EF3693D10DA9}"/>
              </a:ext>
            </a:extLst>
          </p:cNvPr>
          <p:cNvSpPr txBox="1"/>
          <p:nvPr/>
        </p:nvSpPr>
        <p:spPr>
          <a:xfrm>
            <a:off x="6789459" y="1640642"/>
            <a:ext cx="26844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Handles interrupt entry and exit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Unstacking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Priorities</a:t>
            </a:r>
            <a:endParaRPr sz="2400" dirty="0"/>
          </a:p>
        </p:txBody>
      </p:sp>
      <p:cxnSp>
        <p:nvCxnSpPr>
          <p:cNvPr id="14" name="Google Shape;270;p31">
            <a:extLst>
              <a:ext uri="{FF2B5EF4-FFF2-40B4-BE49-F238E27FC236}">
                <a16:creationId xmlns:a16="http://schemas.microsoft.com/office/drawing/2014/main" id="{44C1EF66-C899-4B7B-B5A4-2E1A76E6C5A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26200" y="825500"/>
            <a:ext cx="1705459" cy="8151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4435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Vector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6ACA-6FB9-486C-A1E2-343C479F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77205" cy="5029200"/>
          </a:xfrm>
        </p:spPr>
        <p:txBody>
          <a:bodyPr/>
          <a:lstStyle/>
          <a:p>
            <a:r>
              <a:rPr lang="en-US" dirty="0"/>
              <a:t>List of function pointers to handler for each interrupt/exception</a:t>
            </a:r>
          </a:p>
          <a:p>
            <a:endParaRPr lang="en-US" dirty="0"/>
          </a:p>
          <a:p>
            <a:r>
              <a:rPr lang="en-US" dirty="0"/>
              <a:t>First 15 are architecture-specific exceptions</a:t>
            </a:r>
          </a:p>
          <a:p>
            <a:endParaRPr lang="en-US" dirty="0"/>
          </a:p>
          <a:p>
            <a:r>
              <a:rPr lang="en-US" dirty="0"/>
              <a:t>After that are microcontroller interrupt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Google Shape;291;p33">
            <a:extLst>
              <a:ext uri="{FF2B5EF4-FFF2-40B4-BE49-F238E27FC236}">
                <a16:creationId xmlns:a16="http://schemas.microsoft.com/office/drawing/2014/main" id="{0512E34D-8CF9-4229-AFF1-3FDAC9FBDC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9003" y="228600"/>
            <a:ext cx="5981391" cy="5948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535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B66F-C579-4CA3-BB28-3A8386F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in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B4F2-7EA3-4BD1-BA10-D41A6BB2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16905" cy="5029200"/>
          </a:xfrm>
        </p:spPr>
        <p:txBody>
          <a:bodyPr/>
          <a:lstStyle/>
          <a:p>
            <a:r>
              <a:rPr lang="en-US" dirty="0"/>
              <a:t>Placed in its own section</a:t>
            </a:r>
          </a:p>
          <a:p>
            <a:pPr lvl="1"/>
            <a:r>
              <a:rPr lang="en-US" dirty="0"/>
              <a:t>LD file puts it first in Flash</a:t>
            </a:r>
          </a:p>
          <a:p>
            <a:pPr lvl="1"/>
            <a:endParaRPr lang="en-US" dirty="0"/>
          </a:p>
          <a:p>
            <a:r>
              <a:rPr lang="en-US" dirty="0" err="1"/>
              <a:t>Reset_Handler</a:t>
            </a:r>
            <a:r>
              <a:rPr lang="en-US" dirty="0"/>
              <a:t> determines where software starts executing</a:t>
            </a:r>
          </a:p>
          <a:p>
            <a:endParaRPr lang="en-US" dirty="0"/>
          </a:p>
          <a:p>
            <a:r>
              <a:rPr lang="en-US" dirty="0"/>
              <a:t>After that are all exception and interrupt handlers</a:t>
            </a:r>
          </a:p>
          <a:p>
            <a:pPr lvl="1"/>
            <a:r>
              <a:rPr lang="en-US" dirty="0"/>
              <a:t>All function pointers to some C code somewhere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F82C-F780-4AD3-B81C-8179F98C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1A2AD-6EDB-49CF-A4C9-8F49028F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28"/>
          <a:stretch/>
        </p:blipFill>
        <p:spPr>
          <a:xfrm>
            <a:off x="5870599" y="228601"/>
            <a:ext cx="570979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4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465A-2AAB-4A19-ACD7-0249F2A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53B9-A69B-4148-A43F-67E263E2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NVIC functions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NVIC_EnableIRQ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NVIC_DisableIRQ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NVIC_SetPriority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(number, priority)</a:t>
            </a:r>
          </a:p>
          <a:p>
            <a:pPr lvl="2"/>
            <a:r>
              <a:rPr lang="en-US" dirty="0"/>
              <a:t>Technically 256 priorities</a:t>
            </a:r>
          </a:p>
          <a:p>
            <a:pPr lvl="2"/>
            <a:r>
              <a:rPr lang="en-US" dirty="0"/>
              <a:t>Only 8 are implemented</a:t>
            </a:r>
          </a:p>
          <a:p>
            <a:pPr lvl="2"/>
            <a:endParaRPr lang="en-US" dirty="0"/>
          </a:p>
          <a:p>
            <a:r>
              <a:rPr lang="en-US" dirty="0"/>
              <a:t>Must enable interrupts in two places!</a:t>
            </a:r>
          </a:p>
          <a:p>
            <a:pPr lvl="1"/>
            <a:r>
              <a:rPr lang="en-US" dirty="0"/>
              <a:t>Enabling interrupt in the peripheral will generate the signal</a:t>
            </a:r>
          </a:p>
          <a:p>
            <a:pPr lvl="1"/>
            <a:r>
              <a:rPr lang="en-US" dirty="0"/>
              <a:t>Enabling interrupt in the NVIC will cause signal to jump to handler</a:t>
            </a:r>
          </a:p>
          <a:p>
            <a:pPr lvl="1"/>
            <a:endParaRPr lang="en-US" dirty="0"/>
          </a:p>
          <a:p>
            <a:r>
              <a:rPr lang="en-US" dirty="0"/>
              <a:t>Priority determines which interrupt goes first</a:t>
            </a:r>
          </a:p>
          <a:p>
            <a:pPr lvl="1"/>
            <a:r>
              <a:rPr lang="en-US" dirty="0"/>
              <a:t>And determines how interrupts are nested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883A-0FFE-4B87-9755-9059AC91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6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5448300"/>
            <a:ext cx="3035300" cy="90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42BF9-FC94-4CE2-B3D9-8C498546E039}"/>
              </a:ext>
            </a:extLst>
          </p:cNvPr>
          <p:cNvCxnSpPr>
            <a:cxnSpLocks/>
          </p:cNvCxnSpPr>
          <p:nvPr/>
        </p:nvCxnSpPr>
        <p:spPr>
          <a:xfrm>
            <a:off x="4076700" y="4406892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64B0BE-ABCC-450C-8B66-4597C8299FA7}"/>
              </a:ext>
            </a:extLst>
          </p:cNvPr>
          <p:cNvSpPr txBox="1"/>
          <p:nvPr/>
        </p:nvSpPr>
        <p:spPr>
          <a:xfrm>
            <a:off x="2222503" y="4121829"/>
            <a:ext cx="20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priority</a:t>
            </a:r>
            <a:br>
              <a:rPr lang="en-US" dirty="0"/>
            </a:br>
            <a:r>
              <a:rPr lang="en-US" dirty="0"/>
              <a:t>Interrupt triggers!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76579-34F5-49EE-8F95-E68D2493D2E0}"/>
              </a:ext>
            </a:extLst>
          </p:cNvPr>
          <p:cNvSpPr/>
          <p:nvPr/>
        </p:nvSpPr>
        <p:spPr>
          <a:xfrm>
            <a:off x="4876800" y="4959350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3735A-47BA-4EBB-B5E1-A818CD830EA5}"/>
              </a:ext>
            </a:extLst>
          </p:cNvPr>
          <p:cNvSpPr/>
          <p:nvPr/>
        </p:nvSpPr>
        <p:spPr>
          <a:xfrm>
            <a:off x="7912100" y="4406887"/>
            <a:ext cx="3035300" cy="5524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402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6B6-B054-4227-BED5-76189B9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FA6B-6B5E-4FA0-A6D9-75AF64F6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a system use polling versus interrupts?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49727-D9E6-4639-88E1-16586623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6B6-B054-4227-BED5-76189B9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FA6B-6B5E-4FA0-A6D9-75AF64F6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a system use polling versus interrupts?</a:t>
            </a:r>
          </a:p>
          <a:p>
            <a:endParaRPr lang="en-US" dirty="0"/>
          </a:p>
          <a:p>
            <a:r>
              <a:rPr lang="en-US" dirty="0"/>
              <a:t>Polling</a:t>
            </a:r>
          </a:p>
          <a:p>
            <a:pPr lvl="1"/>
            <a:r>
              <a:rPr lang="en-US" dirty="0"/>
              <a:t>Great if the device is going to respond immediately (like 1 cycle)</a:t>
            </a:r>
          </a:p>
          <a:p>
            <a:pPr lvl="1"/>
            <a:r>
              <a:rPr lang="en-US" dirty="0"/>
              <a:t>Important if we need to respond very quick (less than a microsecond)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Great if we’ll need to wait a long time for status to change</a:t>
            </a:r>
          </a:p>
          <a:p>
            <a:pPr lvl="1"/>
            <a:r>
              <a:rPr lang="en-US" dirty="0"/>
              <a:t>Still responds pretty quickly, but not </a:t>
            </a:r>
            <a:r>
              <a:rPr lang="en-US" i="1" dirty="0"/>
              <a:t>immediately</a:t>
            </a:r>
          </a:p>
          <a:p>
            <a:pPr lvl="2"/>
            <a:r>
              <a:rPr lang="en-US" dirty="0"/>
              <a:t>Needs to context switch from running code to interrupt handler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49727-D9E6-4639-88E1-16586623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6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77896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72575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microcontroller </a:t>
            </a:r>
            <a:r>
              <a:rPr lang="en-US" i="1" dirty="0"/>
              <a:t>start</a:t>
            </a:r>
            <a:r>
              <a:rPr lang="en-US" dirty="0"/>
              <a:t> running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comes on</a:t>
            </a:r>
          </a:p>
          <a:p>
            <a:r>
              <a:rPr lang="en-US" dirty="0"/>
              <a:t>Microcontroller needs to start executing assembly code</a:t>
            </a:r>
          </a:p>
          <a:p>
            <a:endParaRPr lang="en-US" dirty="0"/>
          </a:p>
          <a:p>
            <a:r>
              <a:rPr lang="en-US" dirty="0"/>
              <a:t>You expect your main() function to run</a:t>
            </a:r>
          </a:p>
          <a:p>
            <a:pPr lvl="1"/>
            <a:r>
              <a:rPr lang="en-US" dirty="0"/>
              <a:t>But a few things need to happen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9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B78-9336-4F88-8912-DAC18D8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 a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DD9-79F8-4735-97B6-32F47249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code might need to write data to the stack</a:t>
            </a:r>
          </a:p>
          <a:p>
            <a:pPr lvl="1"/>
            <a:r>
              <a:rPr lang="en-US" dirty="0"/>
              <a:t>Might call functions that need to stack registers</a:t>
            </a:r>
          </a:p>
          <a:p>
            <a:pPr lvl="1"/>
            <a:endParaRPr lang="en-US" dirty="0"/>
          </a:p>
          <a:p>
            <a:r>
              <a:rPr lang="en-US" dirty="0"/>
              <a:t>ARM: Valid address for the stack pointer is at address 0 in Flash</a:t>
            </a:r>
          </a:p>
          <a:p>
            <a:pPr lvl="1"/>
            <a:r>
              <a:rPr lang="en-US" dirty="0"/>
              <a:t>Needs to point to somewhere in 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loads it into the Stack Pointer when it powers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C411-0E8D-402B-954E-30229BE7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5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7899-C097-4C9A-9530-63FD2A9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 the program counter (PC)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047-1963-4DC7-8D96-074D7E0D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a.k.a. the Instruction Pointer (IP) in x86 land</a:t>
            </a:r>
          </a:p>
          <a:p>
            <a:endParaRPr lang="en-US" dirty="0"/>
          </a:p>
          <a:p>
            <a:r>
              <a:rPr lang="en-US" dirty="0"/>
              <a:t>32-bit ARM: valid instruction pointer is at address 4 in Flash</a:t>
            </a:r>
          </a:p>
          <a:p>
            <a:pPr lvl="1"/>
            <a:r>
              <a:rPr lang="en-US" dirty="0"/>
              <a:t>Could point to RAM, usually to Flash though</a:t>
            </a:r>
          </a:p>
          <a:p>
            <a:pPr lvl="1"/>
            <a:r>
              <a:rPr lang="en-US" dirty="0"/>
              <a:t>In interrupt terms: this is the “Reset Handler”!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loaded into the PC after the SP is loaded</a:t>
            </a:r>
          </a:p>
          <a:p>
            <a:pPr lvl="2"/>
            <a:r>
              <a:rPr lang="en-US" dirty="0"/>
              <a:t>Again, hardware does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ED7D-F364-4D2D-87D2-5E19E5B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4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E373-F32A-4AEC-B7BD-0BE449D8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“reset handler” prepares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CB8A-DFB0-4420-A944-D50B3F55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Code that handles system resets</a:t>
            </a:r>
          </a:p>
          <a:p>
            <a:pPr lvl="1"/>
            <a:r>
              <a:rPr lang="en-US" dirty="0"/>
              <a:t>Either reset button or power-on reset</a:t>
            </a:r>
          </a:p>
          <a:p>
            <a:pPr lvl="1"/>
            <a:r>
              <a:rPr lang="en-US" dirty="0"/>
              <a:t>Address was loaded into PC in Step 1</a:t>
            </a:r>
          </a:p>
          <a:p>
            <a:pPr lvl="1"/>
            <a:endParaRPr lang="en-US" dirty="0"/>
          </a:p>
          <a:p>
            <a:r>
              <a:rPr lang="en-US" dirty="0"/>
              <a:t>Reset handler code:</a:t>
            </a:r>
          </a:p>
          <a:p>
            <a:pPr lvl="1"/>
            <a:r>
              <a:rPr lang="en-US" dirty="0"/>
              <a:t>Loads initial values of .data section from Flash into RAM</a:t>
            </a:r>
          </a:p>
          <a:p>
            <a:pPr lvl="1"/>
            <a:r>
              <a:rPr lang="en-US" dirty="0"/>
              <a:t>Loads zeros as values of .</a:t>
            </a:r>
            <a:r>
              <a:rPr lang="en-US" dirty="0" err="1"/>
              <a:t>bss</a:t>
            </a:r>
            <a:r>
              <a:rPr lang="en-US" dirty="0"/>
              <a:t> section in RAM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SystemInit</a:t>
            </a:r>
            <a:endParaRPr lang="en-US" dirty="0"/>
          </a:p>
          <a:p>
            <a:pPr lvl="2"/>
            <a:r>
              <a:rPr lang="en-US" dirty="0"/>
              <a:t>Starts correct clocks for the system</a:t>
            </a:r>
          </a:p>
          <a:p>
            <a:pPr lvl="2"/>
            <a:r>
              <a:rPr lang="en-US" dirty="0"/>
              <a:t>Handles various hardware configurations/errata</a:t>
            </a:r>
          </a:p>
          <a:p>
            <a:pPr lvl="1"/>
            <a:r>
              <a:rPr lang="en-US" dirty="0"/>
              <a:t>Calls _start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nu-</a:t>
            </a:r>
            <a:r>
              <a:rPr lang="en-US" sz="1900" dirty="0" err="1">
                <a:hlinkClick r:id="rId2"/>
              </a:rPr>
              <a:t>microbit</a:t>
            </a:r>
            <a:r>
              <a:rPr lang="en-US" sz="1900" dirty="0">
                <a:hlinkClick r:id="rId2"/>
              </a:rPr>
              <a:t>-base/software/nrf52x-base/</a:t>
            </a:r>
            <a:r>
              <a:rPr lang="en-US" sz="1900" dirty="0" err="1">
                <a:hlinkClick r:id="rId2"/>
              </a:rPr>
              <a:t>sdk</a:t>
            </a:r>
            <a:r>
              <a:rPr lang="en-US" sz="1900" dirty="0">
                <a:hlinkClick r:id="rId2"/>
              </a:rPr>
              <a:t>/nrf5_sdk_16.0.0/modules/</a:t>
            </a:r>
            <a:r>
              <a:rPr lang="en-US" sz="1900" dirty="0" err="1">
                <a:hlinkClick r:id="rId2"/>
              </a:rPr>
              <a:t>nrfx</a:t>
            </a:r>
            <a:r>
              <a:rPr lang="en-US" sz="1900" dirty="0">
                <a:hlinkClick r:id="rId2"/>
              </a:rPr>
              <a:t>/</a:t>
            </a:r>
            <a:r>
              <a:rPr lang="en-US" sz="1900" dirty="0" err="1">
                <a:hlinkClick r:id="rId2"/>
              </a:rPr>
              <a:t>mdk</a:t>
            </a:r>
            <a:r>
              <a:rPr lang="en-US" sz="1900" dirty="0">
                <a:hlinkClick r:id="rId2"/>
              </a:rPr>
              <a:t>/gcc_startup_nrf52833.S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>
                <a:hlinkClick r:id="rId3"/>
              </a:rPr>
              <a:t>nu-</a:t>
            </a:r>
            <a:r>
              <a:rPr lang="en-US" sz="1900" dirty="0" err="1">
                <a:hlinkClick r:id="rId3"/>
              </a:rPr>
              <a:t>microbit</a:t>
            </a:r>
            <a:r>
              <a:rPr lang="en-US" sz="1900" dirty="0">
                <a:hlinkClick r:id="rId3"/>
              </a:rPr>
              <a:t>-base/software/nrf52x-base/</a:t>
            </a:r>
            <a:r>
              <a:rPr lang="en-US" sz="1900" dirty="0" err="1">
                <a:hlinkClick r:id="rId3"/>
              </a:rPr>
              <a:t>sdk</a:t>
            </a:r>
            <a:r>
              <a:rPr lang="en-US" sz="1900" dirty="0">
                <a:hlinkClick r:id="rId3"/>
              </a:rPr>
              <a:t>/nrf5_sdk_16.0.0/modules/</a:t>
            </a:r>
            <a:r>
              <a:rPr lang="en-US" sz="1900" dirty="0" err="1">
                <a:hlinkClick r:id="rId3"/>
              </a:rPr>
              <a:t>nrfx</a:t>
            </a:r>
            <a:r>
              <a:rPr lang="en-US" sz="1900" dirty="0">
                <a:hlinkClick r:id="rId3"/>
              </a:rPr>
              <a:t>/</a:t>
            </a:r>
            <a:r>
              <a:rPr lang="en-US" sz="1900" dirty="0" err="1">
                <a:hlinkClick r:id="rId3"/>
              </a:rPr>
              <a:t>mdk</a:t>
            </a:r>
            <a:r>
              <a:rPr lang="en-US" sz="1900" dirty="0">
                <a:hlinkClick r:id="rId3"/>
              </a:rPr>
              <a:t>/system_nrf52.c</a:t>
            </a:r>
            <a:br>
              <a:rPr lang="en-US" sz="1700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89313-B3E7-4EE7-AB1A-38A1B4FE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8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89F-476E-4D72-A08C-E937E2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set up C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E1D3-7C1B-4B15-929E-6F17EC56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_start is provided by </a:t>
            </a:r>
            <a:r>
              <a:rPr lang="en-US" dirty="0" err="1"/>
              <a:t>newlib</a:t>
            </a:r>
            <a:endParaRPr lang="en-US" dirty="0"/>
          </a:p>
          <a:p>
            <a:pPr lvl="1"/>
            <a:r>
              <a:rPr lang="en-US" dirty="0"/>
              <a:t>An implementation of </a:t>
            </a:r>
            <a:r>
              <a:rPr lang="en-US" dirty="0" err="1"/>
              <a:t>libc</a:t>
            </a:r>
            <a:r>
              <a:rPr lang="en-US" dirty="0"/>
              <a:t> – the C standard library</a:t>
            </a:r>
          </a:p>
          <a:p>
            <a:pPr lvl="1"/>
            <a:r>
              <a:rPr lang="en-US" dirty="0"/>
              <a:t>Startup is a file usually named crt0</a:t>
            </a:r>
          </a:p>
          <a:p>
            <a:pPr lvl="1"/>
            <a:endParaRPr lang="en-US" dirty="0"/>
          </a:p>
          <a:p>
            <a:r>
              <a:rPr lang="en-US" dirty="0"/>
              <a:t>Does more setup, almost none of which is relevant for our system</a:t>
            </a:r>
          </a:p>
          <a:p>
            <a:pPr lvl="1"/>
            <a:r>
              <a:rPr lang="en-US" dirty="0"/>
              <a:t>Probably is this code that actually zeros out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Sets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 to 0</a:t>
            </a:r>
          </a:p>
          <a:p>
            <a:pPr lvl="1"/>
            <a:r>
              <a:rPr lang="en-US" dirty="0"/>
              <a:t>Calls main()  !!!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https://sourceware.org/git/gitweb.cgi?p=newlib-cygwin.git;a=blob_plain;f=libgloss/arm/crt0.S;hb=HEAD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2579-85BD-4078-B531-03F4D72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3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333-AF8C-4C71-9E15-C206320C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writeup with way more details and a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DC2-37A8-42CA-8FB6-4B4B1FE0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9308" cy="5029200"/>
          </a:xfrm>
        </p:spPr>
        <p:txBody>
          <a:bodyPr/>
          <a:lstStyle/>
          <a:p>
            <a:r>
              <a:rPr lang="en-US" dirty="0"/>
              <a:t>Relevant guide!!</a:t>
            </a:r>
          </a:p>
          <a:p>
            <a:pPr lvl="1"/>
            <a:r>
              <a:rPr lang="en-US" dirty="0">
                <a:hlinkClick r:id="rId2"/>
              </a:rPr>
              <a:t>https://embeddedartistry.com/blog/2019/04/17/exploring-startup-implementations-newlib-arm/</a:t>
            </a:r>
            <a:endParaRPr lang="en-US" dirty="0"/>
          </a:p>
          <a:p>
            <a:pPr lvl="1"/>
            <a:r>
              <a:rPr lang="en-US" dirty="0"/>
              <a:t>Covers the nRF52!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DBD1-CA31-46C2-A3A9-8B51D214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B5ABE-F955-4C23-99E0-53EE676D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37" y="1143000"/>
            <a:ext cx="6386512" cy="53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597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7203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89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embedded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limitations</a:t>
            </a:r>
          </a:p>
          <a:p>
            <a:pPr lvl="1"/>
            <a:r>
              <a:rPr lang="en-US" dirty="0"/>
              <a:t>Very little memory</a:t>
            </a:r>
          </a:p>
          <a:p>
            <a:pPr lvl="1"/>
            <a:r>
              <a:rPr lang="en-US" dirty="0"/>
              <a:t>Very little computational power</a:t>
            </a:r>
          </a:p>
          <a:p>
            <a:pPr lvl="1"/>
            <a:r>
              <a:rPr lang="en-US" dirty="0"/>
              <a:t>Very little energy</a:t>
            </a:r>
          </a:p>
          <a:p>
            <a:pPr lvl="1"/>
            <a:endParaRPr lang="en-US" dirty="0"/>
          </a:p>
          <a:p>
            <a:r>
              <a:rPr lang="en-US" dirty="0"/>
              <a:t>Don’t expect a lot of support</a:t>
            </a:r>
          </a:p>
          <a:p>
            <a:pPr lvl="1"/>
            <a:r>
              <a:rPr lang="en-US" dirty="0"/>
              <a:t>Likely no operating system</a:t>
            </a:r>
          </a:p>
          <a:p>
            <a:pPr lvl="1"/>
            <a:r>
              <a:rPr lang="en-US" dirty="0"/>
              <a:t>Might not even have error reporting capabilities</a:t>
            </a:r>
          </a:p>
          <a:p>
            <a:pPr lvl="1"/>
            <a:endParaRPr lang="en-US" dirty="0"/>
          </a:p>
          <a:p>
            <a:r>
              <a:rPr lang="en-US" dirty="0"/>
              <a:t>Moral: think differently about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r>
              <a:rPr lang="en-US" dirty="0"/>
              <a:t>In embedded, we often </a:t>
            </a:r>
            <a:r>
              <a:rPr lang="en-US" i="1" dirty="0"/>
              <a:t>encourage</a:t>
            </a:r>
            <a:r>
              <a:rPr lang="en-US" dirty="0"/>
              <a:t> global variables for large things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r>
              <a:rPr lang="en-US" dirty="0"/>
              <a:t>In embedded, we often </a:t>
            </a:r>
            <a:r>
              <a:rPr lang="en-US" i="1" dirty="0"/>
              <a:t>encourage</a:t>
            </a:r>
            <a:r>
              <a:rPr lang="en-US" dirty="0"/>
              <a:t> global variables for large things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  <a:p>
            <a:pPr lvl="2"/>
            <a:r>
              <a:rPr lang="en-US" dirty="0"/>
              <a:t>Malloc could run out of memory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554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650</TotalTime>
  <Words>3024</Words>
  <Application>Microsoft Office PowerPoint</Application>
  <PresentationFormat>Widescreen</PresentationFormat>
  <Paragraphs>624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Tahoma</vt:lpstr>
      <vt:lpstr>Class Slides</vt:lpstr>
      <vt:lpstr>Lecture 03 Embedded Software</vt:lpstr>
      <vt:lpstr>Administrivia</vt:lpstr>
      <vt:lpstr>Changes to schedule</vt:lpstr>
      <vt:lpstr>Today’s Goals</vt:lpstr>
      <vt:lpstr>Outline</vt:lpstr>
      <vt:lpstr>Review: C memory layout</vt:lpstr>
      <vt:lpstr>Assumptions of embedded programs</vt:lpstr>
      <vt:lpstr>Ramifications of limited memory</vt:lpstr>
      <vt:lpstr>Ramifications of limited memory</vt:lpstr>
      <vt:lpstr>Avoiding dynamic memory</vt:lpstr>
      <vt:lpstr>Limitations on processing power</vt:lpstr>
      <vt:lpstr>Common programming languages for embedded</vt:lpstr>
      <vt:lpstr>Rarer programming languages for embedded</vt:lpstr>
      <vt:lpstr>What’s missing from programming languages?</vt:lpstr>
      <vt:lpstr>Programming languages have no sense of time</vt:lpstr>
      <vt:lpstr>Determining energy use is rather complicated</vt:lpstr>
      <vt:lpstr>Break + Say hi to your neighbors</vt:lpstr>
      <vt:lpstr>Break + Say hi to your neighbors</vt:lpstr>
      <vt:lpstr>Outline</vt:lpstr>
      <vt:lpstr>Embedded compilation steps</vt:lpstr>
      <vt:lpstr>Cross compilers compile for different architectures</vt:lpstr>
      <vt:lpstr>Embedded compilation steps</vt:lpstr>
      <vt:lpstr>Informing linker of system memory</vt:lpstr>
      <vt:lpstr>Informing linker of system memory</vt:lpstr>
      <vt:lpstr>Anatomy of an LD file</vt:lpstr>
      <vt:lpstr>Anatomy of an LD file</vt:lpstr>
      <vt:lpstr>Sections of code</vt:lpstr>
      <vt:lpstr>Embedded compilation steps</vt:lpstr>
      <vt:lpstr>Loading the hex file onto a board</vt:lpstr>
      <vt:lpstr>Example</vt:lpstr>
      <vt:lpstr>Outline</vt:lpstr>
      <vt:lpstr>Embedded environments</vt:lpstr>
      <vt:lpstr>Software Development Kit (SDK)</vt:lpstr>
      <vt:lpstr>nRF52x-base</vt:lpstr>
      <vt:lpstr>Break</vt:lpstr>
      <vt:lpstr>Outline</vt:lpstr>
      <vt:lpstr>What do interactions with devices look like?</vt:lpstr>
      <vt:lpstr>Waiting can be a waste of CPU time</vt:lpstr>
      <vt:lpstr>Interrupts</vt:lpstr>
      <vt:lpstr>Interrupts, visually</vt:lpstr>
      <vt:lpstr>Interrupts, visually</vt:lpstr>
      <vt:lpstr>Interrupts, visually</vt:lpstr>
      <vt:lpstr>ARM Nested Vectored Interrupt Controller (NVIC)</vt:lpstr>
      <vt:lpstr>ARM Vector table</vt:lpstr>
      <vt:lpstr>Vector table in software</vt:lpstr>
      <vt:lpstr>NVIC functionality</vt:lpstr>
      <vt:lpstr>Nested interrupts, visually</vt:lpstr>
      <vt:lpstr>Break + Open Question</vt:lpstr>
      <vt:lpstr>Break + Open Question</vt:lpstr>
      <vt:lpstr>Outline</vt:lpstr>
      <vt:lpstr>How does a microcontroller start running code?</vt:lpstr>
      <vt:lpstr>Step 0: set a stack pointer</vt:lpstr>
      <vt:lpstr>Step 1: set the program counter (PC)</vt:lpstr>
      <vt:lpstr>Step 2: “reset handler” prepares memory</vt:lpstr>
      <vt:lpstr>Step 3: set up C runtime</vt:lpstr>
      <vt:lpstr>Online writeup with way more details and a diagram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Embedded Software</dc:title>
  <dc:creator>Branden Ghena</dc:creator>
  <cp:lastModifiedBy>Branden Ghena</cp:lastModifiedBy>
  <cp:revision>45</cp:revision>
  <dcterms:created xsi:type="dcterms:W3CDTF">2021-04-02T00:40:56Z</dcterms:created>
  <dcterms:modified xsi:type="dcterms:W3CDTF">2023-09-26T19:57:28Z</dcterms:modified>
</cp:coreProperties>
</file>