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419" r:id="rId3"/>
    <p:sldId id="264" r:id="rId4"/>
    <p:sldId id="348" r:id="rId5"/>
    <p:sldId id="383" r:id="rId6"/>
    <p:sldId id="393" r:id="rId7"/>
    <p:sldId id="416" r:id="rId8"/>
    <p:sldId id="390" r:id="rId9"/>
    <p:sldId id="392" r:id="rId10"/>
    <p:sldId id="394" r:id="rId11"/>
    <p:sldId id="395" r:id="rId12"/>
    <p:sldId id="443" r:id="rId13"/>
    <p:sldId id="396" r:id="rId14"/>
    <p:sldId id="417" r:id="rId15"/>
    <p:sldId id="418" r:id="rId16"/>
    <p:sldId id="399" r:id="rId17"/>
    <p:sldId id="400" r:id="rId18"/>
    <p:sldId id="385" r:id="rId19"/>
    <p:sldId id="401" r:id="rId20"/>
    <p:sldId id="402" r:id="rId21"/>
    <p:sldId id="405" r:id="rId22"/>
    <p:sldId id="403" r:id="rId23"/>
    <p:sldId id="387" r:id="rId24"/>
    <p:sldId id="410" r:id="rId25"/>
    <p:sldId id="411" r:id="rId26"/>
    <p:sldId id="444" r:id="rId27"/>
    <p:sldId id="420" r:id="rId28"/>
    <p:sldId id="388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391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50" r:id="rId49"/>
    <p:sldId id="452" r:id="rId50"/>
    <p:sldId id="439" r:id="rId51"/>
    <p:sldId id="440" r:id="rId52"/>
    <p:sldId id="441" r:id="rId53"/>
    <p:sldId id="445" r:id="rId54"/>
    <p:sldId id="404" r:id="rId55"/>
    <p:sldId id="397" r:id="rId56"/>
    <p:sldId id="406" r:id="rId57"/>
    <p:sldId id="453" r:id="rId58"/>
    <p:sldId id="446" r:id="rId59"/>
    <p:sldId id="407" r:id="rId60"/>
    <p:sldId id="408" r:id="rId61"/>
    <p:sldId id="389" r:id="rId62"/>
    <p:sldId id="398" r:id="rId63"/>
    <p:sldId id="409" r:id="rId64"/>
    <p:sldId id="447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9"/>
            <p14:sldId id="264"/>
          </p14:sldIdLst>
        </p14:section>
        <p14:section name="Clocks" id="{B55B8E8C-5EAB-4A1E-A4E9-AE5E896E46FA}">
          <p14:sldIdLst>
            <p14:sldId id="348"/>
            <p14:sldId id="383"/>
            <p14:sldId id="393"/>
            <p14:sldId id="416"/>
            <p14:sldId id="390"/>
            <p14:sldId id="392"/>
            <p14:sldId id="394"/>
            <p14:sldId id="395"/>
          </p14:sldIdLst>
        </p14:section>
        <p14:section name="Timers" id="{3AEF2BFC-2111-4138-9D2C-E0238935173B}">
          <p14:sldIdLst>
            <p14:sldId id="443"/>
            <p14:sldId id="396"/>
            <p14:sldId id="417"/>
            <p14:sldId id="418"/>
            <p14:sldId id="399"/>
            <p14:sldId id="400"/>
            <p14:sldId id="385"/>
            <p14:sldId id="401"/>
            <p14:sldId id="402"/>
            <p14:sldId id="405"/>
            <p14:sldId id="403"/>
            <p14:sldId id="387"/>
            <p14:sldId id="410"/>
            <p14:sldId id="411"/>
          </p14:sldIdLst>
        </p14:section>
        <p14:section name="Virtualizing Resources" id="{42C85850-AB16-43CD-8893-F400BEDCA1E0}">
          <p14:sldIdLst>
            <p14:sldId id="444"/>
            <p14:sldId id="420"/>
            <p14:sldId id="388"/>
            <p14:sldId id="421"/>
            <p14:sldId id="422"/>
            <p14:sldId id="423"/>
            <p14:sldId id="424"/>
            <p14:sldId id="425"/>
            <p14:sldId id="426"/>
            <p14:sldId id="427"/>
            <p14:sldId id="391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50"/>
            <p14:sldId id="452"/>
            <p14:sldId id="439"/>
            <p14:sldId id="440"/>
            <p14:sldId id="441"/>
          </p14:sldIdLst>
        </p14:section>
        <p14:section name="Real-time counter" id="{20F57EA6-FE94-4093-B71E-09FAFE743727}">
          <p14:sldIdLst>
            <p14:sldId id="445"/>
            <p14:sldId id="404"/>
            <p14:sldId id="397"/>
            <p14:sldId id="406"/>
            <p14:sldId id="453"/>
          </p14:sldIdLst>
        </p14:section>
        <p14:section name="Watchdog" id="{BF33C9ED-957B-4E15-99B5-A9D92D13AB07}">
          <p14:sldIdLst>
            <p14:sldId id="446"/>
            <p14:sldId id="407"/>
            <p14:sldId id="408"/>
            <p14:sldId id="389"/>
            <p14:sldId id="398"/>
            <p14:sldId id="409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levy.com/papers/2021-ewsn-chia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91B2D-D5C3-4BC6-9DF5-E016834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E1D5-A236-4481-811A-75FA593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0550-5CA0-4038-88B3-4B5F7A40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33" y="978745"/>
            <a:ext cx="9007072" cy="537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65672-5B15-4CC4-B542-C5934093BA4D}"/>
              </a:ext>
            </a:extLst>
          </p:cNvPr>
          <p:cNvSpPr txBox="1"/>
          <p:nvPr/>
        </p:nvSpPr>
        <p:spPr>
          <a:xfrm>
            <a:off x="468938" y="5346700"/>
            <a:ext cx="2857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Optional: for lower energy and higher accuracy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39CD7-E92C-4913-8860-DCC0A1CB453E}"/>
              </a:ext>
            </a:extLst>
          </p:cNvPr>
          <p:cNvCxnSpPr/>
          <p:nvPr/>
        </p:nvCxnSpPr>
        <p:spPr>
          <a:xfrm flipV="1">
            <a:off x="1206500" y="4876800"/>
            <a:ext cx="520700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3F280-3557-4C97-B73B-75DB4840F0BE}"/>
              </a:ext>
            </a:extLst>
          </p:cNvPr>
          <p:cNvSpPr/>
          <p:nvPr/>
        </p:nvSpPr>
        <p:spPr>
          <a:xfrm>
            <a:off x="3746500" y="1778000"/>
            <a:ext cx="863600" cy="711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9B68-D2D8-45DD-92F1-61C74169BC5D}"/>
              </a:ext>
            </a:extLst>
          </p:cNvPr>
          <p:cNvSpPr/>
          <p:nvPr/>
        </p:nvSpPr>
        <p:spPr>
          <a:xfrm>
            <a:off x="7099300" y="3667547"/>
            <a:ext cx="736600" cy="4345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7D4-BDBD-4068-9AA8-F29E690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BCD-6F71-4DB5-89A1-4DAD80B8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power of clocks</a:t>
            </a:r>
          </a:p>
          <a:p>
            <a:pPr lvl="1"/>
            <a:r>
              <a:rPr lang="en-US" dirty="0"/>
              <a:t>32 kHz crystal run current: 			    0.23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kHz RC oscillator run current:		    0.70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crystal average run current:   300-700.00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standby current:		          110.00 </a:t>
            </a:r>
            <a:r>
              <a:rPr lang="en-US" dirty="0" err="1"/>
              <a:t>μA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Startup time for external crystals</a:t>
            </a:r>
          </a:p>
          <a:p>
            <a:pPr lvl="1"/>
            <a:r>
              <a:rPr lang="en-US" dirty="0"/>
              <a:t>32 kHz crystal: 250-500 </a:t>
            </a:r>
            <a:r>
              <a:rPr lang="en-US" dirty="0" err="1"/>
              <a:t>ms</a:t>
            </a:r>
            <a:r>
              <a:rPr lang="en-US" dirty="0"/>
              <a:t> (milliseconds!!!)</a:t>
            </a:r>
          </a:p>
          <a:p>
            <a:pPr lvl="1"/>
            <a:r>
              <a:rPr lang="en-US" dirty="0"/>
              <a:t>32 MHz crystal:  60-200 </a:t>
            </a:r>
            <a:r>
              <a:rPr lang="en-US" dirty="0" err="1"/>
              <a:t>μs</a:t>
            </a:r>
            <a:endParaRPr lang="en-US" dirty="0"/>
          </a:p>
          <a:p>
            <a:pPr lvl="1"/>
            <a:r>
              <a:rPr lang="en-US" dirty="0"/>
              <a:t>Beware: switching can lead to delays and instability</a:t>
            </a:r>
          </a:p>
          <a:p>
            <a:pPr lvl="2"/>
            <a:r>
              <a:rPr lang="en-US" dirty="0"/>
              <a:t>nRF52 uses RC oscillator while crystal is not yet ready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232-E793-46AD-8DE0-600FB8E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b="1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721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301-FE1F-4EF0-88B9-2C215AF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E49B-5160-45A9-A8AE-C08F1C6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need for embedded systems: sense of time</a:t>
            </a:r>
          </a:p>
          <a:p>
            <a:pPr lvl="1"/>
            <a:r>
              <a:rPr lang="en-US" dirty="0"/>
              <a:t>Start this behavior after a certain amount of time</a:t>
            </a:r>
          </a:p>
          <a:p>
            <a:pPr lvl="1"/>
            <a:r>
              <a:rPr lang="en-US" dirty="0"/>
              <a:t>Stop this behavior after a certain amount of time</a:t>
            </a:r>
          </a:p>
          <a:p>
            <a:pPr lvl="1"/>
            <a:r>
              <a:rPr lang="en-US" dirty="0"/>
              <a:t>Measure how much time passed between two events</a:t>
            </a:r>
          </a:p>
          <a:p>
            <a:pPr lvl="1"/>
            <a:endParaRPr lang="en-US" dirty="0"/>
          </a:p>
          <a:p>
            <a:r>
              <a:rPr lang="en-US" dirty="0"/>
              <a:t>Timer peripherals</a:t>
            </a:r>
          </a:p>
          <a:p>
            <a:pPr lvl="1"/>
            <a:r>
              <a:rPr lang="en-US" dirty="0"/>
              <a:t>Input is one of the system clocks</a:t>
            </a:r>
          </a:p>
          <a:p>
            <a:pPr lvl="1"/>
            <a:r>
              <a:rPr lang="en-US" dirty="0"/>
              <a:t>Counts up a register at each clock tick</a:t>
            </a:r>
          </a:p>
          <a:p>
            <a:pPr lvl="2"/>
            <a:r>
              <a:rPr lang="en-US" dirty="0"/>
              <a:t>Looking at register at start and end can give real-world duration</a:t>
            </a:r>
          </a:p>
          <a:p>
            <a:pPr lvl="1"/>
            <a:r>
              <a:rPr lang="en-US" dirty="0"/>
              <a:t>Compare to saved value and trigger interrupt on match</a:t>
            </a:r>
          </a:p>
          <a:p>
            <a:pPr lvl="2"/>
            <a:r>
              <a:rPr lang="en-US" dirty="0"/>
              <a:t>Allows interrupts to be scheduled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4F6-7A7D-4EAB-A0FC-7A351A9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Concern: high granularity for long durations require MANY bits</a:t>
            </a:r>
          </a:p>
          <a:p>
            <a:pPr lvl="1"/>
            <a:r>
              <a:rPr lang="en-US" dirty="0"/>
              <a:t>We often optimize for one of the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07A3-2683-4030-A090-6C8A1DD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186B-8AD2-4DF7-A52B-C8F73F0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0E5D-9EC2-43F8-8F2B-822C438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05" y="1143000"/>
            <a:ext cx="734197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E68-FC06-4D10-8C74-688C43C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err="1"/>
              <a:t>Prescaler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16 </m:t>
                        </m:r>
                        <m:r>
                          <m:rPr>
                            <m:nor/>
                          </m:rPr>
                          <a:rPr lang="en-US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</a:t>
                </a:r>
                <a:endParaRPr lang="en-US" dirty="0"/>
              </a:p>
              <a:p>
                <a:r>
                  <a:rPr lang="en-US" dirty="0" err="1"/>
                  <a:t>Prescaler</a:t>
                </a:r>
                <a:r>
                  <a:rPr lang="en-US" dirty="0"/>
                  <a:t> is a 4-bit number</a:t>
                </a:r>
              </a:p>
              <a:p>
                <a:pPr lvl="1"/>
                <a:r>
                  <a:rPr lang="en-US" dirty="0"/>
                  <a:t>Possible timer input clocks: 16 MHz – 488 Hz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Ticks counted with (up to) 32-bit internal Counter:</a:t>
                </a:r>
              </a:p>
              <a:p>
                <a:pPr lvl="1"/>
                <a:r>
                  <a:rPr lang="en-US" dirty="0"/>
                  <a:t>Minimum</a:t>
                </a:r>
              </a:p>
              <a:p>
                <a:pPr lvl="2"/>
                <a:r>
                  <a:rPr lang="en-US" b="1" dirty="0"/>
                  <a:t>268 seconds</a:t>
                </a:r>
                <a:r>
                  <a:rPr lang="en-US" dirty="0"/>
                  <a:t> until overflow </a:t>
                </a:r>
              </a:p>
              <a:p>
                <a:pPr lvl="2"/>
                <a:r>
                  <a:rPr lang="en-US" b="1" dirty="0"/>
                  <a:t>62.5 ns</a:t>
                </a:r>
                <a:r>
                  <a:rPr lang="en-US" dirty="0"/>
                  <a:t> per tick</a:t>
                </a:r>
              </a:p>
              <a:p>
                <a:pPr lvl="1"/>
                <a:r>
                  <a:rPr lang="en-US" dirty="0"/>
                  <a:t>Maximum</a:t>
                </a:r>
              </a:p>
              <a:p>
                <a:pPr lvl="2"/>
                <a:r>
                  <a:rPr lang="en-US" b="1" dirty="0"/>
                  <a:t>101 days </a:t>
                </a:r>
                <a:r>
                  <a:rPr lang="en-US" dirty="0"/>
                  <a:t>until overflow</a:t>
                </a:r>
              </a:p>
              <a:p>
                <a:pPr lvl="2"/>
                <a:r>
                  <a:rPr lang="en-US" b="1" dirty="0"/>
                  <a:t>2.04 </a:t>
                </a:r>
                <a:r>
                  <a:rPr lang="en-US" b="1" dirty="0" err="1"/>
                  <a:t>ms</a:t>
                </a:r>
                <a:r>
                  <a:rPr lang="en-US" b="1" dirty="0"/>
                  <a:t> </a:t>
                </a:r>
                <a:r>
                  <a:rPr lang="en-US" dirty="0"/>
                  <a:t>per tick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1DBB-244B-4576-99DD-BC26E0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5F58-18B9-470A-9A20-1832FE5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1143001"/>
            <a:ext cx="7341977" cy="50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input source for 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2205" cy="5029200"/>
          </a:xfrm>
        </p:spPr>
        <p:txBody>
          <a:bodyPr/>
          <a:lstStyle/>
          <a:p>
            <a:r>
              <a:rPr lang="en-US" dirty="0"/>
              <a:t>Counter mode works with non-timer inputs</a:t>
            </a:r>
          </a:p>
          <a:p>
            <a:pPr lvl="1"/>
            <a:r>
              <a:rPr lang="en-US" dirty="0"/>
              <a:t>E.g. GPIO input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DCA78-293C-407B-BC92-06E22C7C8120}"/>
              </a:ext>
            </a:extLst>
          </p:cNvPr>
          <p:cNvSpPr/>
          <p:nvPr/>
        </p:nvSpPr>
        <p:spPr>
          <a:xfrm>
            <a:off x="6921500" y="1460500"/>
            <a:ext cx="927100" cy="1968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EB6-0937-4A4B-A46B-42A098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Capture/Compare registers (CC)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794D-2335-45D2-8CD8-7DA7168A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storage registers (each timer has multiple)</a:t>
            </a:r>
          </a:p>
          <a:p>
            <a:pPr lvl="1"/>
            <a:r>
              <a:rPr lang="en-US" dirty="0"/>
              <a:t>Uses: capturing or comparing</a:t>
            </a:r>
          </a:p>
          <a:p>
            <a:pPr lvl="1"/>
            <a:endParaRPr lang="en-US" dirty="0"/>
          </a:p>
          <a:p>
            <a:r>
              <a:rPr lang="en-US" dirty="0"/>
              <a:t>On Capture[n] event</a:t>
            </a:r>
          </a:p>
          <a:p>
            <a:pPr lvl="1"/>
            <a:r>
              <a:rPr lang="en-US" dirty="0"/>
              <a:t>Internal Counter value copied to CC[n]</a:t>
            </a:r>
          </a:p>
          <a:p>
            <a:pPr lvl="1"/>
            <a:r>
              <a:rPr lang="en-US" dirty="0"/>
              <a:t>Then you can read the former Counter value from CC[n]</a:t>
            </a:r>
          </a:p>
          <a:p>
            <a:pPr lvl="1"/>
            <a:endParaRPr lang="en-US" dirty="0"/>
          </a:p>
          <a:p>
            <a:r>
              <a:rPr lang="en-US" dirty="0"/>
              <a:t>Capture used to measure durations of events</a:t>
            </a:r>
          </a:p>
          <a:p>
            <a:pPr lvl="1"/>
            <a:r>
              <a:rPr lang="en-US" dirty="0"/>
              <a:t>Capture can be triggered by software or by Events from other peripherals</a:t>
            </a:r>
          </a:p>
          <a:p>
            <a:pPr lvl="1"/>
            <a:r>
              <a:rPr lang="en-US" dirty="0"/>
              <a:t>Multiple registers to measure multi-part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EC56-E774-4686-A3F8-34AB3A3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2DBC-17F8-4F96-8CB4-CFAD9FC3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F7F-F479-4D45-BE48-D33C9068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Last chance for Lab1 checkoffs 7:00-8:30 today</a:t>
            </a:r>
          </a:p>
          <a:p>
            <a:pPr lvl="1"/>
            <a:r>
              <a:rPr lang="en-US" dirty="0"/>
              <a:t>Looks like ~4 groups to go, so it shouldn’t be too bad</a:t>
            </a:r>
          </a:p>
          <a:p>
            <a:pPr lvl="1"/>
            <a:endParaRPr lang="en-US" dirty="0"/>
          </a:p>
          <a:p>
            <a:r>
              <a:rPr lang="en-US" dirty="0"/>
              <a:t>Don’t forget to answer the </a:t>
            </a:r>
            <a:r>
              <a:rPr lang="en-US" dirty="0" err="1"/>
              <a:t>postlab</a:t>
            </a:r>
            <a:r>
              <a:rPr lang="en-US" dirty="0"/>
              <a:t> questions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You and your partner can work on them together, but submit separately</a:t>
            </a:r>
          </a:p>
          <a:p>
            <a:pPr lvl="1"/>
            <a:r>
              <a:rPr lang="en-US" dirty="0"/>
              <a:t>Due by Tuesday this week only</a:t>
            </a:r>
          </a:p>
          <a:p>
            <a:pPr lvl="1"/>
            <a:endParaRPr lang="en-US" dirty="0"/>
          </a:p>
          <a:p>
            <a:r>
              <a:rPr lang="en-US" dirty="0"/>
              <a:t>Lab2 tomorrow! Virtual Timer Lab</a:t>
            </a:r>
          </a:p>
          <a:p>
            <a:endParaRPr lang="en-US" dirty="0"/>
          </a:p>
          <a:p>
            <a:r>
              <a:rPr lang="en-US" dirty="0"/>
              <a:t>Project proposals due next week Thursday!</a:t>
            </a:r>
          </a:p>
          <a:p>
            <a:pPr lvl="1"/>
            <a:r>
              <a:rPr lang="en-US" dirty="0"/>
              <a:t>Be sure to find a group. Fill out the survey if you want to find someone!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DC10-7C18-420E-B6B9-E8DF2220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C42-B236-4722-800B-9A94E03D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CC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6D2-1239-415A-B496-86DF1ED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internal Counter value equals a CC register</a:t>
            </a:r>
          </a:p>
          <a:p>
            <a:pPr lvl="1"/>
            <a:r>
              <a:rPr lang="en-US" dirty="0"/>
              <a:t>Corresponding Compare[n] event is triggered</a:t>
            </a:r>
          </a:p>
          <a:p>
            <a:pPr lvl="1"/>
            <a:r>
              <a:rPr lang="en-US" dirty="0"/>
              <a:t>Can trigger interrupts</a:t>
            </a:r>
          </a:p>
          <a:p>
            <a:endParaRPr lang="en-US" dirty="0"/>
          </a:p>
          <a:p>
            <a:r>
              <a:rPr lang="en-US" dirty="0"/>
              <a:t>Usually written to in advance to start/stop behavior</a:t>
            </a:r>
          </a:p>
          <a:p>
            <a:pPr lvl="1"/>
            <a:r>
              <a:rPr lang="en-US" dirty="0"/>
              <a:t>Toggle LED every second</a:t>
            </a:r>
          </a:p>
          <a:p>
            <a:pPr lvl="1"/>
            <a:r>
              <a:rPr lang="en-US" dirty="0"/>
              <a:t>Sample sensor every five minutes</a:t>
            </a:r>
          </a:p>
          <a:p>
            <a:pPr lvl="1"/>
            <a:r>
              <a:rPr lang="en-US" dirty="0"/>
              <a:t>Refresh LED matrix every 1/60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2EC3-5C5E-4147-ABFE-E35C709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7CBB-4039-43E8-A9C3-4A3FA92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nRF52833 has multiple Timer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9C3E-A25E-4BEE-B4F1-2CF3F98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B84D8-2BF0-4850-9A0B-FB580ABB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1" y="1320800"/>
            <a:ext cx="11267877" cy="45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1D6E-171C-4342-884C-708D593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110952"/>
            <a:ext cx="5928894" cy="40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3ED2-96BE-4485-97EC-44D9A3D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concept: shorts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311-0215-4EF5-B019-78A8A9C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peripheral: </a:t>
            </a:r>
            <a:r>
              <a:rPr lang="en-US" b="1" dirty="0"/>
              <a:t>Tasks</a:t>
            </a:r>
            <a:r>
              <a:rPr lang="en-US" dirty="0"/>
              <a:t> are inputs and </a:t>
            </a:r>
            <a:r>
              <a:rPr lang="en-US" b="1" dirty="0"/>
              <a:t>Events</a:t>
            </a:r>
            <a:r>
              <a:rPr lang="en-US" dirty="0"/>
              <a:t> are outputs</a:t>
            </a:r>
          </a:p>
          <a:p>
            <a:r>
              <a:rPr lang="en-US" dirty="0"/>
              <a:t>Shorts connect an Event to a Task within a peripheral</a:t>
            </a:r>
          </a:p>
          <a:p>
            <a:pPr lvl="1"/>
            <a:r>
              <a:rPr lang="en-US" dirty="0"/>
              <a:t>Tasks and Events idea is fairly </a:t>
            </a:r>
            <a:r>
              <a:rPr lang="en-US" dirty="0" err="1"/>
              <a:t>nRF</a:t>
            </a:r>
            <a:r>
              <a:rPr lang="en-US" dirty="0"/>
              <a:t> specific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Timer shorts</a:t>
            </a:r>
          </a:p>
          <a:p>
            <a:pPr lvl="1"/>
            <a:r>
              <a:rPr lang="en-US" dirty="0"/>
              <a:t>Connect Compare[n] to Clear</a:t>
            </a:r>
          </a:p>
          <a:p>
            <a:pPr lvl="1"/>
            <a:r>
              <a:rPr lang="en-US" dirty="0"/>
              <a:t>Connect Compare[n] to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728A-ECFD-493D-9A2E-5BA7AEA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how do we set a one second timer?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timer is already running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Get current time from timer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second worth of ticks to 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number of ticks per second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an unused Compare register to value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Enable interrupts for that Compare event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B63-43E4-488E-ABC9-17B555641D0C}"/>
              </a:ext>
            </a:extLst>
          </p:cNvPr>
          <p:cNvSpPr txBox="1"/>
          <p:nvPr/>
        </p:nvSpPr>
        <p:spPr>
          <a:xfrm>
            <a:off x="8115300" y="27559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Warning</a:t>
            </a:r>
            <a:r>
              <a:rPr lang="en-US" sz="2400" dirty="0"/>
              <a:t>: what if you’re setting a 1 us timer instead? Or a 100 ns timer?</a:t>
            </a:r>
          </a:p>
          <a:p>
            <a:endParaRPr lang="en-US" sz="2400" dirty="0"/>
          </a:p>
          <a:p>
            <a:r>
              <a:rPr lang="en-US" sz="2400" dirty="0"/>
              <a:t>Timer could expire </a:t>
            </a:r>
            <a:r>
              <a:rPr lang="en-US" sz="2400" i="1" dirty="0"/>
              <a:t>before</a:t>
            </a:r>
            <a:r>
              <a:rPr lang="en-US" sz="2400" dirty="0"/>
              <a:t> software writes it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5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4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  <a:p>
            <a:pPr lvl="1"/>
            <a:r>
              <a:rPr lang="en-US" dirty="0"/>
              <a:t>1 MHz Timer frequency -&gt; 500,000 ticks in 0.5 seconds</a:t>
            </a:r>
          </a:p>
          <a:p>
            <a:pPr lvl="1"/>
            <a:r>
              <a:rPr lang="en-US" dirty="0"/>
              <a:t>500000 -&gt; 0x7A120</a:t>
            </a:r>
          </a:p>
          <a:p>
            <a:pPr lvl="1"/>
            <a:r>
              <a:rPr lang="en-US" dirty="0"/>
              <a:t>Plus initial value of counter = </a:t>
            </a:r>
            <a:r>
              <a:rPr lang="en-US" b="1" dirty="0"/>
              <a:t>0x7B120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b="1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853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resource amounts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applications may require any number of resources</a:t>
            </a:r>
          </a:p>
          <a:p>
            <a:pPr lvl="1"/>
            <a:r>
              <a:rPr lang="en-US" dirty="0"/>
              <a:t>Particularly in this case: peripherals</a:t>
            </a:r>
          </a:p>
          <a:p>
            <a:pPr lvl="1"/>
            <a:r>
              <a:rPr lang="en-US" dirty="0"/>
              <a:t>For example, how many timers should there be?</a:t>
            </a:r>
          </a:p>
          <a:p>
            <a:pPr lvl="1"/>
            <a:endParaRPr lang="en-US" dirty="0"/>
          </a:p>
          <a:p>
            <a:r>
              <a:rPr lang="en-US" dirty="0"/>
              <a:t>But hardware has to pick some number to provide</a:t>
            </a:r>
          </a:p>
          <a:p>
            <a:pPr lvl="1"/>
            <a:r>
              <a:rPr lang="en-US" dirty="0"/>
              <a:t>More is wasted cost</a:t>
            </a:r>
          </a:p>
          <a:p>
            <a:pPr lvl="1"/>
            <a:r>
              <a:rPr lang="en-US" dirty="0"/>
              <a:t>Too few and applications cannot succeed</a:t>
            </a:r>
          </a:p>
          <a:p>
            <a:pPr lvl="1"/>
            <a:endParaRPr lang="en-US" dirty="0"/>
          </a:p>
          <a:p>
            <a:r>
              <a:rPr lang="en-US" dirty="0"/>
              <a:t>Solution: virtualize the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9360-F2AE-41F2-9933-2CB80C9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A97-8CE0-4E74-AD32-4F83CE5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queue of requests and a pool of resources</a:t>
            </a:r>
          </a:p>
          <a:p>
            <a:pPr lvl="1"/>
            <a:r>
              <a:rPr lang="en-US" dirty="0"/>
              <a:t>N requests to M resources</a:t>
            </a:r>
          </a:p>
          <a:p>
            <a:pPr lvl="1"/>
            <a:endParaRPr lang="en-US" dirty="0"/>
          </a:p>
          <a:p>
            <a:r>
              <a:rPr lang="en-US" dirty="0"/>
              <a:t>Application requests are queued when they come in</a:t>
            </a:r>
          </a:p>
          <a:p>
            <a:pPr lvl="1"/>
            <a:r>
              <a:rPr lang="en-US" dirty="0"/>
              <a:t>Rather than serviced immediately</a:t>
            </a:r>
          </a:p>
          <a:p>
            <a:pPr lvl="1"/>
            <a:endParaRPr lang="en-US" dirty="0"/>
          </a:p>
          <a:p>
            <a:r>
              <a:rPr lang="en-US" dirty="0"/>
              <a:t>When a resource is available</a:t>
            </a:r>
          </a:p>
          <a:p>
            <a:pPr lvl="1"/>
            <a:r>
              <a:rPr lang="en-US" dirty="0"/>
              <a:t>Pop request from queue (by some priority)</a:t>
            </a:r>
          </a:p>
          <a:p>
            <a:pPr lvl="1"/>
            <a:r>
              <a:rPr lang="en-US" dirty="0"/>
              <a:t>Service with hardware</a:t>
            </a:r>
          </a:p>
          <a:p>
            <a:pPr lvl="1"/>
            <a:r>
              <a:rPr lang="en-US" dirty="0"/>
              <a:t>Then wait until another resource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5662-EB4D-44E8-9624-396ED49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E68-BD2E-4109-BAA3-717431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serial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5077-DBF7-4E5D-8BCC-14FEA4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messages (such as </a:t>
            </a:r>
            <a:r>
              <a:rPr lang="en-US" dirty="0" err="1"/>
              <a:t>printf</a:t>
            </a:r>
            <a:r>
              <a:rPr lang="en-US" dirty="0"/>
              <a:t>() strings) are sent via UART</a:t>
            </a:r>
          </a:p>
          <a:p>
            <a:pPr lvl="1"/>
            <a:r>
              <a:rPr lang="en-US" dirty="0"/>
              <a:t>UARTE peripheral (we’ll talk about this later)</a:t>
            </a:r>
          </a:p>
          <a:p>
            <a:pPr lvl="1"/>
            <a:endParaRPr lang="en-US" dirty="0"/>
          </a:p>
          <a:p>
            <a:r>
              <a:rPr lang="en-US" dirty="0"/>
              <a:t>nRF52 has two UARTE peripherals</a:t>
            </a:r>
          </a:p>
          <a:p>
            <a:pPr lvl="1"/>
            <a:r>
              <a:rPr lang="en-US" dirty="0"/>
              <a:t>Can be attached to any output pins</a:t>
            </a:r>
          </a:p>
          <a:p>
            <a:pPr lvl="1"/>
            <a:r>
              <a:rPr lang="en-US" dirty="0"/>
              <a:t>Changing pins is a quick operation</a:t>
            </a:r>
          </a:p>
          <a:p>
            <a:pPr lvl="1"/>
            <a:endParaRPr lang="en-US" dirty="0"/>
          </a:p>
          <a:p>
            <a:r>
              <a:rPr lang="en-US" dirty="0"/>
              <a:t>What if we want to talk to three serial devices?</a:t>
            </a:r>
          </a:p>
          <a:p>
            <a:pPr lvl="1"/>
            <a:r>
              <a:rPr lang="en-US" dirty="0"/>
              <a:t>Console (</a:t>
            </a:r>
            <a:r>
              <a:rPr lang="en-US" dirty="0" err="1"/>
              <a:t>printf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GPS (NMEA) </a:t>
            </a:r>
          </a:p>
          <a:p>
            <a:pPr lvl="1"/>
            <a:r>
              <a:rPr lang="en-US" dirty="0"/>
              <a:t>WiFi radio (AT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319B-BA9F-4651-846C-E463912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clocks in a microcontroller</a:t>
            </a:r>
          </a:p>
          <a:p>
            <a:endParaRPr lang="en-US" dirty="0"/>
          </a:p>
          <a:p>
            <a:r>
              <a:rPr lang="en-US" dirty="0"/>
              <a:t>Explore functionality of various timer peripherals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5" y="1300766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4" y="2189410"/>
            <a:ext cx="0" cy="730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81621" y="4644911"/>
            <a:ext cx="3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0877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request with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until resources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additional requests are queued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56056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604499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476919" y="4285448"/>
            <a:ext cx="3794833" cy="1275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08079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2BC0-1A7A-4459-8136-1B9F1C6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making virtualization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B553-D33B-40D7-83FA-1C0C71F3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fast are requests coming in?</a:t>
            </a:r>
          </a:p>
          <a:p>
            <a:pPr lvl="1"/>
            <a:r>
              <a:rPr lang="en-US" dirty="0"/>
              <a:t>Requests more quickly than service are an unsatisfiable system</a:t>
            </a:r>
          </a:p>
          <a:p>
            <a:pPr lvl="1"/>
            <a:endParaRPr lang="en-US" dirty="0"/>
          </a:p>
          <a:p>
            <a:r>
              <a:rPr lang="en-US" dirty="0"/>
              <a:t>How long does it take to reconfigure the resource?</a:t>
            </a:r>
          </a:p>
          <a:p>
            <a:pPr lvl="1"/>
            <a:r>
              <a:rPr lang="en-US" dirty="0"/>
              <a:t>Long delays could mean high latency</a:t>
            </a:r>
          </a:p>
          <a:p>
            <a:pPr lvl="1"/>
            <a:r>
              <a:rPr lang="en-US" dirty="0"/>
              <a:t>Might want to optimize for requests with same configuration first</a:t>
            </a:r>
          </a:p>
          <a:p>
            <a:pPr lvl="1"/>
            <a:endParaRPr lang="en-US" dirty="0"/>
          </a:p>
          <a:p>
            <a:r>
              <a:rPr lang="en-US" dirty="0"/>
              <a:t>Need to ensure all of the configuration changes</a:t>
            </a:r>
          </a:p>
          <a:p>
            <a:pPr lvl="1"/>
            <a:r>
              <a:rPr lang="en-US" dirty="0"/>
              <a:t>Common bug: forget to modify part of one register and system works most of the time, but not in all cases</a:t>
            </a:r>
          </a:p>
          <a:p>
            <a:pPr lvl="1"/>
            <a:endParaRPr lang="en-US" dirty="0"/>
          </a:p>
          <a:p>
            <a:r>
              <a:rPr lang="en-US" dirty="0"/>
              <a:t>Need ability to queue requests</a:t>
            </a:r>
          </a:p>
          <a:p>
            <a:pPr lvl="1"/>
            <a:r>
              <a:rPr lang="en-US" dirty="0"/>
              <a:t>Usually stored in a linked list structure</a:t>
            </a:r>
          </a:p>
          <a:p>
            <a:pPr lvl="1"/>
            <a:r>
              <a:rPr lang="en-US" dirty="0"/>
              <a:t>Dynamically… But we generally want to avoid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C598-3028-4BD7-8FD4-AC1715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4EE-8DDD-47FB-9D0B-99E8639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 allocation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EA1-DF9C-4691-88B6-CBD5ECA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queue with a maximum size in Virtual Driver</a:t>
            </a:r>
          </a:p>
          <a:p>
            <a:pPr lvl="1"/>
            <a:r>
              <a:rPr lang="en-US" dirty="0"/>
              <a:t>Some number larger than the hardware picked, based on app knowledge</a:t>
            </a:r>
          </a:p>
          <a:p>
            <a:pPr lvl="1"/>
            <a:r>
              <a:rPr lang="en-US" dirty="0"/>
              <a:t>Still either runs out or wastes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use malloc()</a:t>
            </a:r>
          </a:p>
          <a:p>
            <a:pPr lvl="1"/>
            <a:r>
              <a:rPr lang="en-US" dirty="0"/>
              <a:t>Is actually possible on the nRF52 with </a:t>
            </a:r>
            <a:r>
              <a:rPr lang="en-US" dirty="0" err="1"/>
              <a:t>newlib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Might run out, but then just wait for requests to complete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list nodes individually as global variables</a:t>
            </a:r>
          </a:p>
          <a:p>
            <a:pPr lvl="1"/>
            <a:r>
              <a:rPr lang="en-US" dirty="0"/>
              <a:t>Application decides how many it needs at compile time</a:t>
            </a:r>
          </a:p>
          <a:p>
            <a:pPr lvl="1"/>
            <a:r>
              <a:rPr lang="en-US" dirty="0"/>
              <a:t>Passes them into the Virtual Driver at first use</a:t>
            </a:r>
          </a:p>
          <a:p>
            <a:pPr lvl="2"/>
            <a:r>
              <a:rPr lang="en-US" dirty="0"/>
              <a:t>“Here’s my request and a linked list node to store it in”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DD1-2D35-4274-9D66-E03A14A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2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CB6A-9E32-4F69-99DC-D78783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managing multiple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ADB-C60C-4A6D-8F0A-108DB3A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have tasks that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easily thought about as three separate timers</a:t>
            </a:r>
          </a:p>
          <a:p>
            <a:pPr lvl="1"/>
            <a:r>
              <a:rPr lang="en-US" dirty="0"/>
              <a:t>But maybe the system doesn’t have that many timers to spare!</a:t>
            </a:r>
          </a:p>
          <a:p>
            <a:pPr lvl="1"/>
            <a:r>
              <a:rPr lang="en-US" dirty="0"/>
              <a:t>Virtualization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B00F-96A8-46E3-8D77-BB02DC47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5B334-5294-4177-A174-AF2A40B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5" y="1738912"/>
            <a:ext cx="9177867" cy="2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1334107" y="5501881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683098" y="550281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E8CA-0C02-4E81-8565-43ADEC62AFB5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A!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11675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888086" y="550478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3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3636275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5EBE8-53B1-436D-8503-0C62C235A46C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B!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3704396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arrives for 10100</a:t>
            </a:r>
          </a:p>
          <a:p>
            <a:r>
              <a:rPr lang="en-US" dirty="0"/>
              <a:t>Enqueue and sort queue</a:t>
            </a:r>
          </a:p>
          <a:p>
            <a:r>
              <a:rPr lang="en-US" dirty="0"/>
              <a:t>Update CC if first request has changed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350-73B0-4973-B2BC-D49C7A6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Enqueuing timer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D92-BB66-48D1-B2C6-02340D3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requests come in the form: {N seconds from now}</a:t>
            </a:r>
          </a:p>
          <a:p>
            <a:pPr lvl="1"/>
            <a:r>
              <a:rPr lang="en-US" dirty="0" err="1"/>
              <a:t>timer_request</a:t>
            </a:r>
            <a:r>
              <a:rPr lang="en-US" dirty="0"/>
              <a:t>(duration, handler);</a:t>
            </a:r>
          </a:p>
          <a:p>
            <a:pPr lvl="1"/>
            <a:endParaRPr lang="en-US" dirty="0"/>
          </a:p>
          <a:p>
            <a:r>
              <a:rPr lang="en-US" dirty="0"/>
              <a:t>Requests are always relative to the current time</a:t>
            </a:r>
          </a:p>
          <a:p>
            <a:pPr lvl="1"/>
            <a:endParaRPr lang="en-US" dirty="0"/>
          </a:p>
          <a:p>
            <a:r>
              <a:rPr lang="en-US" dirty="0"/>
              <a:t>Need to enqueue by expiration time</a:t>
            </a:r>
          </a:p>
          <a:p>
            <a:pPr lvl="1"/>
            <a:r>
              <a:rPr lang="en-US" dirty="0"/>
              <a:t>Duration + Current Time</a:t>
            </a:r>
          </a:p>
          <a:p>
            <a:pPr lvl="1"/>
            <a:r>
              <a:rPr lang="en-US" dirty="0"/>
              <a:t>Allows for a globally sortable list</a:t>
            </a:r>
          </a:p>
          <a:p>
            <a:pPr lvl="2"/>
            <a:r>
              <a:rPr lang="en-US" dirty="0"/>
              <a:t>Need to decide how to handle overflow logic in real world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409-CC6E-42CC-92ED-5FC8928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520484" y="5499284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10100 event, Call 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5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list</a:t>
            </a:r>
          </a:p>
          <a:p>
            <a:r>
              <a:rPr lang="en-US" dirty="0"/>
              <a:t>Update CC register</a:t>
            </a:r>
          </a:p>
          <a:p>
            <a:r>
              <a:rPr lang="en-US" dirty="0"/>
              <a:t>Oh no! That’s in the past!!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7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68159"/>
          </a:xfrm>
        </p:spPr>
        <p:txBody>
          <a:bodyPr>
            <a:normAutofit/>
          </a:bodyPr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  <a:p>
            <a:pPr lvl="1"/>
            <a:endParaRPr lang="en-US" dirty="0"/>
          </a:p>
          <a:p>
            <a:r>
              <a:rPr lang="en-US" sz="2400" b="1" dirty="0"/>
              <a:t>Some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Just call handle that timer event as soon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Possibly telling it about the delay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Crash the system! (Deadlines cannot be missed in some systems)</a:t>
            </a:r>
          </a:p>
          <a:p>
            <a:pPr marL="1200150" lvl="2" indent="-285750"/>
            <a:r>
              <a:rPr lang="en-US" dirty="0"/>
              <a:t>Or at least enter some fault recovery handler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signals, in the microcontroller context, are oscillating square wave signals used to switch transistors and latch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clock MUST be running for (almost) anything on a microcontroller to function (processor and peripherals)</a:t>
            </a:r>
          </a:p>
          <a:p>
            <a:pPr lvl="1"/>
            <a:r>
              <a:rPr lang="en-US" dirty="0"/>
              <a:t>Exceptions:</a:t>
            </a:r>
          </a:p>
          <a:p>
            <a:pPr lvl="2"/>
            <a:r>
              <a:rPr lang="en-US" dirty="0"/>
              <a:t>Low-power input interrupts</a:t>
            </a:r>
          </a:p>
          <a:p>
            <a:pPr lvl="3"/>
            <a:r>
              <a:rPr lang="en-US" sz="1600" dirty="0"/>
              <a:t>GPIOTE port interrupt, Analog LPCOMP interrupt, NFC sense interrupt, USB power interrupt</a:t>
            </a:r>
          </a:p>
          <a:p>
            <a:pPr lvl="2"/>
            <a:r>
              <a:rPr lang="en-US" dirty="0"/>
              <a:t>Reset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1.4 System Timing">
            <a:extLst>
              <a:ext uri="{FF2B5EF4-FFF2-40B4-BE49-F238E27FC236}">
                <a16:creationId xmlns:a16="http://schemas.microsoft.com/office/drawing/2014/main" id="{6416E82A-00FD-4674-BE01-54C82F0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905000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20000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 manually</a:t>
            </a:r>
          </a:p>
          <a:p>
            <a:r>
              <a:rPr lang="en-US" dirty="0"/>
              <a:t>Update list and CC register again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1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3B2-42E7-4E9D-8D7B-15C54F0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timers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079-03C1-422E-BF84-B0399A9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timers are easy to add to this system</a:t>
            </a:r>
          </a:p>
          <a:p>
            <a:pPr lvl="1"/>
            <a:r>
              <a:rPr lang="en-US" dirty="0"/>
              <a:t>Include a Boolean for “repeating” and the duration in the request</a:t>
            </a:r>
          </a:p>
          <a:p>
            <a:pPr lvl="1"/>
            <a:endParaRPr lang="en-US" dirty="0"/>
          </a:p>
          <a:p>
            <a:r>
              <a:rPr lang="en-US" dirty="0"/>
              <a:t>When timer expires</a:t>
            </a:r>
          </a:p>
          <a:p>
            <a:pPr lvl="1"/>
            <a:r>
              <a:rPr lang="en-US" dirty="0"/>
              <a:t>If not repeating, just call handler and then drop it</a:t>
            </a:r>
          </a:p>
          <a:p>
            <a:pPr lvl="1"/>
            <a:r>
              <a:rPr lang="en-US" dirty="0"/>
              <a:t>If repeating,</a:t>
            </a:r>
          </a:p>
          <a:p>
            <a:pPr lvl="2"/>
            <a:r>
              <a:rPr lang="en-US" dirty="0"/>
              <a:t>First reinsert based on duration and new current time</a:t>
            </a:r>
          </a:p>
          <a:p>
            <a:pPr lvl="2"/>
            <a:r>
              <a:rPr lang="en-US" dirty="0"/>
              <a:t>Then call the handler</a:t>
            </a:r>
          </a:p>
          <a:p>
            <a:pPr lvl="3"/>
            <a:r>
              <a:rPr lang="en-US" dirty="0"/>
              <a:t>Don’t want the latency of the handler to slow us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83E5-AFD5-4A35-8DDD-78CE535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9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request structure in an interrupt context is dangerous</a:t>
            </a:r>
          </a:p>
          <a:p>
            <a:pPr lvl="1"/>
            <a:r>
              <a:rPr lang="en-US" dirty="0"/>
              <a:t>New request might be in the middle of getting added</a:t>
            </a:r>
          </a:p>
          <a:p>
            <a:pPr lvl="1"/>
            <a:r>
              <a:rPr lang="en-US" dirty="0"/>
              <a:t>Interrupt would run right in the middle of that</a:t>
            </a:r>
          </a:p>
          <a:p>
            <a:pPr lvl="1"/>
            <a:r>
              <a:rPr lang="en-US" dirty="0"/>
              <a:t>Literally an OS data race example</a:t>
            </a:r>
          </a:p>
          <a:p>
            <a:pPr lvl="1"/>
            <a:endParaRPr lang="en-US" dirty="0"/>
          </a:p>
          <a:p>
            <a:r>
              <a:rPr lang="en-US" dirty="0"/>
              <a:t>Solution: disable interrupts during critical section</a:t>
            </a:r>
          </a:p>
          <a:p>
            <a:pPr lvl="1"/>
            <a:r>
              <a:rPr lang="en-US" dirty="0"/>
              <a:t>Whenever editing request structure</a:t>
            </a:r>
          </a:p>
          <a:p>
            <a:pPr lvl="1"/>
            <a:r>
              <a:rPr lang="en-US" dirty="0"/>
              <a:t>Enable interrupts after, which may result in an event</a:t>
            </a:r>
          </a:p>
          <a:p>
            <a:pPr lvl="2"/>
            <a:r>
              <a:rPr lang="en-US" dirty="0"/>
              <a:t>Note: Interrupt handler might now fire but have no work to do. Should always check if something should actually be handled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b="1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5615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 ticks,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 ticks,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(which has 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CBCD-C057-6788-5296-D87581D17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timer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CF427-A14C-2A8B-9BF1-D0F67306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r>
              <a:rPr lang="en-US" dirty="0"/>
              <a:t>Low precision and duration</a:t>
            </a:r>
          </a:p>
          <a:p>
            <a:pPr lvl="1"/>
            <a:r>
              <a:rPr lang="en-US" dirty="0"/>
              <a:t>Low energy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  <a:p>
            <a:pPr lvl="1"/>
            <a:r>
              <a:rPr lang="en-US" dirty="0"/>
              <a:t>High precision or duration</a:t>
            </a:r>
          </a:p>
          <a:p>
            <a:pPr lvl="1"/>
            <a:r>
              <a:rPr lang="en-US" dirty="0"/>
              <a:t>High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2C704-281A-4F9A-6C7C-7D9B137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b="1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76672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04F-A4F4-4711-8818-1CFA78A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640-F301-4BBE-BA83-E281CBDD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crystal oscillator</a:t>
            </a:r>
          </a:p>
          <a:p>
            <a:pPr lvl="1"/>
            <a:r>
              <a:rPr lang="en-US" dirty="0"/>
              <a:t>Creates clock signal</a:t>
            </a:r>
          </a:p>
          <a:p>
            <a:pPr lvl="1"/>
            <a:r>
              <a:rPr lang="en-US" dirty="0"/>
              <a:t>Chunk of quartz</a:t>
            </a:r>
          </a:p>
          <a:p>
            <a:pPr lvl="1"/>
            <a:r>
              <a:rPr lang="en-US" dirty="0"/>
              <a:t>Behaves like RLC circuit but uses less energy</a:t>
            </a:r>
          </a:p>
          <a:p>
            <a:pPr lvl="1"/>
            <a:endParaRPr lang="en-US" dirty="0"/>
          </a:p>
          <a:p>
            <a:r>
              <a:rPr lang="en-US" dirty="0"/>
              <a:t>Internal mechanisms</a:t>
            </a:r>
          </a:p>
          <a:p>
            <a:pPr lvl="1"/>
            <a:r>
              <a:rPr lang="en-US" dirty="0"/>
              <a:t>RC oscillator</a:t>
            </a:r>
          </a:p>
          <a:p>
            <a:pPr lvl="2"/>
            <a:r>
              <a:rPr lang="en-US" dirty="0"/>
              <a:t>Creates clock signal</a:t>
            </a:r>
          </a:p>
          <a:p>
            <a:pPr lvl="2"/>
            <a:r>
              <a:rPr lang="en-US" dirty="0"/>
              <a:t>Less accurate and higher energy than crystal</a:t>
            </a:r>
          </a:p>
          <a:p>
            <a:pPr lvl="1"/>
            <a:r>
              <a:rPr lang="en-US" dirty="0"/>
              <a:t>Phase-Locked Loop (PLL)</a:t>
            </a:r>
          </a:p>
          <a:p>
            <a:pPr lvl="2"/>
            <a:r>
              <a:rPr lang="en-US" dirty="0"/>
              <a:t>Multiply input to create new higher frequency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070-529D-4C9B-819B-21C58E9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Quartz Crystal Oscillator and Quartz Crystals">
            <a:extLst>
              <a:ext uri="{FF2B5EF4-FFF2-40B4-BE49-F238E27FC236}">
                <a16:creationId xmlns:a16="http://schemas.microsoft.com/office/drawing/2014/main" id="{12BF3F80-8D7E-4244-8559-229909F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9" y="4057957"/>
            <a:ext cx="3235439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118B11-039E-4960-941C-A1C29D45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49" y="571500"/>
            <a:ext cx="599714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ystal Oscillators - Tutorialspoint">
            <a:extLst>
              <a:ext uri="{FF2B5EF4-FFF2-40B4-BE49-F238E27FC236}">
                <a16:creationId xmlns:a16="http://schemas.microsoft.com/office/drawing/2014/main" id="{A329B93B-231E-4EAB-9186-FF29FC4C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9" y="4057957"/>
            <a:ext cx="2830095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7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r>
              <a:rPr lang="en-US" dirty="0"/>
              <a:t>Resets “state” to original values, which are likely good</a:t>
            </a:r>
          </a:p>
          <a:p>
            <a:pPr lvl="1"/>
            <a:r>
              <a:rPr lang="en-US" dirty="0"/>
              <a:t>Startup is often well-tested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 (default on for the MSP430!)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6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5F47-B973-47BE-9DA5-68BF189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crystal for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6AA-5D1D-4D95-9CA3-2956CFC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BBC micro:bit v2 board Unveiled with Nordic nRF52833 SoC, Microphone and  Speaker">
            <a:extLst>
              <a:ext uri="{FF2B5EF4-FFF2-40B4-BE49-F238E27FC236}">
                <a16:creationId xmlns:a16="http://schemas.microsoft.com/office/drawing/2014/main" id="{C2232748-808C-4846-967D-64293E2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19" y="914453"/>
            <a:ext cx="7143750" cy="54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1539D1-FA6C-4E44-8207-BDBB5FC5AF51}"/>
              </a:ext>
            </a:extLst>
          </p:cNvPr>
          <p:cNvSpPr/>
          <p:nvPr/>
        </p:nvSpPr>
        <p:spPr>
          <a:xfrm>
            <a:off x="3225800" y="3225800"/>
            <a:ext cx="1219200" cy="1143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D52-C505-4D0E-9A81-0339A2F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5FE-91EE-4373-A1BF-7D9B39D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tradeoff</a:t>
            </a:r>
          </a:p>
          <a:p>
            <a:pPr lvl="1"/>
            <a:r>
              <a:rPr lang="en-US" dirty="0"/>
              <a:t>Faster clock gets things done faster but uses more energy</a:t>
            </a:r>
          </a:p>
          <a:p>
            <a:pPr lvl="1"/>
            <a:r>
              <a:rPr lang="en-US" dirty="0"/>
              <a:t>Slower clock uses less energy but gets things done slower</a:t>
            </a:r>
          </a:p>
          <a:p>
            <a:pPr lvl="1"/>
            <a:r>
              <a:rPr lang="en-US" dirty="0"/>
              <a:t>Which to use depends on the situation</a:t>
            </a:r>
          </a:p>
          <a:p>
            <a:pPr lvl="2"/>
            <a:r>
              <a:rPr lang="en-US" dirty="0"/>
              <a:t>CPU bound: faster clock, IO bound: slower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3946-22D7-4B2C-AAFF-9167CA5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DE4F-750E-44B4-AE39-DE16AA1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5" y="3303403"/>
            <a:ext cx="5973009" cy="263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1A6DE-B939-4B3F-8FEB-3C818283A594}"/>
              </a:ext>
            </a:extLst>
          </p:cNvPr>
          <p:cNvSpPr txBox="1"/>
          <p:nvPr/>
        </p:nvSpPr>
        <p:spPr>
          <a:xfrm>
            <a:off x="1572794" y="6083300"/>
            <a:ext cx="932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Chiang et al. “</a:t>
            </a:r>
            <a:r>
              <a:rPr lang="en-US" sz="1200" dirty="0">
                <a:hlinkClick r:id="rId3"/>
              </a:rPr>
              <a:t>Power Clocks: Dynamic Multi-Clock Management for Embedded Systems</a:t>
            </a:r>
            <a:r>
              <a:rPr lang="en-US" sz="1200" dirty="0"/>
              <a:t>” EWSN 2021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3AFE-C8E1-431B-BA9F-1C9C30CA0B53}"/>
              </a:ext>
            </a:extLst>
          </p:cNvPr>
          <p:cNvSpPr/>
          <p:nvPr/>
        </p:nvSpPr>
        <p:spPr>
          <a:xfrm>
            <a:off x="3479800" y="35687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BBD334-B687-4B2F-96C9-464EB62D1C04}"/>
              </a:ext>
            </a:extLst>
          </p:cNvPr>
          <p:cNvSpPr/>
          <p:nvPr/>
        </p:nvSpPr>
        <p:spPr>
          <a:xfrm>
            <a:off x="5829300" y="36068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A4619-F298-4686-BDCA-E5D3B8116937}"/>
              </a:ext>
            </a:extLst>
          </p:cNvPr>
          <p:cNvSpPr/>
          <p:nvPr/>
        </p:nvSpPr>
        <p:spPr>
          <a:xfrm>
            <a:off x="3695700" y="41402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CFD3-4FB6-456E-A9BB-D8896A235320}"/>
              </a:ext>
            </a:extLst>
          </p:cNvPr>
          <p:cNvSpPr txBox="1"/>
          <p:nvPr/>
        </p:nvSpPr>
        <p:spPr>
          <a:xfrm>
            <a:off x="7670800" y="360680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clock selection for a mixed load (part IO, part CPU)</a:t>
            </a:r>
          </a:p>
          <a:p>
            <a:endParaRPr lang="en-US" dirty="0"/>
          </a:p>
          <a:p>
            <a:r>
              <a:rPr lang="en-US" dirty="0"/>
              <a:t>Energy consumed becomes a horizontal line when the task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378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8ECD-AB83-443A-AD7D-097516C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010-F9E2-48C7-BABA-5278C5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microcontrollers provide extremely fine-grained control over clocks</a:t>
            </a:r>
          </a:p>
          <a:p>
            <a:pPr lvl="1"/>
            <a:r>
              <a:rPr lang="en-US" dirty="0"/>
              <a:t>Really complicated section of code to get working</a:t>
            </a:r>
          </a:p>
          <a:p>
            <a:pPr lvl="1"/>
            <a:r>
              <a:rPr lang="en-US" dirty="0"/>
              <a:t>Many combinations are invalid</a:t>
            </a:r>
          </a:p>
          <a:p>
            <a:pPr lvl="1"/>
            <a:r>
              <a:rPr lang="en-US" dirty="0"/>
              <a:t>Manually enable/disable clocks as needed</a:t>
            </a:r>
          </a:p>
          <a:p>
            <a:pPr lvl="1"/>
            <a:endParaRPr lang="en-US" dirty="0"/>
          </a:p>
          <a:p>
            <a:r>
              <a:rPr lang="en-US" dirty="0"/>
              <a:t>nRF52 instead gives almost no control but is easier to use</a:t>
            </a:r>
          </a:p>
          <a:p>
            <a:pPr lvl="1"/>
            <a:r>
              <a:rPr lang="en-US" dirty="0"/>
              <a:t>One 64-MHz clock for processor</a:t>
            </a:r>
          </a:p>
          <a:p>
            <a:pPr lvl="1"/>
            <a:r>
              <a:rPr lang="en-US" dirty="0"/>
              <a:t>Multiple peripheral clocks, but (most) peripherals are hardwired to one</a:t>
            </a:r>
          </a:p>
          <a:p>
            <a:pPr lvl="2"/>
            <a:r>
              <a:rPr lang="en-US" dirty="0"/>
              <a:t>16 MHz for almost all peripherals (PDM and I2S are 32 MHz)</a:t>
            </a:r>
          </a:p>
          <a:p>
            <a:pPr lvl="1"/>
            <a:r>
              <a:rPr lang="en-US" dirty="0"/>
              <a:t>Low-frequency 32 kHz clock for low-power peripherals</a:t>
            </a:r>
          </a:p>
          <a:p>
            <a:pPr lvl="1"/>
            <a:r>
              <a:rPr lang="en-US" dirty="0"/>
              <a:t>Automatically enables/disables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C226-2851-49D4-8388-2947ABB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74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2692</TotalTime>
  <Words>3246</Words>
  <Application>Microsoft Office PowerPoint</Application>
  <PresentationFormat>Widescreen</PresentationFormat>
  <Paragraphs>745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Cambria Math</vt:lpstr>
      <vt:lpstr>Source Sans Pro</vt:lpstr>
      <vt:lpstr>Tahoma</vt:lpstr>
      <vt:lpstr>Class Slides</vt:lpstr>
      <vt:lpstr>Lecture 06 Timers</vt:lpstr>
      <vt:lpstr>Administrivia</vt:lpstr>
      <vt:lpstr>Today’s Goals</vt:lpstr>
      <vt:lpstr>Outline</vt:lpstr>
      <vt:lpstr>What are clocks?</vt:lpstr>
      <vt:lpstr>Generating clocks</vt:lpstr>
      <vt:lpstr>Microbit crystal for nRF52833</vt:lpstr>
      <vt:lpstr>Clocks and energy</vt:lpstr>
      <vt:lpstr>Controlling clocks</vt:lpstr>
      <vt:lpstr>nRF52833 clocks</vt:lpstr>
      <vt:lpstr>Electrical characteristics</vt:lpstr>
      <vt:lpstr>Outline</vt:lpstr>
      <vt:lpstr>Timer peripherals</vt:lpstr>
      <vt:lpstr>Discussion</vt:lpstr>
      <vt:lpstr>Discussion</vt:lpstr>
      <vt:lpstr>Timer peripheral on nRF52833</vt:lpstr>
      <vt:lpstr>Input and Prescaler</vt:lpstr>
      <vt:lpstr>Alternate input source for counter mode</vt:lpstr>
      <vt:lpstr>Capture/Compare registers (CC)</vt:lpstr>
      <vt:lpstr>Comparing with CC registers</vt:lpstr>
      <vt:lpstr>The nRF52833 has multiple Timer instances</vt:lpstr>
      <vt:lpstr>Bonus concept: shorts</vt:lpstr>
      <vt:lpstr>Usage: how do we set a one second timer?</vt:lpstr>
      <vt:lpstr>Check your understanding</vt:lpstr>
      <vt:lpstr>Check your understanding</vt:lpstr>
      <vt:lpstr>Outline</vt:lpstr>
      <vt:lpstr>Choosing resource amounts is a problem</vt:lpstr>
      <vt:lpstr>Virtualization pattern</vt:lpstr>
      <vt:lpstr>Example: sending serial messages</vt:lpstr>
      <vt:lpstr>Virtualized UART</vt:lpstr>
      <vt:lpstr>Virtualized UART: serves request with hardware</vt:lpstr>
      <vt:lpstr>Virtualized UART: serves until resources are full</vt:lpstr>
      <vt:lpstr>Virtualized UART: additional requests are queued</vt:lpstr>
      <vt:lpstr>Virtualized UART: moves to next item when complete</vt:lpstr>
      <vt:lpstr>Virtualized UART: moves to next item when complete</vt:lpstr>
      <vt:lpstr>Challenges to making virtualization work</vt:lpstr>
      <vt:lpstr>Dynamic resource allocation options</vt:lpstr>
      <vt:lpstr>Another example: managing multiple timers</vt:lpstr>
      <vt:lpstr>Virtual timers</vt:lpstr>
      <vt:lpstr>Virtual timers</vt:lpstr>
      <vt:lpstr>Virtual timers</vt:lpstr>
      <vt:lpstr>Virtual timers</vt:lpstr>
      <vt:lpstr>Virtual timers</vt:lpstr>
      <vt:lpstr>Virtual timers</vt:lpstr>
      <vt:lpstr>Enqueuing timer requests</vt:lpstr>
      <vt:lpstr>Make sure not to miss timers</vt:lpstr>
      <vt:lpstr>Make sure not to miss timers</vt:lpstr>
      <vt:lpstr>Break + Question</vt:lpstr>
      <vt:lpstr>Break + Question</vt:lpstr>
      <vt:lpstr>Make sure not to miss timers</vt:lpstr>
      <vt:lpstr>Some timers are periodic</vt:lpstr>
      <vt:lpstr>Concurrency safety</vt:lpstr>
      <vt:lpstr>Outline</vt:lpstr>
      <vt:lpstr>Real-time Counter</vt:lpstr>
      <vt:lpstr>Differences between Real-Time Counter and Timer</vt:lpstr>
      <vt:lpstr>Time resolution for Real-Time Counter</vt:lpstr>
      <vt:lpstr>Comparing timer types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Timers</dc:title>
  <dc:creator>Branden Ghena</dc:creator>
  <cp:lastModifiedBy>Branden Ghena</cp:lastModifiedBy>
  <cp:revision>57</cp:revision>
  <dcterms:created xsi:type="dcterms:W3CDTF">2021-04-11T17:42:59Z</dcterms:created>
  <dcterms:modified xsi:type="dcterms:W3CDTF">2023-10-05T20:16:28Z</dcterms:modified>
</cp:coreProperties>
</file>