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5"/>
  </p:notesMasterIdLst>
  <p:sldIdLst>
    <p:sldId id="256" r:id="rId2"/>
    <p:sldId id="454" r:id="rId3"/>
    <p:sldId id="453" r:id="rId4"/>
    <p:sldId id="264" r:id="rId5"/>
    <p:sldId id="489" r:id="rId6"/>
    <p:sldId id="435" r:id="rId7"/>
    <p:sldId id="387" r:id="rId8"/>
    <p:sldId id="434" r:id="rId9"/>
    <p:sldId id="425" r:id="rId10"/>
    <p:sldId id="480" r:id="rId11"/>
    <p:sldId id="426" r:id="rId12"/>
    <p:sldId id="433" r:id="rId13"/>
    <p:sldId id="428" r:id="rId14"/>
    <p:sldId id="429" r:id="rId15"/>
    <p:sldId id="458" r:id="rId16"/>
    <p:sldId id="459" r:id="rId17"/>
    <p:sldId id="460" r:id="rId18"/>
    <p:sldId id="492" r:id="rId19"/>
    <p:sldId id="493" r:id="rId20"/>
    <p:sldId id="491" r:id="rId21"/>
    <p:sldId id="431" r:id="rId22"/>
    <p:sldId id="432" r:id="rId23"/>
    <p:sldId id="436" r:id="rId24"/>
    <p:sldId id="437" r:id="rId25"/>
    <p:sldId id="427" r:id="rId26"/>
    <p:sldId id="455" r:id="rId27"/>
    <p:sldId id="438" r:id="rId28"/>
    <p:sldId id="444" r:id="rId29"/>
    <p:sldId id="439" r:id="rId30"/>
    <p:sldId id="443" r:id="rId31"/>
    <p:sldId id="456" r:id="rId32"/>
    <p:sldId id="494" r:id="rId33"/>
    <p:sldId id="488" r:id="rId34"/>
    <p:sldId id="440" r:id="rId35"/>
    <p:sldId id="445" r:id="rId36"/>
    <p:sldId id="446" r:id="rId37"/>
    <p:sldId id="449" r:id="rId38"/>
    <p:sldId id="389" r:id="rId39"/>
    <p:sldId id="447" r:id="rId40"/>
    <p:sldId id="448" r:id="rId41"/>
    <p:sldId id="495" r:id="rId42"/>
    <p:sldId id="496" r:id="rId43"/>
    <p:sldId id="487" r:id="rId44"/>
    <p:sldId id="464" r:id="rId45"/>
    <p:sldId id="467" r:id="rId46"/>
    <p:sldId id="461" r:id="rId47"/>
    <p:sldId id="463" r:id="rId48"/>
    <p:sldId id="462" r:id="rId49"/>
    <p:sldId id="472" r:id="rId50"/>
    <p:sldId id="470" r:id="rId51"/>
    <p:sldId id="483" r:id="rId52"/>
    <p:sldId id="484" r:id="rId53"/>
    <p:sldId id="485" r:id="rId54"/>
    <p:sldId id="497" r:id="rId55"/>
    <p:sldId id="486" r:id="rId56"/>
    <p:sldId id="468" r:id="rId57"/>
    <p:sldId id="474" r:id="rId58"/>
    <p:sldId id="475" r:id="rId59"/>
    <p:sldId id="478" r:id="rId60"/>
    <p:sldId id="479" r:id="rId61"/>
    <p:sldId id="476" r:id="rId62"/>
    <p:sldId id="477" r:id="rId63"/>
    <p:sldId id="45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4"/>
            <p14:sldId id="453"/>
            <p14:sldId id="264"/>
          </p14:sldIdLst>
        </p14:section>
        <p14:section name="USB" id="{E66B70E8-F410-4E52-B559-2F7E3DCD305A}">
          <p14:sldIdLst>
            <p14:sldId id="489"/>
            <p14:sldId id="435"/>
            <p14:sldId id="387"/>
            <p14:sldId id="434"/>
            <p14:sldId id="425"/>
            <p14:sldId id="480"/>
            <p14:sldId id="426"/>
            <p14:sldId id="433"/>
            <p14:sldId id="428"/>
            <p14:sldId id="429"/>
            <p14:sldId id="458"/>
            <p14:sldId id="459"/>
            <p14:sldId id="460"/>
            <p14:sldId id="492"/>
            <p14:sldId id="493"/>
            <p14:sldId id="491"/>
            <p14:sldId id="431"/>
            <p14:sldId id="432"/>
            <p14:sldId id="436"/>
            <p14:sldId id="437"/>
            <p14:sldId id="427"/>
            <p14:sldId id="455"/>
            <p14:sldId id="438"/>
            <p14:sldId id="444"/>
            <p14:sldId id="439"/>
            <p14:sldId id="443"/>
            <p14:sldId id="456"/>
            <p14:sldId id="494"/>
          </p14:sldIdLst>
        </p14:section>
        <p14:section name="CAN" id="{80F1A136-524D-40E0-8E42-7116216CB1AD}">
          <p14:sldIdLst>
            <p14:sldId id="488"/>
            <p14:sldId id="440"/>
            <p14:sldId id="445"/>
            <p14:sldId id="446"/>
            <p14:sldId id="449"/>
            <p14:sldId id="389"/>
            <p14:sldId id="447"/>
            <p14:sldId id="448"/>
            <p14:sldId id="495"/>
            <p14:sldId id="496"/>
          </p14:sldIdLst>
        </p14:section>
        <p14:section name="Bit-Banging a Protocol" id="{3C84E125-4DF8-4349-ABD7-73A68DDCCE7C}">
          <p14:sldIdLst>
            <p14:sldId id="487"/>
            <p14:sldId id="464"/>
            <p14:sldId id="467"/>
            <p14:sldId id="461"/>
            <p14:sldId id="463"/>
            <p14:sldId id="462"/>
            <p14:sldId id="472"/>
            <p14:sldId id="470"/>
            <p14:sldId id="483"/>
            <p14:sldId id="484"/>
            <p14:sldId id="485"/>
            <p14:sldId id="497"/>
          </p14:sldIdLst>
        </p14:section>
        <p14:section name="Video Protocols" id="{E126C6F5-D8B7-4E80-976D-5FBEAF66D257}">
          <p14:sldIdLst>
            <p14:sldId id="486"/>
            <p14:sldId id="468"/>
            <p14:sldId id="474"/>
            <p14:sldId id="475"/>
            <p14:sldId id="478"/>
            <p14:sldId id="479"/>
            <p14:sldId id="476"/>
            <p14:sldId id="477"/>
          </p14:sldIdLst>
        </p14:section>
        <p14:section name="Wrapup" id="{29A7F866-9DA9-446B-8359-CE426CB89C7A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paric/ws2812b/blob/master/firmware/README.md" TargetMode="External"/><Relationship Id="rId2" Type="http://schemas.openxmlformats.org/officeDocument/2006/relationships/hyperlink" Target="https://cdn-shop.adafruit.com/datasheets/WS2812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.josh.com/2014/05/13/ws2812-neopixels-are-not-so-finicky-once-you-get-to-know-them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learn/programmable-logic/tutorials/vga-display-congroller/star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madesimple.co.uk/" TargetMode="External"/><Relationship Id="rId2" Type="http://schemas.openxmlformats.org/officeDocument/2006/relationships/hyperlink" Target="https://www.beyondlogic.org/usbnut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SB" TargetMode="External"/><Relationship Id="rId4" Type="http://schemas.openxmlformats.org/officeDocument/2006/relationships/hyperlink" Target="http://kofa.mmto.arizona.edu/stm32all/blue_pill/usb/an57294.pdf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13</a:t>
            </a:r>
            <a:br>
              <a:rPr lang="en-US" dirty="0"/>
            </a:br>
            <a:r>
              <a:rPr lang="en-US" dirty="0"/>
              <a:t>Other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39F3-6AB5-A842-4B41-0A0B7C0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64-F781-865D-5405-54C160A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Low-layer details</a:t>
            </a:r>
          </a:p>
          <a:p>
            <a:pPr lvl="1"/>
            <a:r>
              <a:rPr lang="en-US" b="1" dirty="0"/>
              <a:t>How are bits sent</a:t>
            </a:r>
          </a:p>
          <a:p>
            <a:pPr lvl="1"/>
            <a:r>
              <a:rPr lang="en-US" b="1" dirty="0"/>
              <a:t>How are packets (collections of bits) sent</a:t>
            </a:r>
          </a:p>
          <a:p>
            <a:pPr lvl="1"/>
            <a:endParaRPr lang="en-US" dirty="0"/>
          </a:p>
          <a:p>
            <a:r>
              <a:rPr lang="en-US" dirty="0"/>
              <a:t>Higher-layer details</a:t>
            </a:r>
          </a:p>
          <a:p>
            <a:pPr lvl="1"/>
            <a:r>
              <a:rPr lang="en-US" dirty="0"/>
              <a:t>How do we interact with devices</a:t>
            </a:r>
          </a:p>
          <a:p>
            <a:pPr lvl="1"/>
            <a:r>
              <a:rPr lang="en-US" dirty="0"/>
              <a:t>How do we determine what devices are and how they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2C28-FEE4-1617-DB93-8515C1E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F22-1585-4E36-A475-F617FD5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2A60-6D4A-409E-9B0D-D6B6540D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signals</a:t>
            </a:r>
          </a:p>
          <a:p>
            <a:pPr lvl="1"/>
            <a:r>
              <a:rPr lang="en-US" dirty="0" err="1"/>
              <a:t>Vbus</a:t>
            </a:r>
            <a:r>
              <a:rPr lang="en-US" dirty="0"/>
              <a:t> (5 volts, can power devices)</a:t>
            </a:r>
          </a:p>
          <a:p>
            <a:pPr lvl="1"/>
            <a:r>
              <a:rPr lang="en-US" dirty="0"/>
              <a:t>D+</a:t>
            </a:r>
          </a:p>
          <a:p>
            <a:pPr lvl="1"/>
            <a:r>
              <a:rPr lang="en-US" dirty="0"/>
              <a:t>D-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r>
              <a:rPr lang="en-US" dirty="0"/>
              <a:t>D+/D- are a </a:t>
            </a:r>
            <a:r>
              <a:rPr lang="en-US" i="1" dirty="0"/>
              <a:t>differential pair</a:t>
            </a:r>
            <a:endParaRPr lang="en-US" dirty="0"/>
          </a:p>
          <a:p>
            <a:pPr lvl="1"/>
            <a:r>
              <a:rPr lang="en-US" dirty="0"/>
              <a:t>Signals are inverses of each other</a:t>
            </a:r>
          </a:p>
          <a:p>
            <a:pPr lvl="2"/>
            <a:r>
              <a:rPr lang="en-US" dirty="0"/>
              <a:t>Usually, occasionally act separately to signal special conditions</a:t>
            </a:r>
          </a:p>
          <a:p>
            <a:pPr lvl="2"/>
            <a:r>
              <a:rPr lang="en-US" dirty="0"/>
              <a:t>Increases voltage difference between states (5 - -5 = 10 volts)</a:t>
            </a:r>
          </a:p>
          <a:p>
            <a:pPr lvl="1"/>
            <a:r>
              <a:rPr lang="en-US" dirty="0"/>
              <a:t>Wires are twisted to avoid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3D6C-6D71-45A6-833B-0A1BE44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B15BB-8597-4B77-9567-DE12D57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401465"/>
            <a:ext cx="5102321" cy="2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682-F2F4-49F8-9BC2-09933F9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7B2-E127-4DC0-93C5-829F6AB8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3197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clock signal!! How is USB so fast?</a:t>
            </a:r>
          </a:p>
          <a:p>
            <a:pPr lvl="1"/>
            <a:r>
              <a:rPr lang="en-US" dirty="0"/>
              <a:t>Partially EE magics: better receivers, matched wire impedance</a:t>
            </a:r>
          </a:p>
          <a:p>
            <a:pPr lvl="1"/>
            <a:r>
              <a:rPr lang="en-US" dirty="0"/>
              <a:t>Partially easier to distinguish signal states</a:t>
            </a:r>
          </a:p>
          <a:p>
            <a:pPr lvl="1"/>
            <a:r>
              <a:rPr lang="en-US" dirty="0"/>
              <a:t>Also guaranteed transitions, which allow resynchronization</a:t>
            </a:r>
          </a:p>
          <a:p>
            <a:pPr lvl="1"/>
            <a:endParaRPr lang="en-US" dirty="0"/>
          </a:p>
          <a:p>
            <a:r>
              <a:rPr lang="en-US" dirty="0"/>
              <a:t>Transitions are used to denote data (non-return-to-zero inverted)</a:t>
            </a:r>
          </a:p>
          <a:p>
            <a:pPr lvl="1"/>
            <a:r>
              <a:rPr lang="en-US" dirty="0"/>
              <a:t>With guaranteed transition in within every 8 bits (bit stuffing)</a:t>
            </a:r>
          </a:p>
          <a:p>
            <a:pPr lvl="1"/>
            <a:r>
              <a:rPr lang="en-US" dirty="0"/>
              <a:t>Allows clocks on the two devices to synchronize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978B-6652-48AE-96AD-4F4C92B4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232E-C958-4E9D-827B-F848014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5" y="4430332"/>
            <a:ext cx="7704072" cy="1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BAC-DC55-4F16-AF9D-0194FAD6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9B3-1760-4D01-9546-9903D754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USB 1.0</a:t>
            </a:r>
          </a:p>
          <a:p>
            <a:pPr lvl="1"/>
            <a:r>
              <a:rPr lang="en-US" dirty="0"/>
              <a:t>Low Speed: 1.5 Mbps</a:t>
            </a:r>
          </a:p>
          <a:p>
            <a:pPr lvl="2"/>
            <a:r>
              <a:rPr lang="en-US" dirty="0"/>
              <a:t>Not clear if this is used anymore</a:t>
            </a:r>
          </a:p>
          <a:p>
            <a:pPr lvl="1"/>
            <a:r>
              <a:rPr lang="en-US" dirty="0"/>
              <a:t>Full Speed: 12 Mbps</a:t>
            </a:r>
          </a:p>
          <a:p>
            <a:pPr lvl="2"/>
            <a:r>
              <a:rPr lang="en-US" dirty="0"/>
              <a:t>Microcontrollers tend to support Full Speed</a:t>
            </a:r>
          </a:p>
          <a:p>
            <a:pPr lvl="2"/>
            <a:r>
              <a:rPr lang="en-US" dirty="0"/>
              <a:t>We’re focusing on details from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2.0</a:t>
            </a:r>
          </a:p>
          <a:p>
            <a:pPr lvl="1"/>
            <a:r>
              <a:rPr lang="en-US" dirty="0"/>
              <a:t>High Speed: 480 Mbps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3.0+</a:t>
            </a:r>
          </a:p>
          <a:p>
            <a:pPr lvl="1"/>
            <a:r>
              <a:rPr lang="en-US" dirty="0"/>
              <a:t>Super Speed: 5-20 Gbps</a:t>
            </a:r>
          </a:p>
          <a:p>
            <a:pPr lvl="1"/>
            <a:r>
              <a:rPr lang="en-US" dirty="0"/>
              <a:t>Adds multiple parallel data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2CE1-C8A2-4453-8577-A133F70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EBC2C-CA77-4E93-A2A6-3875645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74" y="685800"/>
            <a:ext cx="3508920" cy="3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2D9-03D2-40B7-98CE-8AF2C5F7E0A6}"/>
              </a:ext>
            </a:extLst>
          </p:cNvPr>
          <p:cNvSpPr txBox="1"/>
          <p:nvPr/>
        </p:nvSpPr>
        <p:spPr>
          <a:xfrm>
            <a:off x="7598535" y="4005330"/>
            <a:ext cx="398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Pull-up resistors allow for detection of a plugged device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identify speed</a:t>
            </a:r>
          </a:p>
        </p:txBody>
      </p:sp>
    </p:spTree>
    <p:extLst>
      <p:ext uri="{BB962C8B-B14F-4D97-AF65-F5344CB8AC3E}">
        <p14:creationId xmlns:p14="http://schemas.microsoft.com/office/powerpoint/2010/main" val="258184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6192450" cy="5213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transaction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sends a Token packet: identifies transfer direction and device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or Device send data depending on direction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side acknowledges receipt of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Like a maxed-out version of the I2C transaction pattern</a:t>
            </a:r>
          </a:p>
          <a:p>
            <a:pPr lvl="1"/>
            <a:r>
              <a:rPr lang="en-US" dirty="0"/>
              <a:t>Host </a:t>
            </a:r>
            <a:r>
              <a:rPr lang="en-US" i="1" dirty="0"/>
              <a:t>always</a:t>
            </a:r>
            <a:r>
              <a:rPr lang="en-US" dirty="0"/>
              <a:t> initiates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4467-EE21-395F-056E-60334546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61591-7D13-AEF7-4AAC-BF696332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3439B-95A1-4DE7-D4DD-D6CB8244E774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3DA0F-21F7-68CE-183C-D40C0DE4BE39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7753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token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Token type: Setup device, Read from device, or Write to device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Address+Endpoint</a:t>
            </a:r>
            <a:r>
              <a:rPr lang="en-US" dirty="0"/>
              <a:t> to identify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5-bit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data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Data: application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Data, up to 1023 bytes (full speed, often capped at 64 for microcontrollers)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16-bit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FC3-8C60-6539-10CD-1DC9F54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BA6B-3EE4-38A3-DFD6-AFC060CF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37937" cy="5213350"/>
          </a:xfrm>
        </p:spPr>
        <p:txBody>
          <a:bodyPr>
            <a:normAutofit/>
          </a:bodyPr>
          <a:lstStyle/>
          <a:p>
            <a:r>
              <a:rPr lang="en-US" dirty="0"/>
              <a:t>Determines if the data received matches the data sent</a:t>
            </a:r>
          </a:p>
          <a:p>
            <a:pPr lvl="1"/>
            <a:r>
              <a:rPr lang="en-US" dirty="0"/>
              <a:t>CRC value is calculated on original data and appended to message</a:t>
            </a:r>
          </a:p>
          <a:p>
            <a:pPr lvl="1"/>
            <a:r>
              <a:rPr lang="en-US" dirty="0"/>
              <a:t>CRC value is recalculated on the received data</a:t>
            </a:r>
          </a:p>
          <a:p>
            <a:pPr lvl="1"/>
            <a:r>
              <a:rPr lang="en-US" dirty="0"/>
              <a:t>Value appended to message and value recalculated MUST match</a:t>
            </a:r>
          </a:p>
          <a:p>
            <a:pPr lvl="1"/>
            <a:endParaRPr lang="en-US" dirty="0"/>
          </a:p>
          <a:p>
            <a:r>
              <a:rPr lang="en-US" dirty="0"/>
              <a:t>Essentially some kind of hash operation</a:t>
            </a:r>
          </a:p>
          <a:p>
            <a:pPr lvl="1"/>
            <a:r>
              <a:rPr lang="en-US" dirty="0"/>
              <a:t>Turns many bits into some smaller number of bits that are unique-</a:t>
            </a:r>
            <a:r>
              <a:rPr lang="en-US" dirty="0" err="1"/>
              <a:t>ish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CRC algorithms are:</a:t>
            </a:r>
          </a:p>
          <a:p>
            <a:pPr lvl="1"/>
            <a:r>
              <a:rPr lang="en-US" dirty="0"/>
              <a:t>Particularly good at single bit errors AND contiguous bit errors</a:t>
            </a:r>
          </a:p>
          <a:p>
            <a:pPr lvl="1"/>
            <a:r>
              <a:rPr lang="en-US" dirty="0"/>
              <a:t>Relatively simple to calculate</a:t>
            </a:r>
          </a:p>
          <a:p>
            <a:pPr lvl="1"/>
            <a:r>
              <a:rPr lang="en-US" dirty="0"/>
              <a:t>Very widely used in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FA5B6-BC1A-BF64-E153-AD4EF5F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AF9-AE97-45DD-7EC3-487BBD0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FB1-3776-2AF9-1FE5-74A9466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65738" cy="5029200"/>
          </a:xfrm>
        </p:spPr>
        <p:txBody>
          <a:bodyPr/>
          <a:lstStyle/>
          <a:p>
            <a:r>
              <a:rPr lang="en-US" dirty="0"/>
              <a:t>Why have two CRC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C132-BE3E-9521-B8C6-87F1197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E9F-820D-5FE4-D0C6-0166E92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D81F-1013-E33C-7AD6-02DBAD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5A85-C52B-8031-4D70-80D9A36E1E59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E43A8-081B-BFE4-B8AF-17AFA5C49191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120385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AF9-AE97-45DD-7EC3-487BBD0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FB1-3776-2AF9-1FE5-74A9466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65738" cy="5029200"/>
          </a:xfrm>
        </p:spPr>
        <p:txBody>
          <a:bodyPr/>
          <a:lstStyle/>
          <a:p>
            <a:r>
              <a:rPr lang="en-US" dirty="0"/>
              <a:t>Why have two CRC values?</a:t>
            </a:r>
          </a:p>
          <a:p>
            <a:endParaRPr lang="en-US" dirty="0"/>
          </a:p>
          <a:p>
            <a:pPr lvl="1"/>
            <a:r>
              <a:rPr lang="en-US" dirty="0"/>
              <a:t>Devices that aren’t addressed want to be able to determine that right away without reading all of the data</a:t>
            </a:r>
          </a:p>
          <a:p>
            <a:endParaRPr lang="en-US" dirty="0"/>
          </a:p>
          <a:p>
            <a:pPr lvl="1"/>
            <a:r>
              <a:rPr lang="en-US" dirty="0"/>
              <a:t>For reading, data is sent by two different devices, so it needs two CRCs</a:t>
            </a:r>
          </a:p>
          <a:p>
            <a:pPr lvl="2"/>
            <a:r>
              <a:rPr lang="en-US" dirty="0"/>
              <a:t>Keep writes the same for symmetry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C132-BE3E-9521-B8C6-87F1197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E9F-820D-5FE4-D0C6-0166E92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D81F-1013-E33C-7AD6-02DBAD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5A85-C52B-8031-4D70-80D9A36E1E59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E43A8-081B-BFE4-B8AF-17AFA5C49191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833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EF12-27E6-49EC-A0D6-400FB49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0DC6-BA74-4420-8803-92B5FDBF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hardware orders ASAP!</a:t>
            </a:r>
          </a:p>
          <a:p>
            <a:pPr lvl="1"/>
            <a:r>
              <a:rPr lang="en-US" dirty="0"/>
              <a:t>12 out of 23 groups have done so</a:t>
            </a:r>
          </a:p>
          <a:p>
            <a:pPr lvl="1"/>
            <a:r>
              <a:rPr lang="en-US" dirty="0"/>
              <a:t>Can’t start your project if you don’t have any hardware…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No lab this Friday! Everybody enjoy your extra time!</a:t>
            </a:r>
          </a:p>
          <a:p>
            <a:pPr lvl="1"/>
            <a:r>
              <a:rPr lang="en-US" dirty="0"/>
              <a:t>And use it to work on projects!</a:t>
            </a:r>
          </a:p>
          <a:p>
            <a:pPr lvl="1"/>
            <a:endParaRPr lang="en-US" dirty="0"/>
          </a:p>
          <a:p>
            <a:r>
              <a:rPr lang="en-US" dirty="0"/>
              <a:t>We’ll hold open office hours on future Fridays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A9EC-1E18-46D7-AFF2-14E13E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39F3-6AB5-A842-4B41-0A0B7C0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64-F781-865D-5405-54C160A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Low-layer details</a:t>
            </a:r>
          </a:p>
          <a:p>
            <a:pPr lvl="1"/>
            <a:r>
              <a:rPr lang="en-US" dirty="0"/>
              <a:t>How are bits sent</a:t>
            </a:r>
          </a:p>
          <a:p>
            <a:pPr lvl="1"/>
            <a:r>
              <a:rPr lang="en-US" dirty="0"/>
              <a:t>How are packets (collections of bits) sent</a:t>
            </a:r>
          </a:p>
          <a:p>
            <a:pPr lvl="1"/>
            <a:endParaRPr lang="en-US" dirty="0"/>
          </a:p>
          <a:p>
            <a:r>
              <a:rPr lang="en-US" b="1" dirty="0"/>
              <a:t>Higher-layer details</a:t>
            </a:r>
          </a:p>
          <a:p>
            <a:pPr lvl="1"/>
            <a:r>
              <a:rPr lang="en-US" b="1" dirty="0"/>
              <a:t>How do we interact with devices</a:t>
            </a:r>
          </a:p>
          <a:p>
            <a:pPr lvl="1"/>
            <a:r>
              <a:rPr lang="en-US" b="1" dirty="0"/>
              <a:t>How do we determine what devices are and how they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2C28-FEE4-1617-DB93-8515C1E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1CE40A-B9D9-4D7A-9B0E-88B2E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1143000"/>
            <a:ext cx="817072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38D11-F16A-4D39-9E6D-66F1A3E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USB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47-ED1F-45AA-82EC-BA453712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550016"/>
            <a:ext cx="5290930" cy="3622183"/>
          </a:xfrm>
        </p:spPr>
        <p:txBody>
          <a:bodyPr/>
          <a:lstStyle/>
          <a:p>
            <a:r>
              <a:rPr lang="en-US" dirty="0"/>
              <a:t>Each Device is given a separate address on the bus</a:t>
            </a:r>
          </a:p>
          <a:p>
            <a:endParaRPr lang="en-US" dirty="0"/>
          </a:p>
          <a:p>
            <a:r>
              <a:rPr lang="en-US" dirty="0"/>
              <a:t>Each Device also has a number of Endpoints</a:t>
            </a:r>
          </a:p>
          <a:p>
            <a:pPr lvl="1"/>
            <a:r>
              <a:rPr lang="en-US" dirty="0"/>
              <a:t>Logical communication channels</a:t>
            </a:r>
          </a:p>
          <a:p>
            <a:pPr lvl="1"/>
            <a:r>
              <a:rPr lang="en-US" dirty="0"/>
              <a:t>Direct data and guide communication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8E65-4F3D-47BF-ABB2-F85F9C0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09-49B3-4FC2-85F8-F8C27D21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endpoint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632-AA19-4289-956D-DB7F3491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transfers</a:t>
            </a:r>
          </a:p>
          <a:p>
            <a:pPr lvl="1"/>
            <a:r>
              <a:rPr lang="en-US" dirty="0"/>
              <a:t>Guaranteed latency, small amounts of data</a:t>
            </a:r>
          </a:p>
          <a:p>
            <a:pPr lvl="1"/>
            <a:r>
              <a:rPr lang="en-US" dirty="0"/>
              <a:t>Important sensor data (mice and keyboards)</a:t>
            </a:r>
          </a:p>
          <a:p>
            <a:pPr lvl="1"/>
            <a:r>
              <a:rPr lang="en-US" dirty="0"/>
              <a:t>Polled frequently by Host</a:t>
            </a:r>
          </a:p>
          <a:p>
            <a:pPr lvl="1"/>
            <a:endParaRPr lang="en-US" dirty="0"/>
          </a:p>
          <a:p>
            <a:r>
              <a:rPr lang="en-US" dirty="0"/>
              <a:t>Bulk transfers</a:t>
            </a:r>
          </a:p>
          <a:p>
            <a:pPr lvl="1"/>
            <a:r>
              <a:rPr lang="en-US" dirty="0"/>
              <a:t>Sporadic large transfers, reliable communication</a:t>
            </a:r>
          </a:p>
          <a:p>
            <a:pPr lvl="1"/>
            <a:r>
              <a:rPr lang="en-US" dirty="0"/>
              <a:t>General reading/writing of data (flash drives and USB serial)</a:t>
            </a:r>
          </a:p>
          <a:p>
            <a:pPr lvl="1"/>
            <a:r>
              <a:rPr lang="en-US" dirty="0"/>
              <a:t>Polled by Host whenever there is available bandwidth</a:t>
            </a:r>
          </a:p>
          <a:p>
            <a:pPr lvl="1"/>
            <a:endParaRPr lang="en-US" dirty="0"/>
          </a:p>
          <a:p>
            <a:r>
              <a:rPr lang="en-US" dirty="0"/>
              <a:t>Isochronous transfers</a:t>
            </a:r>
          </a:p>
          <a:p>
            <a:pPr lvl="1"/>
            <a:r>
              <a:rPr lang="en-US" dirty="0"/>
              <a:t>Guaranteed data rate, unreliable communication</a:t>
            </a:r>
          </a:p>
          <a:p>
            <a:pPr lvl="1"/>
            <a:r>
              <a:rPr lang="en-US" dirty="0"/>
              <a:t>Continuous data streaming (audio and webcams)</a:t>
            </a:r>
          </a:p>
          <a:p>
            <a:pPr lvl="1"/>
            <a:r>
              <a:rPr lang="en-US" dirty="0"/>
              <a:t>Polled frequently by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66A-9446-46CE-BA8A-258725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0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7CD-FE4A-4690-AADD-701719D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control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2E1-BB94-4CF1-9E6E-107B4A5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USB Device has a special Control endpoint as well</a:t>
            </a:r>
          </a:p>
          <a:p>
            <a:endParaRPr lang="en-US" dirty="0"/>
          </a:p>
          <a:p>
            <a:r>
              <a:rPr lang="en-US" dirty="0"/>
              <a:t>Used for setting up the USB Device</a:t>
            </a:r>
            <a:br>
              <a:rPr lang="en-US" dirty="0"/>
            </a:br>
            <a:r>
              <a:rPr lang="en-US" dirty="0"/>
              <a:t>driver on the Host</a:t>
            </a:r>
          </a:p>
          <a:p>
            <a:endParaRPr lang="en-US" dirty="0"/>
          </a:p>
          <a:p>
            <a:r>
              <a:rPr lang="en-US" dirty="0"/>
              <a:t>Initializing a Device</a:t>
            </a:r>
          </a:p>
          <a:p>
            <a:pPr lvl="1"/>
            <a:r>
              <a:rPr lang="en-US" dirty="0"/>
              <a:t>Host sends SETUP transaction requesting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IN transaction to read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OUT transaction to write</a:t>
            </a:r>
            <a:br>
              <a:rPr lang="en-US" dirty="0"/>
            </a:br>
            <a:r>
              <a:rPr lang="en-US" dirty="0"/>
              <a:t>device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C1CE-B7E1-4BAA-A68B-02B780D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F54B2-D257-4D53-B955-D461CCD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827652"/>
            <a:ext cx="3273521" cy="4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9C1-E12C-46D9-9D81-BE9D758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device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AE6-E58F-49A5-905B-A02C7B9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Packed version of tree structure describing the device</a:t>
            </a:r>
          </a:p>
          <a:p>
            <a:pPr lvl="1"/>
            <a:r>
              <a:rPr lang="en-US" dirty="0"/>
              <a:t>Interfaces it provides</a:t>
            </a:r>
          </a:p>
          <a:p>
            <a:pPr lvl="1"/>
            <a:r>
              <a:rPr lang="en-US" dirty="0"/>
              <a:t>Endpoints associated with each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D32-AA25-4EBF-B10E-61F6894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169D-B393-444D-B997-225E8A3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4" y="2856800"/>
            <a:ext cx="7688630" cy="3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BB4-37F8-40F4-A27F-3AD44BA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2195-8C9F-47F5-B264-64D99EA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Interface: Communications, Abstract (modem), CDC</a:t>
            </a:r>
          </a:p>
          <a:p>
            <a:pPr lvl="1"/>
            <a:r>
              <a:rPr lang="en-US" dirty="0"/>
              <a:t>Endpoint: 3, IN, Interrupt</a:t>
            </a:r>
          </a:p>
          <a:p>
            <a:pPr lvl="1"/>
            <a:endParaRPr lang="en-US" dirty="0"/>
          </a:p>
          <a:p>
            <a:r>
              <a:rPr lang="en-US" dirty="0"/>
              <a:t>Interface: CDC Data, CDC DATA interface</a:t>
            </a:r>
          </a:p>
          <a:p>
            <a:pPr lvl="1"/>
            <a:r>
              <a:rPr lang="en-US" dirty="0"/>
              <a:t>Endpoint: 1, IN, Bulk</a:t>
            </a:r>
          </a:p>
          <a:p>
            <a:pPr lvl="1"/>
            <a:r>
              <a:rPr lang="en-US" dirty="0"/>
              <a:t>Endpoint: 2, OUT, Bulk</a:t>
            </a:r>
          </a:p>
          <a:p>
            <a:pPr lvl="1"/>
            <a:endParaRPr lang="en-US" dirty="0"/>
          </a:p>
          <a:p>
            <a:r>
              <a:rPr lang="en-US" dirty="0"/>
              <a:t>Interface: Vendor Specific Class, Subclass, Protocol</a:t>
            </a:r>
          </a:p>
          <a:p>
            <a:pPr lvl="1"/>
            <a:r>
              <a:rPr lang="en-US" dirty="0"/>
              <a:t>Endpoint: 5, IN, Bulk</a:t>
            </a:r>
          </a:p>
          <a:p>
            <a:pPr lvl="1"/>
            <a:r>
              <a:rPr lang="en-US" dirty="0"/>
              <a:t>Endpoint: 4, OUT, Bulk</a:t>
            </a:r>
          </a:p>
          <a:p>
            <a:pPr lvl="1"/>
            <a:endParaRPr lang="en-US" dirty="0"/>
          </a:p>
          <a:p>
            <a:r>
              <a:rPr lang="en-US" dirty="0"/>
              <a:t>Interface: Mass Storage, SCSI, MSD interface</a:t>
            </a:r>
          </a:p>
          <a:p>
            <a:pPr lvl="1"/>
            <a:r>
              <a:rPr lang="en-US" dirty="0"/>
              <a:t>Endpoint: 7, IN, Bulk</a:t>
            </a:r>
          </a:p>
          <a:p>
            <a:pPr lvl="1"/>
            <a:r>
              <a:rPr lang="en-US" dirty="0"/>
              <a:t>Endpoint: 6, OUT, Bulk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CF59-4816-4392-A1F0-9A3EC3F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28C2-C4D4-4E6F-92B7-DF98F000D0F0}"/>
              </a:ext>
            </a:extLst>
          </p:cNvPr>
          <p:cNvSpPr txBox="1"/>
          <p:nvPr/>
        </p:nvSpPr>
        <p:spPr>
          <a:xfrm>
            <a:off x="9698937" y="356744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SEGGER JTAG interface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F00DB8-DD83-456D-8DCB-D41550ED4198}"/>
              </a:ext>
            </a:extLst>
          </p:cNvPr>
          <p:cNvSpPr/>
          <p:nvPr/>
        </p:nvSpPr>
        <p:spPr>
          <a:xfrm>
            <a:off x="9016357" y="342900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3D29-2B5A-47DA-9E53-EADCD927CE0E}"/>
              </a:ext>
            </a:extLst>
          </p:cNvPr>
          <p:cNvSpPr txBox="1"/>
          <p:nvPr/>
        </p:nvSpPr>
        <p:spPr>
          <a:xfrm>
            <a:off x="9698937" y="1800205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serial device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D079CD-5374-453A-8325-D99E8094A276}"/>
              </a:ext>
            </a:extLst>
          </p:cNvPr>
          <p:cNvSpPr/>
          <p:nvPr/>
        </p:nvSpPr>
        <p:spPr>
          <a:xfrm>
            <a:off x="9016357" y="1143000"/>
            <a:ext cx="463640" cy="2022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D95F-201B-492C-9C5C-499721714E1F}"/>
              </a:ext>
            </a:extLst>
          </p:cNvPr>
          <p:cNvSpPr txBox="1"/>
          <p:nvPr/>
        </p:nvSpPr>
        <p:spPr>
          <a:xfrm>
            <a:off x="9698937" y="500366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USB external filesystem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C597C0E-67D2-44AC-9A86-BFCF1DC3EFF8}"/>
              </a:ext>
            </a:extLst>
          </p:cNvPr>
          <p:cNvSpPr/>
          <p:nvPr/>
        </p:nvSpPr>
        <p:spPr>
          <a:xfrm>
            <a:off x="9016357" y="486522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95D-DA39-5111-E877-DA56F18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lsusb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44A0-C4FE-F6AF-8465-E6D96453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lsusb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List USB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dirty="0"/>
              <a:t> flag to select a single device</a:t>
            </a:r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dirty="0"/>
              <a:t> flag for verbose mode with more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C6E31-2CC7-2EA7-4BD6-BC93CFD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247-C7A3-43B2-B17F-55D0100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virtual serial USB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0A21-30A6-4743-A772-32E67D4C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Serial Device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Endpoint 0: Control, IN/OUT</a:t>
            </a:r>
          </a:p>
          <a:p>
            <a:pPr lvl="2"/>
            <a:r>
              <a:rPr lang="en-US" dirty="0"/>
              <a:t>Respond to IN requests by setting up OUT with a buffer of descriptor data of the correct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Endpoint 1: Interrupt, IN</a:t>
            </a:r>
          </a:p>
          <a:p>
            <a:pPr lvl="2"/>
            <a:r>
              <a:rPr lang="en-US" dirty="0"/>
              <a:t>Needed for serial modem controls, just ignore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2: Bulk, OUT</a:t>
            </a:r>
          </a:p>
          <a:p>
            <a:pPr lvl="2"/>
            <a:r>
              <a:rPr lang="en-US" dirty="0"/>
              <a:t>Connect to buffer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dirty="0">
                <a:cs typeface="Courier New" panose="02070309020205020404" pitchFamily="49" charset="0"/>
              </a:rPr>
              <a:t> (just takes raw characters)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3: Bulk, IN</a:t>
            </a:r>
          </a:p>
          <a:p>
            <a:pPr lvl="2"/>
            <a:r>
              <a:rPr lang="en-US" dirty="0"/>
              <a:t>Connect buffer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_read()</a:t>
            </a:r>
            <a:r>
              <a:rPr lang="en-US" dirty="0">
                <a:cs typeface="Courier New" panose="02070309020205020404" pitchFamily="49" charset="0"/>
              </a:rPr>
              <a:t> (just provides raw characters)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81A2-C684-474C-808D-30B67ED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4E8-F447-47AC-8A87-C3F7C2B4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USB Device (Human Interface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C2CF-7673-4B23-A7FF-3C55186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human interaction devices, like keyboard/mouse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“Report” structure is provided over Interrupt IN endpoint</a:t>
            </a:r>
          </a:p>
          <a:p>
            <a:pPr lvl="1"/>
            <a:r>
              <a:rPr lang="en-US" dirty="0"/>
              <a:t>Or on demand via Control IN endpoint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DC0E-01F4-4643-AF3F-44098CD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3698-9B70-4FE7-835B-F326D3D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1788669"/>
            <a:ext cx="6718912" cy="152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B15F8-55B6-4A34-9399-E5ADD2AB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4526717"/>
            <a:ext cx="7260508" cy="173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1796-1EFA-4E87-9DA8-0B40D38DD3BB}"/>
              </a:ext>
            </a:extLst>
          </p:cNvPr>
          <p:cNvSpPr txBox="1"/>
          <p:nvPr/>
        </p:nvSpPr>
        <p:spPr>
          <a:xfrm>
            <a:off x="8023538" y="4919730"/>
            <a:ext cx="31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mouse with </a:t>
            </a:r>
            <a:r>
              <a:rPr lang="en-US" sz="2400" dirty="0" err="1"/>
              <a:t>x,y</a:t>
            </a:r>
            <a:r>
              <a:rPr lang="en-US" sz="2400" dirty="0"/>
              <a:t> and three buttons</a:t>
            </a:r>
          </a:p>
        </p:txBody>
      </p:sp>
    </p:spTree>
    <p:extLst>
      <p:ext uri="{BB962C8B-B14F-4D97-AF65-F5344CB8AC3E}">
        <p14:creationId xmlns:p14="http://schemas.microsoft.com/office/powerpoint/2010/main" val="4095404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for fast data communication</a:t>
            </a:r>
          </a:p>
          <a:p>
            <a:r>
              <a:rPr lang="en-US" dirty="0"/>
              <a:t>Specification for interacting with abstract device types</a:t>
            </a:r>
          </a:p>
          <a:p>
            <a:pPr lvl="1"/>
            <a:r>
              <a:rPr lang="en-US" dirty="0"/>
              <a:t>Connects correct driver to interpret and send data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Very interoperable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Hardware and software are way more complex than simple protocols like UART, SPI, and I2C</a:t>
            </a:r>
          </a:p>
          <a:p>
            <a:pPr lvl="1"/>
            <a:r>
              <a:rPr lang="en-US" dirty="0"/>
              <a:t>Not very energy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DBA4-7C07-44D6-AA95-9A27168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0BD5-621B-4AA6-8391-234EB896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schedule for the rest of the quarter</a:t>
            </a:r>
          </a:p>
          <a:p>
            <a:pPr lvl="1"/>
            <a:r>
              <a:rPr lang="en-US" dirty="0"/>
              <a:t>Thursday (11/09) – Wireless Communication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Tuesday (11/14) – Nonvolatile Memory &amp; Energy Management</a:t>
            </a:r>
          </a:p>
          <a:p>
            <a:pPr lvl="2"/>
            <a:r>
              <a:rPr lang="en-US" dirty="0"/>
              <a:t>Also the final quiz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Thursday (11/16) – Microprocessors + </a:t>
            </a:r>
            <a:r>
              <a:rPr lang="en-US" dirty="0" err="1"/>
              <a:t>Wrapup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Tuesday (11/21) – Embedded Systems Research</a:t>
            </a:r>
          </a:p>
          <a:p>
            <a:pPr lvl="2"/>
            <a:r>
              <a:rPr lang="en-US" dirty="0"/>
              <a:t>Tuesday before Thanksgiving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Tuesday (11/28) &amp; Thursday (11/30) – Project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7057-CAEE-4778-B36C-0C6893D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555C0A-D9FC-46CF-8AFA-813B9496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2134032"/>
            <a:ext cx="7562674" cy="391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AFCBE-6518-4904-B380-FBF68A9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USBD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984D-7EF8-425F-BA8F-DEAB909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USB Device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Host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Control endpoint</a:t>
            </a:r>
          </a:p>
          <a:p>
            <a:pPr lvl="1"/>
            <a:r>
              <a:rPr lang="en-US" dirty="0"/>
              <a:t>14 bulk/interrupt (7 IN, 7 OUT)</a:t>
            </a:r>
          </a:p>
          <a:p>
            <a:pPr lvl="2"/>
            <a:r>
              <a:rPr lang="en-US" dirty="0"/>
              <a:t>64-byte transfers</a:t>
            </a:r>
          </a:p>
          <a:p>
            <a:pPr lvl="1"/>
            <a:r>
              <a:rPr lang="en-US" dirty="0"/>
              <a:t>2 isochronous (1 IN, 1 OUT)</a:t>
            </a:r>
          </a:p>
          <a:p>
            <a:pPr lvl="2"/>
            <a:r>
              <a:rPr lang="en-US" dirty="0"/>
              <a:t>1023-byte transfers</a:t>
            </a:r>
          </a:p>
          <a:p>
            <a:pPr lvl="2"/>
            <a:endParaRPr lang="en-US" dirty="0"/>
          </a:p>
          <a:p>
            <a:r>
              <a:rPr lang="en-US" dirty="0"/>
              <a:t>Full-speed USB</a:t>
            </a:r>
          </a:p>
          <a:p>
            <a:pPr lvl="1"/>
            <a:r>
              <a:rPr lang="en-US" dirty="0"/>
              <a:t>With 5 volt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043-C73E-4116-85A7-83861AB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5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Devices need to share bandwidth</a:t>
            </a:r>
          </a:p>
          <a:p>
            <a:pPr lvl="2"/>
            <a:r>
              <a:rPr lang="en-US" dirty="0"/>
              <a:t>Also devices are “polled” one-at-a-time</a:t>
            </a:r>
          </a:p>
          <a:p>
            <a:pPr lvl="2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You might saturate the data throughput capabilities!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b="1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431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highly reliable interactions within a vehicle</a:t>
            </a:r>
          </a:p>
          <a:p>
            <a:pPr lvl="1"/>
            <a:endParaRPr lang="en-US" dirty="0"/>
          </a:p>
          <a:p>
            <a:r>
              <a:rPr lang="en-US" dirty="0"/>
              <a:t>Multi-master with arbitration</a:t>
            </a:r>
          </a:p>
          <a:p>
            <a:pPr lvl="1"/>
            <a:r>
              <a:rPr lang="en-US" dirty="0"/>
              <a:t>Similar to I2C</a:t>
            </a:r>
          </a:p>
          <a:p>
            <a:pPr lvl="1"/>
            <a:endParaRPr lang="en-US" dirty="0"/>
          </a:p>
          <a:p>
            <a:r>
              <a:rPr lang="en-US" dirty="0"/>
              <a:t>Mechanism for sending messages with “identifiers”</a:t>
            </a:r>
          </a:p>
          <a:p>
            <a:pPr lvl="1"/>
            <a:r>
              <a:rPr lang="en-US" dirty="0"/>
              <a:t>Identifies the data in the message, not the device its for</a:t>
            </a:r>
          </a:p>
          <a:p>
            <a:pPr lvl="1"/>
            <a:r>
              <a:rPr lang="en-US" dirty="0"/>
              <a:t>Lower value identifiers have high priority</a:t>
            </a:r>
          </a:p>
          <a:p>
            <a:pPr lvl="1"/>
            <a:r>
              <a:rPr lang="en-US" dirty="0"/>
              <a:t>All messages are received by all CAN nodes</a:t>
            </a:r>
          </a:p>
          <a:p>
            <a:pPr lvl="2"/>
            <a:r>
              <a:rPr lang="en-US" dirty="0"/>
              <a:t>Which can decide at higher levels which identifiers they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7DBD-AF8E-4D1F-A03F-8C9E58F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physical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E1E-AEE7-4CFB-8826-9B3D81A1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differential, wired-AND signal lines</a:t>
            </a:r>
          </a:p>
          <a:p>
            <a:pPr lvl="1"/>
            <a:r>
              <a:rPr lang="en-US" dirty="0"/>
              <a:t>Transitions are used to transmit bits (non-return-to-zero) with bit-stuffing</a:t>
            </a:r>
          </a:p>
          <a:p>
            <a:pPr lvl="1"/>
            <a:r>
              <a:rPr lang="en-US" dirty="0"/>
              <a:t>Combines aspects of USB and I2C</a:t>
            </a:r>
          </a:p>
          <a:p>
            <a:pPr lvl="1"/>
            <a:r>
              <a:rPr lang="en-US" dirty="0"/>
              <a:t>125 kHz – 5 Mbps speeds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70E-2524-4D98-BF04-B2D7796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 descr="Practical tips: CAN-Bus – KMP Drivetrain Solutions">
            <a:extLst>
              <a:ext uri="{FF2B5EF4-FFF2-40B4-BE49-F238E27FC236}">
                <a16:creationId xmlns:a16="http://schemas.microsoft.com/office/drawing/2014/main" id="{ACDA2A13-2674-4590-AAB0-F654845F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6" y="2787977"/>
            <a:ext cx="8838395" cy="38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2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053-826E-493F-9485-51A7519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D760-F6EB-4773-8568-31D9DCE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04656"/>
            <a:ext cx="10972800" cy="3667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11-bit identifier</a:t>
            </a:r>
          </a:p>
          <a:p>
            <a:pPr lvl="1"/>
            <a:r>
              <a:rPr lang="en-US" dirty="0"/>
              <a:t>Check bits as they are sent to see if you win arbitration</a:t>
            </a:r>
          </a:p>
          <a:p>
            <a:r>
              <a:rPr lang="en-US" dirty="0"/>
              <a:t>Up to 8 bytes (64 bits) of data</a:t>
            </a:r>
          </a:p>
          <a:p>
            <a:pPr lvl="1"/>
            <a:r>
              <a:rPr lang="en-US" dirty="0"/>
              <a:t>Very small messages!</a:t>
            </a:r>
          </a:p>
          <a:p>
            <a:r>
              <a:rPr lang="en-US" dirty="0"/>
              <a:t>CRC for checking</a:t>
            </a:r>
          </a:p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Like I2C, let the line float and see if another device responds</a:t>
            </a:r>
          </a:p>
          <a:p>
            <a:pPr lvl="1"/>
            <a:r>
              <a:rPr lang="en-US" dirty="0"/>
              <a:t>If not, explicitly retransmit!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C2E3-D5DD-4433-B791-D24A22D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F01E-F7CE-4E11-82CF-E9C4CB0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22" y="1143000"/>
            <a:ext cx="8461144" cy="1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8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325-394B-4245-B6C3-E968F8F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2E8-99C8-4641-8F45-BAE5750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Transmission of data for a certain identifier</a:t>
            </a:r>
          </a:p>
          <a:p>
            <a:pPr lvl="1"/>
            <a:endParaRPr lang="en-US" dirty="0"/>
          </a:p>
          <a:p>
            <a:r>
              <a:rPr lang="en-US" dirty="0"/>
              <a:t>Remote frame</a:t>
            </a:r>
          </a:p>
          <a:p>
            <a:pPr lvl="1"/>
            <a:r>
              <a:rPr lang="en-US" dirty="0"/>
              <a:t>Requests data transmission of a certain identifier</a:t>
            </a:r>
          </a:p>
          <a:p>
            <a:pPr lvl="1"/>
            <a:endParaRPr lang="en-US" dirty="0"/>
          </a:p>
          <a:p>
            <a:r>
              <a:rPr lang="en-US" dirty="0"/>
              <a:t>Error frame</a:t>
            </a:r>
          </a:p>
          <a:p>
            <a:pPr lvl="1"/>
            <a:r>
              <a:rPr lang="en-US" dirty="0"/>
              <a:t>Transmitted when an error is detected with the previous message</a:t>
            </a:r>
          </a:p>
          <a:p>
            <a:pPr lvl="1"/>
            <a:endParaRPr lang="en-US" dirty="0"/>
          </a:p>
          <a:p>
            <a:r>
              <a:rPr lang="en-US" dirty="0"/>
              <a:t>Overload frame</a:t>
            </a:r>
          </a:p>
          <a:p>
            <a:pPr lvl="1"/>
            <a:r>
              <a:rPr lang="en-US" dirty="0"/>
              <a:t>Transmitted by a node that is too busy to respond right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6152-6C88-42D6-98E6-3500883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9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detecting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errors everywhere and appropriately handle</a:t>
            </a:r>
          </a:p>
          <a:p>
            <a:pPr lvl="1"/>
            <a:r>
              <a:rPr lang="en-US" dirty="0"/>
              <a:t>Bit error</a:t>
            </a:r>
          </a:p>
          <a:p>
            <a:pPr lvl="2"/>
            <a:r>
              <a:rPr lang="en-US" dirty="0"/>
              <a:t>If the value found on the bus differs from the one sent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Stuff error</a:t>
            </a:r>
          </a:p>
          <a:p>
            <a:pPr lvl="2"/>
            <a:r>
              <a:rPr lang="en-US" dirty="0"/>
              <a:t>If 6 consecutive bits of the same type are found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CRC error</a:t>
            </a:r>
          </a:p>
          <a:p>
            <a:pPr lvl="2"/>
            <a:r>
              <a:rPr lang="en-US" dirty="0"/>
              <a:t>If CRC does not match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 error</a:t>
            </a:r>
          </a:p>
          <a:p>
            <a:pPr lvl="2"/>
            <a:r>
              <a:rPr lang="en-US" dirty="0"/>
              <a:t>Format field has unexpected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Acknowledgement error</a:t>
            </a:r>
          </a:p>
          <a:p>
            <a:pPr lvl="2"/>
            <a:r>
              <a:rPr lang="en-US" dirty="0"/>
              <a:t>No ACK received</a:t>
            </a:r>
          </a:p>
          <a:p>
            <a:pPr lvl="1"/>
            <a:endParaRPr lang="en-US" dirty="0"/>
          </a:p>
          <a:p>
            <a:r>
              <a:rPr lang="en-US" dirty="0"/>
              <a:t>Devices detecting an error broadcast a message signifying it!</a:t>
            </a:r>
          </a:p>
          <a:p>
            <a:pPr lvl="1"/>
            <a:r>
              <a:rPr lang="en-US" dirty="0"/>
              <a:t>Multiple devices sending the same message works without arbitration loss</a:t>
            </a:r>
          </a:p>
          <a:p>
            <a:pPr lvl="1"/>
            <a:r>
              <a:rPr lang="en-US" dirty="0"/>
              <a:t>Previous message is then retransmitted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9A6-A321-4629-9D19-437AD24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4DE-94E8-423E-9B0F-2DE6C294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accepts the possibility that maybe it is the faulty one</a:t>
            </a:r>
          </a:p>
          <a:p>
            <a:pPr lvl="1"/>
            <a:endParaRPr lang="en-US" dirty="0"/>
          </a:p>
          <a:p>
            <a:r>
              <a:rPr lang="en-US" dirty="0"/>
              <a:t>Track errors and successes and change device state</a:t>
            </a:r>
          </a:p>
          <a:p>
            <a:pPr lvl="1"/>
            <a:r>
              <a:rPr lang="en-US" dirty="0"/>
              <a:t>Passive: limited error signaling and transmissions</a:t>
            </a:r>
          </a:p>
          <a:p>
            <a:pPr lvl="1"/>
            <a:r>
              <a:rPr lang="en-US" dirty="0"/>
              <a:t>Bus off: does not transmit in any way</a:t>
            </a:r>
          </a:p>
          <a:p>
            <a:pPr lvl="1"/>
            <a:endParaRPr lang="en-US" dirty="0"/>
          </a:p>
          <a:p>
            <a:r>
              <a:rPr lang="en-US" dirty="0"/>
              <a:t>Idea is that the CAN</a:t>
            </a:r>
            <a:br>
              <a:rPr lang="en-US" dirty="0"/>
            </a:br>
            <a:r>
              <a:rPr lang="en-US" dirty="0"/>
              <a:t>controller hardware can</a:t>
            </a:r>
            <a:br>
              <a:rPr lang="en-US" dirty="0"/>
            </a:br>
            <a:r>
              <a:rPr lang="en-US" dirty="0"/>
              <a:t>be faulty but still detect</a:t>
            </a:r>
            <a:br>
              <a:rPr lang="en-US" dirty="0"/>
            </a:br>
            <a:r>
              <a:rPr lang="en-US" dirty="0"/>
              <a:t>it in 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704-6B8F-485D-B3FF-EBEEE4D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548DE-15B1-43BE-80AE-0B8FC0E2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0" y="3581141"/>
            <a:ext cx="6426558" cy="2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advanced wired communication protocols</a:t>
            </a:r>
          </a:p>
          <a:p>
            <a:pPr lvl="1"/>
            <a:r>
              <a:rPr lang="en-US" dirty="0"/>
              <a:t>With a little less detail</a:t>
            </a:r>
          </a:p>
          <a:p>
            <a:pPr lvl="1"/>
            <a:r>
              <a:rPr lang="en-US" dirty="0"/>
              <a:t>Just give a taste of what they are like</a:t>
            </a:r>
          </a:p>
          <a:p>
            <a:pPr lvl="1"/>
            <a:endParaRPr lang="en-US" dirty="0"/>
          </a:p>
          <a:p>
            <a:r>
              <a:rPr lang="en-US" dirty="0"/>
              <a:t>Think about higher-layer concerns like data routing, interpretation, and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1259-C50B-4099-9613-BA005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627-D062-4452-839B-71AF706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reliable vehicular communication</a:t>
            </a:r>
          </a:p>
          <a:p>
            <a:r>
              <a:rPr lang="en-US" dirty="0"/>
              <a:t>Multi-master bus with serial communication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Highly reliable</a:t>
            </a:r>
          </a:p>
          <a:p>
            <a:pPr lvl="1"/>
            <a:r>
              <a:rPr lang="en-US" dirty="0"/>
              <a:t>Extensible to many devices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Special-purpose design. Whole system has to agree on identifiers</a:t>
            </a:r>
          </a:p>
          <a:p>
            <a:pPr lvl="1"/>
            <a:r>
              <a:rPr lang="en-US" dirty="0"/>
              <a:t>Relatively slower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B125-5A11-4B37-96AD-9A0E7E1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ED7-CC60-D78F-AFBE-8CB8339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0E5-797D-C540-6F01-B9FD19D4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CAN a good choice for vehicles (historically)?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problems is CAN facing today?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84FD-72D7-9286-CF44-3281428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ED7-CC60-D78F-AFBE-8CB8339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0E5-797D-C540-6F01-B9FD19D4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CAN a good choice for vehicles (historically)?</a:t>
            </a:r>
          </a:p>
          <a:p>
            <a:endParaRPr lang="en-US" dirty="0"/>
          </a:p>
          <a:p>
            <a:pPr lvl="1"/>
            <a:r>
              <a:rPr lang="en-US" dirty="0"/>
              <a:t>High reliability</a:t>
            </a:r>
          </a:p>
          <a:p>
            <a:pPr lvl="1"/>
            <a:r>
              <a:rPr lang="en-US" dirty="0"/>
              <a:t>A few low-data-rate sensors scattered throughout the car</a:t>
            </a:r>
          </a:p>
          <a:p>
            <a:endParaRPr lang="en-US" dirty="0"/>
          </a:p>
          <a:p>
            <a:r>
              <a:rPr lang="en-US" dirty="0"/>
              <a:t>What problems is CAN facing today?</a:t>
            </a:r>
          </a:p>
          <a:p>
            <a:endParaRPr lang="en-US" dirty="0"/>
          </a:p>
          <a:p>
            <a:pPr lvl="1"/>
            <a:r>
              <a:rPr lang="en-US" dirty="0"/>
              <a:t>Camera data doesn’t fit in 8-byte packets…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84FD-72D7-9286-CF44-3281428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b="1" dirty="0"/>
              <a:t>Bit-banging</a:t>
            </a:r>
          </a:p>
          <a:p>
            <a:pPr lvl="1"/>
            <a:r>
              <a:rPr lang="en-US" b="1" dirty="0"/>
              <a:t>1-wire</a:t>
            </a:r>
          </a:p>
          <a:p>
            <a:pPr lvl="1"/>
            <a:r>
              <a:rPr lang="en-US" b="1" dirty="0" err="1"/>
              <a:t>Neopixel</a:t>
            </a:r>
            <a:r>
              <a:rPr lang="en-US" b="1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15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4B2-0D50-5544-96A9-E2364C6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protocol without a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D261-3434-3AD3-6073-1FB92A5C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microcontroller doesn’t have a hardware peripheral to control a certain protocol, you could still emulate it</a:t>
            </a:r>
          </a:p>
          <a:p>
            <a:pPr lvl="1"/>
            <a:r>
              <a:rPr lang="en-US" dirty="0"/>
              <a:t>Known as bit-banging</a:t>
            </a:r>
          </a:p>
          <a:p>
            <a:pPr lvl="1"/>
            <a:endParaRPr lang="en-US" dirty="0"/>
          </a:p>
          <a:p>
            <a:r>
              <a:rPr lang="en-US" dirty="0"/>
              <a:t>Example: use GPIO to create a UART</a:t>
            </a:r>
          </a:p>
          <a:p>
            <a:pPr lvl="1"/>
            <a:r>
              <a:rPr lang="en-US" dirty="0"/>
              <a:t>Set high/low values with certain timings to make start, data, and stop bits</a:t>
            </a:r>
          </a:p>
          <a:p>
            <a:pPr lvl="2"/>
            <a:r>
              <a:rPr lang="en-US" dirty="0"/>
              <a:t>Probably based on an interrupt if microcontroller is fast enough</a:t>
            </a:r>
          </a:p>
          <a:p>
            <a:pPr lvl="2"/>
            <a:r>
              <a:rPr lang="en-US" dirty="0"/>
              <a:t>Or maybe is hard-coded with delays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reading the UART, instead read bits from the bus at a given rate</a:t>
            </a:r>
          </a:p>
          <a:p>
            <a:pPr lvl="2"/>
            <a:r>
              <a:rPr lang="en-US" dirty="0"/>
              <a:t>Expect start/stop bits, but ignore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96B6E-9DC8-C0F6-CABA-1D0FFD2D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3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bit-banging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1-Wire Protocol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Neopixel</a:t>
            </a:r>
            <a:r>
              <a:rPr lang="en-US" dirty="0"/>
              <a:t> LED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3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98F1-3802-72BA-BC1A-3B9BA78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59C6-D2DC-8F81-80F2-9C2498A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I2C, but without a clock line</a:t>
            </a:r>
          </a:p>
          <a:p>
            <a:r>
              <a:rPr lang="en-US" dirty="0"/>
              <a:t>Devices can optionally power themselves off the data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BDB2-5232-E1C8-C865-DB5D009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 descr="Figure 1. The 1-Wire master/slave configuration uses a single data line plus ground reference.">
            <a:extLst>
              <a:ext uri="{FF2B5EF4-FFF2-40B4-BE49-F238E27FC236}">
                <a16:creationId xmlns:a16="http://schemas.microsoft.com/office/drawing/2014/main" id="{D4449C30-FC47-6BB8-4B72-478D0384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85" y="2775636"/>
            <a:ext cx="8343617" cy="32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98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3060D8-6334-4276-CFBC-A5CE7502A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44"/>
          <a:stretch/>
        </p:blipFill>
        <p:spPr bwMode="auto">
          <a:xfrm>
            <a:off x="1816274" y="2199065"/>
            <a:ext cx="8442031" cy="31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BC9D6-D5BC-4E0D-AB8E-777ED66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 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87D1-A2EA-391E-109F-4B1D7822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387258"/>
          </a:xfrm>
        </p:spPr>
        <p:txBody>
          <a:bodyPr/>
          <a:lstStyle/>
          <a:p>
            <a:r>
              <a:rPr lang="en-US" dirty="0"/>
              <a:t>Controller drives line low, then releases samples 15 </a:t>
            </a:r>
            <a:r>
              <a:rPr lang="en-US" dirty="0" err="1"/>
              <a:t>μs</a:t>
            </a:r>
            <a:r>
              <a:rPr lang="en-US" dirty="0"/>
              <a:t> later</a:t>
            </a:r>
          </a:p>
          <a:p>
            <a:pPr lvl="1"/>
            <a:r>
              <a:rPr lang="en-US" dirty="0"/>
              <a:t>Falling edge wakes up peripheral devices</a:t>
            </a:r>
          </a:p>
          <a:p>
            <a:pPr lvl="1"/>
            <a:r>
              <a:rPr lang="en-US" dirty="0"/>
              <a:t>Peripheral device either drives low for a 0 or also releases for 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9972-0510-DBAF-0435-EF9DCBB3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CBA506-1F90-E4CE-6BBE-2787E25A9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3" t="72201" r="25465" b="3394"/>
          <a:stretch/>
        </p:blipFill>
        <p:spPr bwMode="auto">
          <a:xfrm>
            <a:off x="3914465" y="5533512"/>
            <a:ext cx="3995803" cy="10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62DB-FCA1-A176-84D8-4ACFA6F37D3A}"/>
              </a:ext>
            </a:extLst>
          </p:cNvPr>
          <p:cNvSpPr txBox="1"/>
          <p:nvPr/>
        </p:nvSpPr>
        <p:spPr>
          <a:xfrm>
            <a:off x="3350712" y="3022090"/>
            <a:ext cx="2793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 writes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40BDB-8EA7-763A-8F33-B14F1DEFCA13}"/>
              </a:ext>
            </a:extLst>
          </p:cNvPr>
          <p:cNvSpPr txBox="1"/>
          <p:nvPr/>
        </p:nvSpPr>
        <p:spPr>
          <a:xfrm>
            <a:off x="6804508" y="3022090"/>
            <a:ext cx="2793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 writes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9FA53-5EB9-21E6-F210-D7A7380A1FBC}"/>
              </a:ext>
            </a:extLst>
          </p:cNvPr>
          <p:cNvSpPr txBox="1"/>
          <p:nvPr/>
        </p:nvSpPr>
        <p:spPr>
          <a:xfrm>
            <a:off x="4179263" y="4518107"/>
            <a:ext cx="13822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samples at ~15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B8F27-F649-9BB5-5A89-2DEADAB2BADC}"/>
              </a:ext>
            </a:extLst>
          </p:cNvPr>
          <p:cNvSpPr txBox="1"/>
          <p:nvPr/>
        </p:nvSpPr>
        <p:spPr>
          <a:xfrm>
            <a:off x="7074863" y="4610698"/>
            <a:ext cx="13822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samples at ~15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0219D-79CD-0474-5018-599FD90E8E9C}"/>
              </a:ext>
            </a:extLst>
          </p:cNvPr>
          <p:cNvSpPr txBox="1"/>
          <p:nvPr/>
        </p:nvSpPr>
        <p:spPr>
          <a:xfrm>
            <a:off x="4603106" y="5715000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pulling data line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D0CF4-4469-E990-E00B-2DA91B987B1F}"/>
              </a:ext>
            </a:extLst>
          </p:cNvPr>
          <p:cNvSpPr txBox="1"/>
          <p:nvPr/>
        </p:nvSpPr>
        <p:spPr>
          <a:xfrm>
            <a:off x="4603106" y="5991999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Peripheral pulling data line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1812F-16A3-71B9-178D-1976CD5D89AF}"/>
              </a:ext>
            </a:extLst>
          </p:cNvPr>
          <p:cNvSpPr txBox="1"/>
          <p:nvPr/>
        </p:nvSpPr>
        <p:spPr>
          <a:xfrm>
            <a:off x="4603106" y="6249217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Resistor pullup</a:t>
            </a:r>
          </a:p>
        </p:txBody>
      </p:sp>
    </p:spTree>
    <p:extLst>
      <p:ext uri="{BB962C8B-B14F-4D97-AF65-F5344CB8AC3E}">
        <p14:creationId xmlns:p14="http://schemas.microsoft.com/office/powerpoint/2010/main" val="2349444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8076-9399-5652-D411-89E48E0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1-wire with a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A627-DBFA-E4DC-3A0A-A3B892F0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1-wire is not supported by most microcontrollers</a:t>
            </a:r>
          </a:p>
          <a:p>
            <a:pPr lvl="1"/>
            <a:r>
              <a:rPr lang="en-US" dirty="0"/>
              <a:t>Instead, it must be emulated either with GPIO or with another protocol</a:t>
            </a:r>
          </a:p>
          <a:p>
            <a:pPr lvl="1"/>
            <a:endParaRPr lang="en-US" dirty="0"/>
          </a:p>
          <a:p>
            <a:r>
              <a:rPr lang="en-US" dirty="0"/>
              <a:t>Example: UART plus an external transistor can emulate 1-wire</a:t>
            </a:r>
          </a:p>
          <a:p>
            <a:pPr lvl="1"/>
            <a:r>
              <a:rPr lang="en-US" dirty="0"/>
              <a:t>Run UART way faster than 1-wire: each UART byte is one 1-wire bit</a:t>
            </a:r>
          </a:p>
          <a:p>
            <a:pPr lvl="1"/>
            <a:r>
              <a:rPr lang="en-US" dirty="0"/>
              <a:t>Connect TX to a transistor which can connect to Ground or disconnect</a:t>
            </a:r>
          </a:p>
          <a:p>
            <a:pPr lvl="1"/>
            <a:r>
              <a:rPr lang="en-US" dirty="0"/>
              <a:t>Connect RX to the data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read, write data 0xFF</a:t>
            </a:r>
          </a:p>
          <a:p>
            <a:pPr lvl="2"/>
            <a:r>
              <a:rPr lang="en-US" dirty="0"/>
              <a:t>Start bit pulls line low to trigger peripheral device</a:t>
            </a:r>
          </a:p>
          <a:p>
            <a:pPr lvl="2"/>
            <a:r>
              <a:rPr lang="en-US" dirty="0"/>
              <a:t>8 data bits do not affect data line (disconnected)</a:t>
            </a:r>
          </a:p>
          <a:p>
            <a:pPr lvl="2"/>
            <a:r>
              <a:rPr lang="en-US" dirty="0"/>
              <a:t>RX line will match 0xFF for reading a 1, or will be anything else for a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6E4B3-C916-4773-53E3-45A866D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0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bit-banging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1-Wire Protocol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Neopixel</a:t>
            </a:r>
            <a:r>
              <a:rPr lang="en-US" b="1" dirty="0"/>
              <a:t> LED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8406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LED 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954" cy="5029200"/>
          </a:xfrm>
        </p:spPr>
        <p:txBody>
          <a:bodyPr/>
          <a:lstStyle/>
          <a:p>
            <a:r>
              <a:rPr lang="en-US" dirty="0"/>
              <a:t>LEDs on a long strip connected in series</a:t>
            </a:r>
          </a:p>
          <a:p>
            <a:pPr lvl="1"/>
            <a:r>
              <a:rPr lang="en-US" dirty="0"/>
              <a:t>Often capable of RGB control</a:t>
            </a:r>
          </a:p>
          <a:p>
            <a:pPr lvl="1"/>
            <a:endParaRPr lang="en-US" dirty="0"/>
          </a:p>
          <a:p>
            <a:r>
              <a:rPr lang="en-US" dirty="0"/>
              <a:t>Custom protocol for driving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1026" name="Picture 2" descr="Adafruit NeoPixel Digital RGB LED Strip reel wired to a microcontroller, with all the LEDs in a rainbow">
            <a:extLst>
              <a:ext uri="{FF2B5EF4-FFF2-40B4-BE49-F238E27FC236}">
                <a16:creationId xmlns:a16="http://schemas.microsoft.com/office/drawing/2014/main" id="{2BD4C962-CED8-1A41-DE4C-4CCB11A8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07" y="1169989"/>
            <a:ext cx="6019845" cy="45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 of top of LED strip next to quarter">
            <a:extLst>
              <a:ext uri="{FF2B5EF4-FFF2-40B4-BE49-F238E27FC236}">
                <a16:creationId xmlns:a16="http://schemas.microsoft.com/office/drawing/2014/main" id="{8326AFA8-3FD7-4F0B-117B-387C5DE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23" y="3854003"/>
            <a:ext cx="3697960" cy="27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68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2C37-0468-7627-528C-4386640E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3DF7-27F8-1BB0-4818-52512E43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bits for each LED</a:t>
            </a:r>
          </a:p>
          <a:p>
            <a:pPr lvl="1"/>
            <a:r>
              <a:rPr lang="en-US" dirty="0"/>
              <a:t>After the first LED gets its data, all the next bits are forwarded down the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80B8-B39A-2E1B-95E9-6BC349C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2050" name="Picture 2" descr="ECE4760 LED Strips">
            <a:extLst>
              <a:ext uri="{FF2B5EF4-FFF2-40B4-BE49-F238E27FC236}">
                <a16:creationId xmlns:a16="http://schemas.microsoft.com/office/drawing/2014/main" id="{4B266F07-6653-8A46-47F3-E09529CC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76" y="2502274"/>
            <a:ext cx="6003561" cy="3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E6F44573-A843-3A0C-458C-A9A21121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90" y="3429000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963D9-8ADB-30C0-8AFA-8A978F2753A0}"/>
              </a:ext>
            </a:extLst>
          </p:cNvPr>
          <p:cNvSpPr txBox="1"/>
          <p:nvPr/>
        </p:nvSpPr>
        <p:spPr>
          <a:xfrm>
            <a:off x="7313465" y="2482020"/>
            <a:ext cx="44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bit is represented by an amount of time high and low</a:t>
            </a:r>
          </a:p>
        </p:txBody>
      </p:sp>
    </p:spTree>
    <p:extLst>
      <p:ext uri="{BB962C8B-B14F-4D97-AF65-F5344CB8AC3E}">
        <p14:creationId xmlns:p14="http://schemas.microsoft.com/office/powerpoint/2010/main" val="1902153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89D2-940E-8B18-B5D4-05933D71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</a:t>
            </a:r>
            <a:r>
              <a:rPr lang="en-US" dirty="0" err="1"/>
              <a:t>Neopixel</a:t>
            </a:r>
            <a:r>
              <a:rPr lang="en-US" dirty="0"/>
              <a:t> protocol with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2E2E-A056-324D-A221-8F930DE1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88665" cy="5029200"/>
          </a:xfrm>
        </p:spPr>
        <p:txBody>
          <a:bodyPr>
            <a:normAutofit/>
          </a:bodyPr>
          <a:lstStyle/>
          <a:p>
            <a:r>
              <a:rPr lang="en-US" dirty="0"/>
              <a:t>Idea: configure SPI speed so N bits line up with the period of the bit</a:t>
            </a:r>
          </a:p>
          <a:p>
            <a:pPr lvl="1"/>
            <a:r>
              <a:rPr lang="en-US" dirty="0"/>
              <a:t>For example, 8 bits per period</a:t>
            </a:r>
          </a:p>
          <a:p>
            <a:endParaRPr lang="en-US" dirty="0"/>
          </a:p>
          <a:p>
            <a:r>
              <a:rPr lang="en-US" dirty="0"/>
              <a:t>To send a 0 bit: 0xE0 (0b11100000)</a:t>
            </a:r>
          </a:p>
          <a:p>
            <a:r>
              <a:rPr lang="en-US" dirty="0"/>
              <a:t>To send a 1 bit: 0xF8 (0b11111000)</a:t>
            </a:r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Neopixel</a:t>
            </a:r>
            <a:r>
              <a:rPr lang="en-US" dirty="0"/>
              <a:t> perspective, that data is just the square wave it wanted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8BA78-43FF-3AB3-2C62-C2E79B4B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D6854931-5A0D-5329-5B95-5CA41737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0" y="2150861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BD40C-F583-77B2-EA73-25B23D0C8A48}"/>
              </a:ext>
            </a:extLst>
          </p:cNvPr>
          <p:cNvSpPr txBox="1"/>
          <p:nvPr/>
        </p:nvSpPr>
        <p:spPr>
          <a:xfrm>
            <a:off x="7562327" y="5200470"/>
            <a:ext cx="4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I don’t promise the actual numbers here are correct. Just the overall idea. Recalculate the numbers yourself based on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63794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BE-E975-BE95-82BA-C0032E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</a:t>
            </a:r>
            <a:r>
              <a:rPr lang="en-US" dirty="0" err="1"/>
              <a:t>Neopixel</a:t>
            </a:r>
            <a:r>
              <a:rPr lang="en-US" dirty="0"/>
              <a:t> protocol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B2CC-AA99-FA0C-AB03-139811E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394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these are just differing duty-cycle square waves i.e., PWM</a:t>
            </a:r>
          </a:p>
          <a:p>
            <a:pPr lvl="1"/>
            <a:r>
              <a:rPr lang="en-US" dirty="0"/>
              <a:t>Set PWM period to equal the period for sending a bit</a:t>
            </a:r>
          </a:p>
          <a:p>
            <a:pPr lvl="1"/>
            <a:r>
              <a:rPr lang="en-US" dirty="0"/>
              <a:t>Needs to be a left-aligned PWM signal</a:t>
            </a:r>
          </a:p>
          <a:p>
            <a:pPr lvl="1"/>
            <a:endParaRPr lang="en-US" dirty="0"/>
          </a:p>
          <a:p>
            <a:r>
              <a:rPr lang="en-US" dirty="0"/>
              <a:t>To send a 0 bit: 30% duty cycle</a:t>
            </a:r>
          </a:p>
          <a:p>
            <a:r>
              <a:rPr lang="en-US" dirty="0"/>
              <a:t>To send a 1 bit: 70% duty cycle</a:t>
            </a:r>
          </a:p>
          <a:p>
            <a:endParaRPr lang="en-US" dirty="0"/>
          </a:p>
          <a:p>
            <a:r>
              <a:rPr lang="en-US" dirty="0"/>
              <a:t>Driver translates colors into a byte array, then bits in the array into duty cycles,</a:t>
            </a:r>
            <a:br>
              <a:rPr lang="en-US" dirty="0"/>
            </a:br>
            <a:r>
              <a:rPr lang="en-US" dirty="0"/>
              <a:t>then just plays the duty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5110-7D34-FE14-9657-C7C0C7E4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11AD6D85-F3A8-BB06-DC70-C61CDA18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0" y="2150861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91136-DAB0-77B1-29BA-387294624708}"/>
              </a:ext>
            </a:extLst>
          </p:cNvPr>
          <p:cNvSpPr txBox="1"/>
          <p:nvPr/>
        </p:nvSpPr>
        <p:spPr>
          <a:xfrm>
            <a:off x="7562327" y="5200470"/>
            <a:ext cx="4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I don’t promise the actual numbers here are correct. Just the overall idea. Recalculate the numbers yourself based on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787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58CD-370C-5E08-D542-344C322D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</a:t>
            </a:r>
            <a:r>
              <a:rPr lang="en-US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F771-E19A-0D5F-001C-77A9577A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Datasheets:</a:t>
            </a:r>
          </a:p>
          <a:p>
            <a:pPr lvl="1"/>
            <a:r>
              <a:rPr lang="en-US" dirty="0">
                <a:hlinkClick r:id="rId2"/>
              </a:rPr>
              <a:t>https://cdn-shop.adafruit.com/product-files/2757/p2757_SK6812RGBW_REV01.pdf</a:t>
            </a:r>
          </a:p>
          <a:p>
            <a:pPr lvl="1"/>
            <a:r>
              <a:rPr lang="en-US" dirty="0">
                <a:hlinkClick r:id="rId2"/>
              </a:rPr>
              <a:t>https://cdn-shop.adafruit.com/datasheets/WS2812B.pdf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 writeups on using </a:t>
            </a:r>
            <a:r>
              <a:rPr lang="en-US" dirty="0" err="1"/>
              <a:t>NeoPixels</a:t>
            </a:r>
            <a:r>
              <a:rPr lang="en-US" dirty="0"/>
              <a:t>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https://github.com/japaric/ws2812b/blob/master/firmware/README.md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4"/>
              </a:rPr>
              <a:t>https://wp.josh.com/2014/05/13/ws2812-neopixels-are-not-so-finicky-once-you-get-to-know-them/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A17F-1348-C95E-395D-BFBD8E9E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b="1" dirty="0"/>
              <a:t>Video Protocols</a:t>
            </a:r>
          </a:p>
          <a:p>
            <a:pPr lvl="1"/>
            <a:r>
              <a:rPr lang="en-US" b="1" dirty="0"/>
              <a:t>VGA</a:t>
            </a:r>
          </a:p>
          <a:p>
            <a:pPr lvl="1"/>
            <a:r>
              <a:rPr lang="en-US" b="1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8259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59C2-F978-B579-ED06-C94A5B48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video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2D00-F4BC-7C35-F95B-AF9217C0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common for embedded systems</a:t>
            </a:r>
          </a:p>
          <a:p>
            <a:pPr lvl="1"/>
            <a:r>
              <a:rPr lang="en-US" dirty="0"/>
              <a:t>Either directly connected to a screen over SPI/I2C, or not at all</a:t>
            </a:r>
          </a:p>
          <a:p>
            <a:endParaRPr lang="en-US" dirty="0"/>
          </a:p>
          <a:p>
            <a:r>
              <a:rPr lang="en-US" dirty="0"/>
              <a:t>Very common for traditional computing though</a:t>
            </a:r>
          </a:p>
          <a:p>
            <a:pPr lvl="1"/>
            <a:r>
              <a:rPr lang="en-US" dirty="0"/>
              <a:t>And while we’re talking about protocols, let’s look at them!</a:t>
            </a:r>
          </a:p>
          <a:p>
            <a:pPr lvl="1"/>
            <a:endParaRPr lang="en-US" dirty="0"/>
          </a:p>
          <a:p>
            <a:r>
              <a:rPr lang="en-US" dirty="0"/>
              <a:t>Reminder: memory is a huge embedded systems concern here</a:t>
            </a:r>
          </a:p>
          <a:p>
            <a:pPr lvl="1"/>
            <a:r>
              <a:rPr lang="en-US" dirty="0"/>
              <a:t>640 x 480 pixels @ 18-bit color = 675 kB</a:t>
            </a:r>
          </a:p>
          <a:p>
            <a:pPr lvl="1"/>
            <a:r>
              <a:rPr lang="en-US" dirty="0"/>
              <a:t>nRF52833 RAM: 128 kB, Flash: 512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6DAA-FD74-7C43-A067-E5319A91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098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4AEF-049D-FD55-EF04-D68B1DC8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05B6-BE1F-09B6-BEF3-DF749A0D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data goes to the display</a:t>
            </a:r>
          </a:p>
          <a:p>
            <a:pPr lvl="1"/>
            <a:endParaRPr lang="en-US" dirty="0"/>
          </a:p>
          <a:p>
            <a:r>
              <a:rPr lang="en-US" dirty="0"/>
              <a:t>Horizontal and Vertical sync lines</a:t>
            </a:r>
          </a:p>
          <a:p>
            <a:pPr lvl="1"/>
            <a:r>
              <a:rPr lang="en-US" dirty="0"/>
              <a:t>Timing control</a:t>
            </a:r>
          </a:p>
          <a:p>
            <a:pPr lvl="1"/>
            <a:r>
              <a:rPr lang="en-US" dirty="0"/>
              <a:t>Horizontal: when each row restarts</a:t>
            </a:r>
          </a:p>
          <a:p>
            <a:pPr lvl="1"/>
            <a:r>
              <a:rPr lang="en-US" dirty="0"/>
              <a:t>Vertical: when the entire screen restarts</a:t>
            </a:r>
          </a:p>
          <a:p>
            <a:pPr lvl="1"/>
            <a:endParaRPr lang="en-US" dirty="0"/>
          </a:p>
          <a:p>
            <a:r>
              <a:rPr lang="en-US" dirty="0"/>
              <a:t>Red/Green/Blue lines</a:t>
            </a:r>
          </a:p>
          <a:p>
            <a:pPr lvl="1"/>
            <a:r>
              <a:rPr lang="en-US" dirty="0"/>
              <a:t>Analog voltage for intensity: 0-0.7 volts</a:t>
            </a:r>
          </a:p>
          <a:p>
            <a:pPr lvl="1"/>
            <a:endParaRPr lang="en-US" dirty="0"/>
          </a:p>
          <a:p>
            <a:r>
              <a:rPr lang="en-US" dirty="0"/>
              <a:t>Ground pins</a:t>
            </a:r>
          </a:p>
          <a:p>
            <a:pPr lvl="1"/>
            <a:r>
              <a:rPr lang="en-US" dirty="0"/>
              <a:t>To connect ground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DE9-6AD1-7D4E-3757-B9174E7C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51832-9B59-71D5-2FFF-DC0D7B6D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34" y="1722967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851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A29-5CCA-8B79-5113-024538B3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Old-school VGA display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D58B-74EE-1067-3423-2177EAB4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4070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Screen lights up when hit with electrons</a:t>
            </a:r>
          </a:p>
          <a:p>
            <a:pPr lvl="1"/>
            <a:r>
              <a:rPr lang="en-US" dirty="0"/>
              <a:t>Separate Red, Green, and Blue activation areas</a:t>
            </a:r>
          </a:p>
          <a:p>
            <a:pPr lvl="1"/>
            <a:endParaRPr lang="en-US" dirty="0"/>
          </a:p>
          <a:p>
            <a:r>
              <a:rPr lang="en-US" dirty="0"/>
              <a:t>System directs electrons at each pixel of the screen on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9E3B-C81C-FAFF-49A5-8095B25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15E8D2-8307-4A61-6F64-4F00D41B4EC8}"/>
              </a:ext>
            </a:extLst>
          </p:cNvPr>
          <p:cNvGrpSpPr/>
          <p:nvPr/>
        </p:nvGrpSpPr>
        <p:grpSpPr>
          <a:xfrm>
            <a:off x="2302303" y="2778617"/>
            <a:ext cx="7109004" cy="3722311"/>
            <a:chOff x="2302303" y="2778617"/>
            <a:chExt cx="7109004" cy="372231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69A54D0-3D21-4B2D-026B-441AF8470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303" y="2778617"/>
              <a:ext cx="7109004" cy="372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80EB67-3C89-478A-AC97-8CFCDBD7C3C6}"/>
                </a:ext>
              </a:extLst>
            </p:cNvPr>
            <p:cNvSpPr/>
            <p:nvPr/>
          </p:nvSpPr>
          <p:spPr>
            <a:xfrm>
              <a:off x="9040969" y="2778617"/>
              <a:ext cx="370338" cy="363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886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07B6-A560-9BA9-FE2E-BD997E8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display: 640x480 at 60 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7CA0-F29E-FB19-727D-9B6FDD8C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669746" cy="5029200"/>
          </a:xfrm>
        </p:spPr>
        <p:txBody>
          <a:bodyPr>
            <a:normAutofit/>
          </a:bodyPr>
          <a:lstStyle/>
          <a:p>
            <a:r>
              <a:rPr lang="en-US" dirty="0"/>
              <a:t>Send each pixel in a row at</a:t>
            </a:r>
            <a:br>
              <a:rPr lang="en-US" dirty="0"/>
            </a:br>
            <a:r>
              <a:rPr lang="en-US" dirty="0"/>
              <a:t>20 MHz (40 ns per pixel)</a:t>
            </a:r>
          </a:p>
          <a:p>
            <a:pPr lvl="1"/>
            <a:r>
              <a:rPr lang="en-US" dirty="0"/>
              <a:t>25 </a:t>
            </a:r>
            <a:r>
              <a:rPr lang="en-US" dirty="0" err="1"/>
              <a:t>μs</a:t>
            </a:r>
            <a:r>
              <a:rPr lang="en-US" dirty="0"/>
              <a:t> for the entire 640 pixel row </a:t>
            </a:r>
          </a:p>
          <a:p>
            <a:pPr lvl="1"/>
            <a:endParaRPr lang="en-US" dirty="0"/>
          </a:p>
          <a:p>
            <a:r>
              <a:rPr lang="en-US" dirty="0"/>
              <a:t>6.35 </a:t>
            </a:r>
            <a:r>
              <a:rPr lang="en-US" dirty="0" err="1"/>
              <a:t>μs</a:t>
            </a:r>
            <a:r>
              <a:rPr lang="en-US" dirty="0"/>
              <a:t> pause before next row</a:t>
            </a:r>
          </a:p>
          <a:p>
            <a:pPr lvl="1"/>
            <a:endParaRPr lang="en-US" dirty="0"/>
          </a:p>
          <a:p>
            <a:r>
              <a:rPr lang="en-US" dirty="0"/>
              <a:t>After all 480 rows, 1.43 </a:t>
            </a:r>
            <a:r>
              <a:rPr lang="en-US" dirty="0" err="1"/>
              <a:t>ms</a:t>
            </a:r>
            <a:r>
              <a:rPr lang="en-US" dirty="0"/>
              <a:t> pause before next frame</a:t>
            </a:r>
          </a:p>
          <a:p>
            <a:pPr lvl="1"/>
            <a:endParaRPr lang="en-US" dirty="0"/>
          </a:p>
          <a:p>
            <a:r>
              <a:rPr lang="en-US" dirty="0"/>
              <a:t>High resolution devices would have to go faster</a:t>
            </a:r>
          </a:p>
          <a:p>
            <a:pPr lvl="1"/>
            <a:r>
              <a:rPr lang="en-US" dirty="0"/>
              <a:t>Possibly MUCH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1E948-ACB4-4BAA-E6DE-F41085F3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D6F0F6-314E-7292-3E08-050084834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7"/>
          <a:stretch/>
        </p:blipFill>
        <p:spPr bwMode="auto">
          <a:xfrm>
            <a:off x="6093994" y="993860"/>
            <a:ext cx="5756856" cy="25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B3AE9-44F5-07CA-F29F-F582D70BB801}"/>
              </a:ext>
            </a:extLst>
          </p:cNvPr>
          <p:cNvSpPr txBox="1"/>
          <p:nvPr/>
        </p:nvSpPr>
        <p:spPr>
          <a:xfrm>
            <a:off x="607595" y="6033184"/>
            <a:ext cx="982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https://digilent.com/reference/learn/programmable-logic/tutorials/vga-display-congroller/start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D03-D7AE-4272-B687-FBBC22E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302-3E61-4FFF-97EC-096D6CD6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in a </a:t>
            </a:r>
            <a:r>
              <a:rPr lang="en-US" dirty="0" err="1"/>
              <a:t>NutShell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https://www.beyondlogic.org/usbnutshell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stuff I found useful</a:t>
            </a:r>
          </a:p>
          <a:p>
            <a:pPr lvl="1"/>
            <a:r>
              <a:rPr lang="en-US" dirty="0">
                <a:hlinkClick r:id="rId3"/>
              </a:rPr>
              <a:t>https://www.usbmadesimple.co.uk/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http://kofa.mmto.arizona.edu/stm32all/blue_pill/usb/an57294.pdf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9288-6AB0-4C5A-AA0C-B99F165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6CA-1DA3-AC17-72BD-5311D2D0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modern VGA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742D-20BF-67F7-B988-EBA02687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doesn’t really make any sense for a digital device</a:t>
            </a:r>
          </a:p>
          <a:p>
            <a:pPr lvl="1"/>
            <a:r>
              <a:rPr lang="en-US" dirty="0"/>
              <a:t>But it already existed and was very popular</a:t>
            </a:r>
          </a:p>
          <a:p>
            <a:pPr lvl="1"/>
            <a:r>
              <a:rPr lang="en-US" dirty="0"/>
              <a:t>So LCD monitors implemented it too</a:t>
            </a:r>
          </a:p>
          <a:p>
            <a:pPr lvl="1"/>
            <a:endParaRPr lang="en-US" dirty="0"/>
          </a:p>
          <a:p>
            <a:r>
              <a:rPr lang="en-US" dirty="0"/>
              <a:t>ADC reads in analog voltages for Red, Green, and Blue into a memory</a:t>
            </a:r>
          </a:p>
          <a:p>
            <a:pPr lvl="1"/>
            <a:endParaRPr lang="en-US" dirty="0"/>
          </a:p>
          <a:p>
            <a:r>
              <a:rPr lang="en-US" dirty="0"/>
              <a:t>Data from the memory is displayed on the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4D17-EB37-AB05-E3C5-1535F92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388-D8CA-782D-F08C-C84BE7FE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Extension - Display Data Channel (DDC)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9E4C-A4A0-CD17-8270-384FC274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extra wires in the VGA connector</a:t>
            </a:r>
          </a:p>
          <a:p>
            <a:pPr lvl="1"/>
            <a:r>
              <a:rPr lang="en-US" dirty="0"/>
              <a:t>Originally “4-bit monitor ID”, but rarely used in practice</a:t>
            </a:r>
          </a:p>
          <a:p>
            <a:pPr lvl="1"/>
            <a:r>
              <a:rPr lang="en-US" dirty="0"/>
              <a:t>Instead uses two as I2C data and clock lines</a:t>
            </a:r>
          </a:p>
          <a:p>
            <a:pPr lvl="1"/>
            <a:endParaRPr lang="en-US" dirty="0"/>
          </a:p>
          <a:p>
            <a:r>
              <a:rPr lang="en-US" dirty="0"/>
              <a:t>Monitor is always a peripheral device at address 0x50</a:t>
            </a:r>
          </a:p>
          <a:p>
            <a:endParaRPr lang="en-US" dirty="0"/>
          </a:p>
          <a:p>
            <a:r>
              <a:rPr lang="en-US" dirty="0"/>
              <a:t>Provides a “Extended Display Identification Data” payload</a:t>
            </a:r>
          </a:p>
          <a:p>
            <a:pPr lvl="1"/>
            <a:r>
              <a:rPr lang="en-US" dirty="0"/>
              <a:t>128-256 bytes of data</a:t>
            </a:r>
          </a:p>
          <a:p>
            <a:pPr lvl="1"/>
            <a:r>
              <a:rPr lang="en-US" dirty="0"/>
              <a:t>“Descriptor” for the display, like USB descriptors</a:t>
            </a:r>
          </a:p>
          <a:p>
            <a:pPr lvl="1"/>
            <a:r>
              <a:rPr lang="en-US" dirty="0"/>
              <a:t>Identifies manufacturer, resolution(s), refresh rate(s), timing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ACC0-EDD4-F65A-46A3-E790B212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7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10B-09CC-F0BD-C405-F208522E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2235-55FB-ED7A-7BB3-FA9E0733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934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Clock plus three data “channels”</a:t>
            </a:r>
          </a:p>
          <a:p>
            <a:pPr lvl="1"/>
            <a:r>
              <a:rPr lang="en-US" dirty="0"/>
              <a:t>Transition-Minimized Differential Signaling (TMDS)</a:t>
            </a:r>
          </a:p>
          <a:p>
            <a:pPr lvl="1"/>
            <a:r>
              <a:rPr lang="en-US" dirty="0"/>
              <a:t>Similar to USB with twisted pair wiring</a:t>
            </a:r>
          </a:p>
          <a:p>
            <a:pPr lvl="1"/>
            <a:r>
              <a:rPr lang="en-US" dirty="0"/>
              <a:t>Send data packets to display</a:t>
            </a:r>
          </a:p>
          <a:p>
            <a:pPr lvl="1"/>
            <a:endParaRPr lang="en-US" dirty="0"/>
          </a:p>
          <a:p>
            <a:r>
              <a:rPr lang="en-US" dirty="0"/>
              <a:t>I2C data and clock for Display Data Channel (DDC)</a:t>
            </a:r>
          </a:p>
          <a:p>
            <a:pPr lvl="1"/>
            <a:r>
              <a:rPr lang="en-US" dirty="0"/>
              <a:t>Adapted from VGA</a:t>
            </a:r>
          </a:p>
          <a:p>
            <a:pPr lvl="1"/>
            <a:endParaRPr lang="en-US" dirty="0"/>
          </a:p>
          <a:p>
            <a:r>
              <a:rPr lang="en-US" dirty="0"/>
              <a:t>Consumer Electronics Control (CEC) enables control of devices</a:t>
            </a:r>
          </a:p>
          <a:p>
            <a:pPr lvl="1"/>
            <a:r>
              <a:rPr lang="en-US" dirty="0"/>
              <a:t>Similar to the 1-wire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E036-0264-85A9-C801-7147CE7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16B843-F11D-0B8D-7C67-249C914C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44" y="269875"/>
            <a:ext cx="474345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56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72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Pervasive wired communication protocol</a:t>
            </a:r>
          </a:p>
          <a:p>
            <a:pPr lvl="1"/>
            <a:r>
              <a:rPr lang="en-US" dirty="0"/>
              <a:t>Universal accurately applies!</a:t>
            </a:r>
          </a:p>
          <a:p>
            <a:pPr lvl="1"/>
            <a:r>
              <a:rPr lang="en-US" dirty="0"/>
              <a:t>Targets predominantly external devices over a plug/cable</a:t>
            </a:r>
          </a:p>
          <a:p>
            <a:pPr lvl="1"/>
            <a:endParaRPr lang="en-US" dirty="0"/>
          </a:p>
          <a:p>
            <a:r>
              <a:rPr lang="en-US" dirty="0"/>
              <a:t>Good combination of simple and capable</a:t>
            </a:r>
          </a:p>
          <a:p>
            <a:pPr lvl="1"/>
            <a:r>
              <a:rPr lang="en-US" dirty="0"/>
              <a:t>Base version for simple devices does not require too much</a:t>
            </a:r>
            <a:br>
              <a:rPr lang="en-US" dirty="0"/>
            </a:br>
            <a:r>
              <a:rPr lang="en-US" dirty="0"/>
              <a:t>in terms of pins or resources</a:t>
            </a:r>
          </a:p>
          <a:p>
            <a:pPr lvl="1"/>
            <a:r>
              <a:rPr lang="en-US" dirty="0"/>
              <a:t>More complex versions can transfer a significant amount of data</a:t>
            </a:r>
          </a:p>
          <a:p>
            <a:pPr lvl="2"/>
            <a:r>
              <a:rPr lang="en-US" dirty="0"/>
              <a:t>These grew organically over time though</a:t>
            </a:r>
          </a:p>
          <a:p>
            <a:pPr lvl="1"/>
            <a:endParaRPr lang="en-US" dirty="0"/>
          </a:p>
          <a:p>
            <a:r>
              <a:rPr lang="en-US" dirty="0"/>
              <a:t>Great support for interoperability</a:t>
            </a:r>
          </a:p>
          <a:p>
            <a:pPr lvl="1"/>
            <a:r>
              <a:rPr lang="en-US" dirty="0"/>
              <a:t>Generic device profiles that allowed for plug-and-play</a:t>
            </a:r>
          </a:p>
          <a:p>
            <a:pPr lvl="1"/>
            <a:r>
              <a:rPr lang="en-US" dirty="0"/>
              <a:t>Supported by OS initiatives to include driver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2F8-0315-4C4B-85D9-B97C16D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is a layered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EEC6-81B2-437D-A266-E20ACBC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describes how to:</a:t>
            </a:r>
          </a:p>
          <a:p>
            <a:pPr lvl="1"/>
            <a:r>
              <a:rPr lang="en-US" dirty="0"/>
              <a:t>Electrically send bits</a:t>
            </a:r>
          </a:p>
          <a:p>
            <a:pPr lvl="1"/>
            <a:r>
              <a:rPr lang="en-US" dirty="0"/>
              <a:t>Send frames of multiple bytes</a:t>
            </a:r>
          </a:p>
          <a:p>
            <a:pPr lvl="1"/>
            <a:r>
              <a:rPr lang="en-US" dirty="0"/>
              <a:t>Communicate data between two devices</a:t>
            </a:r>
          </a:p>
          <a:p>
            <a:pPr lvl="1"/>
            <a:r>
              <a:rPr lang="en-US" dirty="0"/>
              <a:t>Communicate specific application data (through device classes)</a:t>
            </a:r>
          </a:p>
          <a:p>
            <a:pPr lvl="1"/>
            <a:endParaRPr lang="en-US" dirty="0"/>
          </a:p>
          <a:p>
            <a:r>
              <a:rPr lang="en-US" dirty="0"/>
              <a:t>Much more complicated, compared to others</a:t>
            </a:r>
          </a:p>
          <a:p>
            <a:pPr lvl="1"/>
            <a:r>
              <a:rPr lang="en-US" dirty="0"/>
              <a:t>SPI: only how to electrically send bits</a:t>
            </a:r>
          </a:p>
          <a:p>
            <a:pPr lvl="1"/>
            <a:r>
              <a:rPr lang="en-US" dirty="0"/>
              <a:t>UART and I2C: how to send frames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0846-6F57-4A5F-A735-E6479B6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0CF50-9C54-4861-8B94-743D061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95" y="558800"/>
            <a:ext cx="36902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5E475-89F3-4620-A036-E0BF7E7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915F-7297-4D7A-B05D-BFBD20DF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Hosts and Devices</a:t>
            </a:r>
          </a:p>
          <a:p>
            <a:pPr lvl="1"/>
            <a:r>
              <a:rPr lang="en-US" dirty="0"/>
              <a:t>USB On-The-Go allows host negotiation</a:t>
            </a:r>
          </a:p>
          <a:p>
            <a:pPr lvl="2"/>
            <a:r>
              <a:rPr lang="en-US" dirty="0"/>
              <a:t>Added later. Support devices like smartphones</a:t>
            </a:r>
          </a:p>
          <a:p>
            <a:pPr lvl="1"/>
            <a:endParaRPr lang="en-US" dirty="0"/>
          </a:p>
          <a:p>
            <a:r>
              <a:rPr lang="en-US" dirty="0"/>
              <a:t>Host is in charge of communication (“Upstream”)</a:t>
            </a:r>
          </a:p>
          <a:p>
            <a:endParaRPr lang="en-US" dirty="0"/>
          </a:p>
          <a:p>
            <a:r>
              <a:rPr lang="en-US" dirty="0"/>
              <a:t>Devices provide various capabilities Host can</a:t>
            </a:r>
            <a:br>
              <a:rPr lang="en-US" dirty="0"/>
            </a:br>
            <a:r>
              <a:rPr lang="en-US" dirty="0"/>
              <a:t>interact with (“Downstream”)</a:t>
            </a:r>
          </a:p>
          <a:p>
            <a:pPr lvl="1"/>
            <a:endParaRPr lang="en-US" dirty="0"/>
          </a:p>
          <a:p>
            <a:r>
              <a:rPr lang="en-US" dirty="0"/>
              <a:t>Tiered star topology</a:t>
            </a:r>
          </a:p>
          <a:p>
            <a:pPr lvl="1"/>
            <a:r>
              <a:rPr lang="en-US" dirty="0"/>
              <a:t>Host connects to hubs, which connect to devices</a:t>
            </a:r>
          </a:p>
          <a:p>
            <a:pPr lvl="1"/>
            <a:r>
              <a:rPr lang="en-US" dirty="0"/>
              <a:t>Up to 127 devices per hub. Up to 5 layers of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0B42-B629-43A0-99B4-B46B2D91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68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1143</TotalTime>
  <Words>3273</Words>
  <Application>Microsoft Office PowerPoint</Application>
  <PresentationFormat>Widescreen</PresentationFormat>
  <Paragraphs>668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Courier New</vt:lpstr>
      <vt:lpstr>Tahoma</vt:lpstr>
      <vt:lpstr>Class Slides</vt:lpstr>
      <vt:lpstr>Lecture 13 Other Protocols</vt:lpstr>
      <vt:lpstr>Administrivia</vt:lpstr>
      <vt:lpstr>Administrivia</vt:lpstr>
      <vt:lpstr>Today’s Goals</vt:lpstr>
      <vt:lpstr>Outline</vt:lpstr>
      <vt:lpstr>USB references</vt:lpstr>
      <vt:lpstr>Universal Serial Bus (USB)</vt:lpstr>
      <vt:lpstr>USB is a layered protocol</vt:lpstr>
      <vt:lpstr>Roles and topology</vt:lpstr>
      <vt:lpstr>USB Outline</vt:lpstr>
      <vt:lpstr>USB signals</vt:lpstr>
      <vt:lpstr>Synchronizing data</vt:lpstr>
      <vt:lpstr>USB speeds</vt:lpstr>
      <vt:lpstr>USB interactions</vt:lpstr>
      <vt:lpstr>USB token packets</vt:lpstr>
      <vt:lpstr>USB data packets</vt:lpstr>
      <vt:lpstr>Cyclic Redundancy Check (CRC)</vt:lpstr>
      <vt:lpstr>Break + Question</vt:lpstr>
      <vt:lpstr>Break + Question</vt:lpstr>
      <vt:lpstr>USB Outline</vt:lpstr>
      <vt:lpstr>Interacting with USB devices</vt:lpstr>
      <vt:lpstr>USB endpoint types</vt:lpstr>
      <vt:lpstr>USB control endpoint</vt:lpstr>
      <vt:lpstr>USB device descriptors</vt:lpstr>
      <vt:lpstr>Example Microbit</vt:lpstr>
      <vt:lpstr>lsusb output</vt:lpstr>
      <vt:lpstr>Minimal virtual serial USB Device</vt:lpstr>
      <vt:lpstr>HID USB Device (Human Interface Device)</vt:lpstr>
      <vt:lpstr>USB summary</vt:lpstr>
      <vt:lpstr>nRF52 USBD</vt:lpstr>
      <vt:lpstr>Break + Question</vt:lpstr>
      <vt:lpstr>Break + Question</vt:lpstr>
      <vt:lpstr>Outline</vt:lpstr>
      <vt:lpstr>Controller Area Network (CAN bus)</vt:lpstr>
      <vt:lpstr>CAN physical connections</vt:lpstr>
      <vt:lpstr>CAN packet format</vt:lpstr>
      <vt:lpstr>CAN message types</vt:lpstr>
      <vt:lpstr>CAN reliability design – detecting errors</vt:lpstr>
      <vt:lpstr>CAN reliability design – handling errors</vt:lpstr>
      <vt:lpstr>CAN summary</vt:lpstr>
      <vt:lpstr>Break + Open Question</vt:lpstr>
      <vt:lpstr>Break + Open Question</vt:lpstr>
      <vt:lpstr>Outline</vt:lpstr>
      <vt:lpstr>Controlling a protocol without a peripheral</vt:lpstr>
      <vt:lpstr>Two bit-banging examples</vt:lpstr>
      <vt:lpstr>1-Wire Protocol</vt:lpstr>
      <vt:lpstr>1-wire read operations</vt:lpstr>
      <vt:lpstr>Controlling 1-wire with a UART</vt:lpstr>
      <vt:lpstr>Two bit-banging examples</vt:lpstr>
      <vt:lpstr>Neopixel LED strips</vt:lpstr>
      <vt:lpstr>Neopixel protocol</vt:lpstr>
      <vt:lpstr>Emulating Neopixel protocol with SPI</vt:lpstr>
      <vt:lpstr>Emulating Neopixel protocol with PWM</vt:lpstr>
      <vt:lpstr>Details on NeoPixels</vt:lpstr>
      <vt:lpstr>Outline</vt:lpstr>
      <vt:lpstr>Controlling video output</vt:lpstr>
      <vt:lpstr>VGA connector</vt:lpstr>
      <vt:lpstr>Old-school VGA display design</vt:lpstr>
      <vt:lpstr>Example display: 640x480 at 60 Hz</vt:lpstr>
      <vt:lpstr>More modern VGA devices</vt:lpstr>
      <vt:lpstr>VGA Extension - Display Data Channel (DDC)</vt:lpstr>
      <vt:lpstr>HDMI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USB</dc:title>
  <dc:creator>Branden Ghena</dc:creator>
  <cp:lastModifiedBy>Branden Ghena</cp:lastModifiedBy>
  <cp:revision>73</cp:revision>
  <dcterms:created xsi:type="dcterms:W3CDTF">2021-05-12T02:20:38Z</dcterms:created>
  <dcterms:modified xsi:type="dcterms:W3CDTF">2023-11-13T20:24:12Z</dcterms:modified>
</cp:coreProperties>
</file>