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67"/>
  </p:notesMasterIdLst>
  <p:sldIdLst>
    <p:sldId id="256" r:id="rId3"/>
    <p:sldId id="2084" r:id="rId4"/>
    <p:sldId id="264" r:id="rId5"/>
    <p:sldId id="348" r:id="rId6"/>
    <p:sldId id="2101" r:id="rId7"/>
    <p:sldId id="488" r:id="rId8"/>
    <p:sldId id="489" r:id="rId9"/>
    <p:sldId id="490" r:id="rId10"/>
    <p:sldId id="491" r:id="rId11"/>
    <p:sldId id="499" r:id="rId12"/>
    <p:sldId id="2125" r:id="rId13"/>
    <p:sldId id="2133" r:id="rId14"/>
    <p:sldId id="2102" r:id="rId15"/>
    <p:sldId id="2134" r:id="rId16"/>
    <p:sldId id="2126" r:id="rId17"/>
    <p:sldId id="492" r:id="rId18"/>
    <p:sldId id="498" r:id="rId19"/>
    <p:sldId id="504" r:id="rId20"/>
    <p:sldId id="505" r:id="rId21"/>
    <p:sldId id="2127" r:id="rId22"/>
    <p:sldId id="2130" r:id="rId23"/>
    <p:sldId id="2128" r:id="rId24"/>
    <p:sldId id="2135" r:id="rId25"/>
    <p:sldId id="2138" r:id="rId26"/>
    <p:sldId id="2078" r:id="rId27"/>
    <p:sldId id="383" r:id="rId28"/>
    <p:sldId id="512" r:id="rId29"/>
    <p:sldId id="516" r:id="rId30"/>
    <p:sldId id="515" r:id="rId31"/>
    <p:sldId id="519" r:id="rId32"/>
    <p:sldId id="520" r:id="rId33"/>
    <p:sldId id="528" r:id="rId34"/>
    <p:sldId id="524" r:id="rId35"/>
    <p:sldId id="2086" r:id="rId36"/>
    <p:sldId id="2087" r:id="rId37"/>
    <p:sldId id="2076" r:id="rId38"/>
    <p:sldId id="2036" r:id="rId39"/>
    <p:sldId id="2080" r:id="rId40"/>
    <p:sldId id="2081" r:id="rId41"/>
    <p:sldId id="2088" r:id="rId42"/>
    <p:sldId id="2082" r:id="rId43"/>
    <p:sldId id="2089" r:id="rId44"/>
    <p:sldId id="472" r:id="rId45"/>
    <p:sldId id="547" r:id="rId46"/>
    <p:sldId id="555" r:id="rId47"/>
    <p:sldId id="2090" r:id="rId48"/>
    <p:sldId id="473" r:id="rId49"/>
    <p:sldId id="2037" r:id="rId50"/>
    <p:sldId id="2136" r:id="rId51"/>
    <p:sldId id="2091" r:id="rId52"/>
    <p:sldId id="474" r:id="rId53"/>
    <p:sldId id="390" r:id="rId54"/>
    <p:sldId id="2079" r:id="rId55"/>
    <p:sldId id="2137" r:id="rId56"/>
    <p:sldId id="438" r:id="rId57"/>
    <p:sldId id="2092" r:id="rId58"/>
    <p:sldId id="2074" r:id="rId59"/>
    <p:sldId id="2075" r:id="rId60"/>
    <p:sldId id="2094" r:id="rId61"/>
    <p:sldId id="477" r:id="rId62"/>
    <p:sldId id="387" r:id="rId63"/>
    <p:sldId id="2100" r:id="rId64"/>
    <p:sldId id="384" r:id="rId65"/>
    <p:sldId id="207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084"/>
            <p14:sldId id="264"/>
          </p14:sldIdLst>
        </p14:section>
        <p14:section name="Wireless Communication Overview" id="{B55B8E8C-5EAB-4A1E-A4E9-AE5E896E46FA}">
          <p14:sldIdLst>
            <p14:sldId id="348"/>
            <p14:sldId id="2101"/>
            <p14:sldId id="488"/>
            <p14:sldId id="489"/>
            <p14:sldId id="490"/>
            <p14:sldId id="491"/>
            <p14:sldId id="499"/>
            <p14:sldId id="2125"/>
            <p14:sldId id="2133"/>
            <p14:sldId id="2102"/>
            <p14:sldId id="2134"/>
            <p14:sldId id="2126"/>
            <p14:sldId id="492"/>
            <p14:sldId id="498"/>
            <p14:sldId id="504"/>
            <p14:sldId id="505"/>
            <p14:sldId id="2127"/>
            <p14:sldId id="2130"/>
            <p14:sldId id="2128"/>
            <p14:sldId id="2135"/>
            <p14:sldId id="2138"/>
          </p14:sldIdLst>
        </p14:section>
        <p14:section name="Wireless Protocols Overview" id="{A6DD9E4C-DF42-48CC-8E40-A42A3AC0298E}">
          <p14:sldIdLst>
            <p14:sldId id="2078"/>
            <p14:sldId id="383"/>
            <p14:sldId id="512"/>
            <p14:sldId id="516"/>
            <p14:sldId id="515"/>
            <p14:sldId id="519"/>
            <p14:sldId id="520"/>
            <p14:sldId id="528"/>
            <p14:sldId id="524"/>
            <p14:sldId id="2086"/>
            <p14:sldId id="2087"/>
          </p14:sldIdLst>
        </p14:section>
        <p14:section name="Wireless Protocols" id="{61918E5A-82B3-4B87-B9CC-9B77C33285FD}">
          <p14:sldIdLst>
            <p14:sldId id="2076"/>
            <p14:sldId id="2036"/>
            <p14:sldId id="2080"/>
            <p14:sldId id="2081"/>
            <p14:sldId id="2088"/>
            <p14:sldId id="2082"/>
            <p14:sldId id="2089"/>
            <p14:sldId id="472"/>
            <p14:sldId id="547"/>
            <p14:sldId id="555"/>
            <p14:sldId id="2090"/>
            <p14:sldId id="473"/>
            <p14:sldId id="2037"/>
            <p14:sldId id="2136"/>
            <p14:sldId id="2091"/>
            <p14:sldId id="474"/>
            <p14:sldId id="390"/>
            <p14:sldId id="2079"/>
            <p14:sldId id="2137"/>
            <p14:sldId id="438"/>
            <p14:sldId id="2092"/>
            <p14:sldId id="2074"/>
            <p14:sldId id="2075"/>
            <p14:sldId id="2094"/>
            <p14:sldId id="477"/>
            <p14:sldId id="387"/>
            <p14:sldId id="2100"/>
          </p14:sldIdLst>
        </p14:section>
        <p14:section name="Wrapup" id="{29A7F866-9DA9-446B-8359-CE426CB89C7A}">
          <p14:sldIdLst>
            <p14:sldId id="384"/>
            <p14:sldId id="20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8885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4752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1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5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11/9/2023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>
            <a:normAutofit/>
          </a:bodyPr>
          <a:lstStyle/>
          <a:p>
            <a:r>
              <a:rPr lang="en-US" dirty="0"/>
              <a:t>Energy that radiates spherically from an antenna at a “carrier frequency”</a:t>
            </a:r>
          </a:p>
          <a:p>
            <a:pPr lvl="1"/>
            <a:r>
              <a:rPr lang="en-US" dirty="0"/>
              <a:t>Good enough for understanding communication</a:t>
            </a:r>
          </a:p>
          <a:p>
            <a:pPr lvl="1"/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Range and data rate affect error rates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9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5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F6ED-C609-B40D-C665-C585C71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signals are incredibly low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CBBB-9A55-D90B-E151-D8F13234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BLE transmit power for the nRF52840:</a:t>
            </a:r>
          </a:p>
          <a:p>
            <a:pPr lvl="1"/>
            <a:r>
              <a:rPr lang="en-US" dirty="0"/>
              <a:t>8 dBm -&gt; 6.31 </a:t>
            </a:r>
            <a:r>
              <a:rPr lang="en-US" dirty="0" err="1"/>
              <a:t>mW</a:t>
            </a:r>
            <a:r>
              <a:rPr lang="en-US" dirty="0"/>
              <a:t> (10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Minimum BLE receive power for the nRF52840:</a:t>
            </a:r>
          </a:p>
          <a:p>
            <a:pPr lvl="1"/>
            <a:r>
              <a:rPr lang="en-US" dirty="0"/>
              <a:t>-95 dBm -&gt; 316.2 </a:t>
            </a:r>
            <a:r>
              <a:rPr lang="en-US" dirty="0" err="1"/>
              <a:t>fW</a:t>
            </a:r>
            <a:r>
              <a:rPr lang="en-US" dirty="0"/>
              <a:t> (10</a:t>
            </a:r>
            <a:r>
              <a:rPr lang="en-US" baseline="30000" dirty="0"/>
              <a:t>-15</a:t>
            </a:r>
            <a:r>
              <a:rPr lang="en-US" dirty="0"/>
              <a:t>)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Signal strength decreases in energy spherically</a:t>
            </a:r>
          </a:p>
          <a:p>
            <a:pPr lvl="1"/>
            <a:r>
              <a:rPr lang="en-US" dirty="0"/>
              <a:t>Eventually the signal is too quiet to receive reliably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474A-75CD-412E-5D08-B56BED19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B7-EECE-48C4-AA87-9D11283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 varies significantly across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7DC0-75A8-4300-B1DC-4FE76BBC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Low Energy (local area)</a:t>
            </a:r>
          </a:p>
          <a:p>
            <a:pPr lvl="1"/>
            <a:r>
              <a:rPr lang="en-US" dirty="0"/>
              <a:t>nRF52840 transmit power:		     8 dBm (6.31 milliwatt)</a:t>
            </a:r>
          </a:p>
          <a:p>
            <a:pPr lvl="1"/>
            <a:r>
              <a:rPr lang="en-US" dirty="0"/>
              <a:t>nRF52840 receive sensitivity:	  -95 dBm (316.2 femtowatt)</a:t>
            </a:r>
          </a:p>
          <a:p>
            <a:pPr lvl="1"/>
            <a:endParaRPr lang="en-US" dirty="0"/>
          </a:p>
          <a:p>
            <a:r>
              <a:rPr lang="en-US" dirty="0"/>
              <a:t>LoRa (wide area)</a:t>
            </a:r>
          </a:p>
          <a:p>
            <a:pPr lvl="1"/>
            <a:r>
              <a:rPr lang="en-US" dirty="0"/>
              <a:t>SX127X LoRa transmit power:	   20 dBm (100 milliwatt)</a:t>
            </a:r>
          </a:p>
          <a:p>
            <a:pPr lvl="1"/>
            <a:r>
              <a:rPr lang="en-US" dirty="0"/>
              <a:t>SX127X LoRa receive sensitivity:	-148 dBm (1.6 attowatt)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F4D7-108A-4505-8DEE-8F7E9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73BA7C00-D455-480F-87CE-24559132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9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0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D72F-EC76-40FB-8DFD-FC6F8DD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5AF0-FAA8-44AC-8923-BA244992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postlab</a:t>
            </a:r>
            <a:r>
              <a:rPr lang="en-US" dirty="0"/>
              <a:t> questions! Be sure the answer them</a:t>
            </a:r>
          </a:p>
          <a:p>
            <a:pPr lvl="1"/>
            <a:endParaRPr lang="en-US" dirty="0"/>
          </a:p>
          <a:p>
            <a:r>
              <a:rPr lang="en-US" dirty="0"/>
              <a:t>I’m still ordering more hardware if people need things</a:t>
            </a:r>
          </a:p>
          <a:p>
            <a:pPr lvl="1"/>
            <a:r>
              <a:rPr lang="en-US" dirty="0"/>
              <a:t>Another order is getting placed today</a:t>
            </a:r>
          </a:p>
          <a:p>
            <a:pPr lvl="1"/>
            <a:r>
              <a:rPr lang="en-US" dirty="0"/>
              <a:t>After that I’ll be placing orders less frequently</a:t>
            </a:r>
          </a:p>
          <a:p>
            <a:pPr lvl="1"/>
            <a:endParaRPr lang="en-US" dirty="0"/>
          </a:p>
          <a:p>
            <a:r>
              <a:rPr lang="en-US" dirty="0"/>
              <a:t>How to get project help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Piazza post (I’ve added some posts on general stuff)</a:t>
            </a:r>
          </a:p>
          <a:p>
            <a:pPr lvl="1"/>
            <a:r>
              <a:rPr lang="en-US" dirty="0"/>
              <a:t>Find guides on the Internet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0665E-0B98-40F1-B8F1-5428E80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876D0934-E105-49EB-AFFB-7D371F93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0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0C3-85DB-4AE7-9A3B-5D5230E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5808-BC1C-44D6-BBB5-A6FCBAA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signal data in an analog “carrier” signal</a:t>
            </a:r>
          </a:p>
          <a:p>
            <a:pPr lvl="1"/>
            <a:r>
              <a:rPr lang="en-US" dirty="0"/>
              <a:t>Carrier signal defines the frequency</a:t>
            </a:r>
          </a:p>
          <a:p>
            <a:pPr lvl="1"/>
            <a:r>
              <a:rPr lang="en-US" dirty="0"/>
              <a:t>Modulation scheme + data define bandwidth required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2D5-4AC6-4D25-90BF-7CADB4AA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A6C3F-A123-487B-B284-8C5A6CC8C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3534" y="2879725"/>
            <a:ext cx="7980146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C597B46-B903-49FE-B25F-C2B70796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980FD843-8584-4786-8A24-A7A6E866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57E2CD3C-5A7B-4094-AFD9-6FF7607A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9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3E7EE59-901A-462D-8927-432ADD84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692" y="228600"/>
            <a:ext cx="56987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ECE7D-F0C0-449C-A02D-535C2471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6F7D-582D-4681-86F6-B21BC07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74097" cy="5029200"/>
          </a:xfrm>
        </p:spPr>
        <p:txBody>
          <a:bodyPr>
            <a:normAutofit/>
          </a:bodyPr>
          <a:lstStyle/>
          <a:p>
            <a:r>
              <a:rPr lang="en-US" dirty="0"/>
              <a:t>Encoding binary data on a signal</a:t>
            </a:r>
          </a:p>
          <a:p>
            <a:pPr lvl="1"/>
            <a:endParaRPr lang="en-US" dirty="0"/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pPr lvl="1"/>
            <a:r>
              <a:rPr lang="en-US" dirty="0"/>
              <a:t>On-Off Keying (OOK) is an extreme example</a:t>
            </a:r>
          </a:p>
          <a:p>
            <a:pPr lvl="1"/>
            <a:endParaRPr lang="en-US" dirty="0"/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E3C1-BDD1-496C-A72F-6206BB66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  <a:p>
            <a:pPr lvl="1"/>
            <a:endParaRPr lang="en-US" dirty="0"/>
          </a:p>
          <a:p>
            <a:r>
              <a:rPr lang="en-US" dirty="0"/>
              <a:t>Multiple different parameters affect this</a:t>
            </a:r>
          </a:p>
          <a:p>
            <a:pPr lvl="1"/>
            <a:r>
              <a:rPr lang="en-US" dirty="0"/>
              <a:t>More transmit power</a:t>
            </a:r>
          </a:p>
          <a:p>
            <a:pPr lvl="1"/>
            <a:r>
              <a:rPr lang="en-US" dirty="0"/>
              <a:t>More receive sensitivity (receive at a lower power)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Modulation that makes it easier to recover bits without errors</a:t>
            </a:r>
          </a:p>
          <a:p>
            <a:pPr lvl="1"/>
            <a:r>
              <a:rPr lang="en-US" dirty="0"/>
              <a:t>Bandwidth can also affect error rates, which in turn affects distance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Frequency </a:t>
            </a:r>
            <a:r>
              <a:rPr lang="en-US" dirty="0" err="1"/>
              <a:t>kinda-sorta</a:t>
            </a:r>
            <a:r>
              <a:rPr lang="en-US" dirty="0"/>
              <a:t>, but not as much as people think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959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a wireless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exist for sending bits wirelessly</a:t>
            </a:r>
          </a:p>
          <a:p>
            <a:pPr lvl="1"/>
            <a:endParaRPr lang="en-US" dirty="0"/>
          </a:p>
          <a:p>
            <a:r>
              <a:rPr lang="en-US" dirty="0"/>
              <a:t>Protocols make choices about how to use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exact configurations for bit communication (Physical Layer)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how to send packets of data (Data Link Layer)</a:t>
            </a:r>
          </a:p>
          <a:p>
            <a:pPr lvl="2"/>
            <a:r>
              <a:rPr lang="en-US" dirty="0"/>
              <a:t>What are the fields within a packet?</a:t>
            </a:r>
          </a:p>
          <a:p>
            <a:pPr lvl="2"/>
            <a:r>
              <a:rPr lang="en-US" dirty="0"/>
              <a:t>Which device sends a packet and when can it do so?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Organize communication between devices (Network Layer)</a:t>
            </a:r>
          </a:p>
          <a:p>
            <a:pPr lvl="2"/>
            <a:r>
              <a:rPr lang="en-US" dirty="0"/>
              <a:t>How are devices named?</a:t>
            </a:r>
          </a:p>
          <a:p>
            <a:pPr lvl="2"/>
            <a:r>
              <a:rPr lang="en-US" dirty="0"/>
              <a:t>How is communication directed between those devices?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/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Activity: 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important issues in wireless communication</a:t>
            </a:r>
          </a:p>
          <a:p>
            <a:pPr lvl="1"/>
            <a:r>
              <a:rPr lang="en-US" dirty="0"/>
              <a:t>Physical and Data Link layers particularly</a:t>
            </a:r>
          </a:p>
          <a:p>
            <a:endParaRPr lang="en-US" dirty="0"/>
          </a:p>
          <a:p>
            <a:r>
              <a:rPr lang="en-US" dirty="0"/>
              <a:t>Describe several wireless networks that are very important to modern Internet of Things devices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Thread and Zigbee (802.15.4)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E6132-5E30-44FE-A07D-D10AF903E223}"/>
              </a:ext>
            </a:extLst>
          </p:cNvPr>
          <p:cNvSpPr txBox="1"/>
          <p:nvPr/>
        </p:nvSpPr>
        <p:spPr>
          <a:xfrm>
            <a:off x="6479218" y="3696237"/>
            <a:ext cx="3836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nRF52833 supports these!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our </a:t>
            </a:r>
            <a:r>
              <a:rPr lang="en-US" dirty="0" err="1"/>
              <a:t>Microbit</a:t>
            </a:r>
            <a:r>
              <a:rPr lang="en-US" dirty="0"/>
              <a:t> library doesn’t 😢</a:t>
            </a:r>
          </a:p>
          <a:p>
            <a:endParaRPr lang="en-US" dirty="0"/>
          </a:p>
          <a:p>
            <a:r>
              <a:rPr lang="en-US" dirty="0"/>
              <a:t>Except for 15.4, which IS now supported! See example apps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2AF1FEC-1372-430A-9F92-0AD0CD7A232B}"/>
              </a:ext>
            </a:extLst>
          </p:cNvPr>
          <p:cNvSpPr/>
          <p:nvPr/>
        </p:nvSpPr>
        <p:spPr>
          <a:xfrm>
            <a:off x="5872766" y="3512087"/>
            <a:ext cx="463640" cy="7765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Activity: 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r>
              <a:rPr lang="en-US" sz="2400" dirty="0"/>
              <a:t>Eye contact (or raise hand) -&gt; out-of-band communication</a:t>
            </a:r>
          </a:p>
          <a:p>
            <a:r>
              <a:rPr lang="en-US" sz="2400" dirty="0"/>
              <a:t>Wait until it’s quiet for some time -&gt; carrier sense multiple access</a:t>
            </a:r>
          </a:p>
          <a:p>
            <a:r>
              <a:rPr lang="en-US" sz="2400" dirty="0"/>
              <a:t>Strict turn order -&gt; time division multiple access</a:t>
            </a:r>
          </a:p>
          <a:p>
            <a:r>
              <a:rPr lang="en-US" sz="2400" dirty="0"/>
              <a:t>Just speak and hope it works -&gt; ALOHA</a:t>
            </a:r>
          </a:p>
          <a:p>
            <a:r>
              <a:rPr lang="en-US" sz="2400" dirty="0"/>
              <a:t>Everybody sing at different tones -&gt; frequency division multiple access</a:t>
            </a:r>
            <a:br>
              <a:rPr lang="en-US" sz="2400" dirty="0"/>
            </a:br>
            <a:r>
              <a:rPr lang="en-US" sz="2400" dirty="0"/>
              <a:t>(stretching the metaphor)</a:t>
            </a:r>
          </a:p>
          <a:p>
            <a:pPr lvl="1"/>
            <a:endParaRPr lang="en-US" sz="2000" dirty="0"/>
          </a:p>
          <a:p>
            <a:r>
              <a:rPr lang="en-US" sz="2400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More expensive than Aloha, but far more reliable</a:t>
            </a:r>
          </a:p>
          <a:p>
            <a:pPr lvl="1"/>
            <a:r>
              <a:rPr lang="en-US" dirty="0"/>
              <a:t>Higher energy and lower data rate due to time spent listening</a:t>
            </a:r>
          </a:p>
          <a:p>
            <a:pPr lvl="1"/>
            <a:r>
              <a:rPr lang="en-US" dirty="0"/>
              <a:t>Don’t mess up messages that have already started</a:t>
            </a:r>
          </a:p>
          <a:p>
            <a:pPr lvl="2"/>
            <a:r>
              <a:rPr lang="en-US" dirty="0"/>
              <a:t>Collisions can only occur if there are multiple waiting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E.g.,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r>
              <a:rPr lang="en-US" dirty="0"/>
              <a:t>CSMA/CA – senses the carrier to detect collisions</a:t>
            </a:r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  <a:p>
            <a:pPr lvl="1"/>
            <a:r>
              <a:rPr lang="en-US" dirty="0"/>
              <a:t>TDMA – Host decides when each device can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Bluetooth Low Energy</a:t>
            </a:r>
          </a:p>
          <a:p>
            <a:pPr lvl="1"/>
            <a:r>
              <a:rPr lang="en-US" b="1" dirty="0"/>
              <a:t>802.15.4</a:t>
            </a:r>
          </a:p>
          <a:p>
            <a:pPr lvl="1"/>
            <a:r>
              <a:rPr lang="en-US" b="1" dirty="0"/>
              <a:t>WiFi</a:t>
            </a:r>
          </a:p>
          <a:p>
            <a:pPr lvl="1"/>
            <a:r>
              <a:rPr lang="en-US" b="1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206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131223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932091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9222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EF86B-1B4B-4659-9004-98F4580DB373}"/>
              </a:ext>
            </a:extLst>
          </p:cNvPr>
          <p:cNvSpPr txBox="1"/>
          <p:nvPr/>
        </p:nvSpPr>
        <p:spPr>
          <a:xfrm>
            <a:off x="8791105" y="1884076"/>
            <a:ext cx="29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don’t we always max out range and throughput?</a:t>
            </a:r>
          </a:p>
        </p:txBody>
      </p:sp>
    </p:spTree>
    <p:extLst>
      <p:ext uri="{BB962C8B-B14F-4D97-AF65-F5344CB8AC3E}">
        <p14:creationId xmlns:p14="http://schemas.microsoft.com/office/powerpoint/2010/main" val="421092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275902-F8E5-5D45-B09E-D86028001890}"/>
              </a:ext>
            </a:extLst>
          </p:cNvPr>
          <p:cNvCxnSpPr/>
          <p:nvPr/>
        </p:nvCxnSpPr>
        <p:spPr>
          <a:xfrm flipH="1">
            <a:off x="1747728" y="5793156"/>
            <a:ext cx="655781" cy="4850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55C0A-6000-AC43-AE92-FC8749D2D3E8}"/>
              </a:ext>
            </a:extLst>
          </p:cNvPr>
          <p:cNvCxnSpPr>
            <a:cxnSpLocks/>
          </p:cNvCxnSpPr>
          <p:nvPr/>
        </p:nvCxnSpPr>
        <p:spPr>
          <a:xfrm flipV="1">
            <a:off x="9106628" y="961581"/>
            <a:ext cx="631768" cy="475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85BDFF-5063-4CD7-B9F3-B7926350EAE8}"/>
              </a:ext>
            </a:extLst>
          </p:cNvPr>
          <p:cNvSpPr txBox="1"/>
          <p:nvPr/>
        </p:nvSpPr>
        <p:spPr>
          <a:xfrm>
            <a:off x="1463063" y="5044361"/>
            <a:ext cx="185524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Lower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91E50-B50E-4084-A306-85E677FF84D4}"/>
              </a:ext>
            </a:extLst>
          </p:cNvPr>
          <p:cNvSpPr txBox="1"/>
          <p:nvPr/>
        </p:nvSpPr>
        <p:spPr>
          <a:xfrm>
            <a:off x="8331737" y="1436918"/>
            <a:ext cx="1971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Higher Cost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683657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Classic was good for enabling device to device communication</a:t>
            </a:r>
          </a:p>
          <a:p>
            <a:pPr lvl="1"/>
            <a:r>
              <a:rPr lang="en-US" dirty="0"/>
              <a:t>But not particularly fast discovery or low energy operation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 was developed to improve this</a:t>
            </a:r>
          </a:p>
          <a:p>
            <a:pPr lvl="1"/>
            <a:r>
              <a:rPr lang="en-US" dirty="0"/>
              <a:t>Focuses on low-energy interactions</a:t>
            </a:r>
          </a:p>
          <a:p>
            <a:pPr lvl="1"/>
            <a:r>
              <a:rPr lang="en-US" dirty="0"/>
              <a:t>Much lower throughput that Bluetooth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Supported by hardware devices already in smartphones</a:t>
            </a:r>
          </a:p>
          <a:p>
            <a:pPr lvl="1"/>
            <a:r>
              <a:rPr lang="en-US" dirty="0"/>
              <a:t>Humans can interact directly with nearby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b="1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2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769-70A5-48EA-A501-608FCB1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&amp; Thread &amp;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C06-491A-4E28-AB0C-9235D7E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802.15.4 is a low-energy physical layer</a:t>
            </a:r>
          </a:p>
          <a:p>
            <a:pPr lvl="1"/>
            <a:r>
              <a:rPr lang="en-US" dirty="0"/>
              <a:t>Radio chips have been widely available for 15-20 years</a:t>
            </a:r>
          </a:p>
          <a:p>
            <a:pPr lvl="1"/>
            <a:endParaRPr lang="en-US" dirty="0"/>
          </a:p>
          <a:p>
            <a:r>
              <a:rPr lang="en-US" i="1" dirty="0"/>
              <a:t>Significant</a:t>
            </a:r>
            <a:r>
              <a:rPr lang="en-US" dirty="0"/>
              <a:t> amounts of sensor network research have focused on building layers on top of 802.15.4</a:t>
            </a:r>
          </a:p>
          <a:p>
            <a:pPr lvl="1"/>
            <a:r>
              <a:rPr lang="en-US" dirty="0"/>
              <a:t>Access control layers (CSMA)</a:t>
            </a:r>
          </a:p>
          <a:p>
            <a:pPr lvl="1"/>
            <a:r>
              <a:rPr lang="en-US" dirty="0"/>
              <a:t>Network layers</a:t>
            </a:r>
          </a:p>
          <a:p>
            <a:pPr lvl="1"/>
            <a:endParaRPr lang="en-US" dirty="0"/>
          </a:p>
          <a:p>
            <a:r>
              <a:rPr lang="en-US" dirty="0"/>
              <a:t>Thread is a selection of these possibilities to make a network</a:t>
            </a:r>
          </a:p>
          <a:p>
            <a:pPr lvl="1"/>
            <a:r>
              <a:rPr lang="en-US" dirty="0"/>
              <a:t>Uses IPv6 networking!!</a:t>
            </a:r>
          </a:p>
          <a:p>
            <a:pPr lvl="1"/>
            <a:endParaRPr lang="en-US" dirty="0"/>
          </a:p>
          <a:p>
            <a:r>
              <a:rPr lang="en-US" dirty="0"/>
              <a:t>Zigbee makes slightly different selections</a:t>
            </a:r>
          </a:p>
          <a:p>
            <a:pPr lvl="1"/>
            <a:r>
              <a:rPr lang="en-US" dirty="0"/>
              <a:t>Focuses on automatic interpretation and discovery of sensors and actuators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380A-609F-4AC9-BCDF-968CDBB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2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72-BDC9-44DD-9351-FC93F57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DCF5-B0CC-4503-ADE0-E5393F32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use cases as Star or Mesh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790E-4977-4144-9885-117AE57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79C2D-A3F2-476C-81C4-214263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9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ABEC-514D-4B0E-29A0-2818C02F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B85A-5F27-F995-1759-18DF25DF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532"/>
            <a:ext cx="10972800" cy="1331667"/>
          </a:xfrm>
        </p:spPr>
        <p:txBody>
          <a:bodyPr/>
          <a:lstStyle/>
          <a:p>
            <a:r>
              <a:rPr lang="en-US" dirty="0"/>
              <a:t>Standard for interoperable smart home devices (October 2022)</a:t>
            </a:r>
          </a:p>
          <a:p>
            <a:pPr lvl="1"/>
            <a:r>
              <a:rPr lang="en-US" dirty="0"/>
              <a:t>Uses IPv6 over 802.15.4/Thread to send packets</a:t>
            </a:r>
          </a:p>
          <a:p>
            <a:pPr lvl="1"/>
            <a:r>
              <a:rPr lang="en-US" dirty="0"/>
              <a:t>Uses standardized device classes with descriptors for application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8684-28B6-BC5E-E8E6-6D62EF8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EE7B2-EE36-49CC-E604-651D656F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44" y="228600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ter Architecture Overview">
            <a:extLst>
              <a:ext uri="{FF2B5EF4-FFF2-40B4-BE49-F238E27FC236}">
                <a16:creationId xmlns:a16="http://schemas.microsoft.com/office/drawing/2014/main" id="{B5279D61-FFD9-33D0-EF25-D845C1A2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" y="976871"/>
            <a:ext cx="7885443" cy="3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98D14-3C03-0DBA-BF95-A537B57B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18" y="2227661"/>
            <a:ext cx="3471976" cy="1114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E6713-B157-D434-1325-A3D0B79B9321}"/>
              </a:ext>
            </a:extLst>
          </p:cNvPr>
          <p:cNvSpPr txBox="1"/>
          <p:nvPr/>
        </p:nvSpPr>
        <p:spPr>
          <a:xfrm>
            <a:off x="8299367" y="1862888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member companies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CA137-35E0-813D-882D-C9DCE89B8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418" y="3344221"/>
            <a:ext cx="3471976" cy="11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9F7E-5C32-4F98-E2B2-6377CAC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Wireless: high-level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3EF3-270D-DF57-3EAF-6F7C9CA6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we want to keep all electric signals contained in a wire</a:t>
            </a:r>
          </a:p>
          <a:p>
            <a:pPr lvl="1"/>
            <a:r>
              <a:rPr lang="en-US" dirty="0"/>
              <a:t>Don’t want to receive interference from other signals or cause interference</a:t>
            </a:r>
          </a:p>
          <a:p>
            <a:pPr lvl="1"/>
            <a:endParaRPr lang="en-US" dirty="0"/>
          </a:p>
          <a:p>
            <a:r>
              <a:rPr lang="en-US" dirty="0"/>
              <a:t>Antennas are good at the opposite:</a:t>
            </a:r>
          </a:p>
          <a:p>
            <a:pPr lvl="1"/>
            <a:r>
              <a:rPr lang="en-US" dirty="0"/>
              <a:t>They spill electrical signals out into the world</a:t>
            </a:r>
          </a:p>
          <a:p>
            <a:pPr lvl="1"/>
            <a:r>
              <a:rPr lang="en-US" dirty="0"/>
              <a:t>They receive electrical signals from the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means we can send information</a:t>
            </a:r>
            <a:br>
              <a:rPr lang="en-US" dirty="0"/>
            </a:br>
            <a:r>
              <a:rPr lang="en-US" dirty="0"/>
              <a:t>from one device to another without wires!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0B42-6A59-13FE-D1F0-121D959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DF951-6976-DE5C-7F9E-A88512CF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52" y="2961932"/>
            <a:ext cx="3541959" cy="27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b="1" dirty="0" err="1"/>
              <a:t>WiFi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7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wireless communication</a:t>
            </a:r>
          </a:p>
          <a:p>
            <a:pPr lvl="1"/>
            <a:r>
              <a:rPr lang="en-US" dirty="0"/>
              <a:t>High energy requirements for high throughput communication</a:t>
            </a:r>
          </a:p>
          <a:p>
            <a:pPr lvl="1"/>
            <a:endParaRPr lang="en-US" dirty="0"/>
          </a:p>
          <a:p>
            <a:r>
              <a:rPr lang="en-US" dirty="0"/>
              <a:t>Now accessible through relatively low power radios</a:t>
            </a:r>
          </a:p>
          <a:p>
            <a:pPr lvl="1"/>
            <a:r>
              <a:rPr lang="en-US" dirty="0"/>
              <a:t>ESP32, Electric Imp, and company</a:t>
            </a:r>
          </a:p>
          <a:p>
            <a:pPr lvl="1"/>
            <a:r>
              <a:rPr lang="en-US" dirty="0"/>
              <a:t>Still significantly more effort than BLE or Thread</a:t>
            </a:r>
          </a:p>
          <a:p>
            <a:pPr lvl="1"/>
            <a:endParaRPr lang="en-US" dirty="0"/>
          </a:p>
          <a:p>
            <a:r>
              <a:rPr lang="en-US" dirty="0"/>
              <a:t>IoT devices can use the same </a:t>
            </a:r>
            <a:r>
              <a:rPr lang="en-US" dirty="0" err="1"/>
              <a:t>WiFi</a:t>
            </a:r>
            <a:r>
              <a:rPr lang="en-US" dirty="0"/>
              <a:t> that’s already available</a:t>
            </a:r>
          </a:p>
          <a:p>
            <a:pPr lvl="1"/>
            <a:r>
              <a:rPr lang="en-US" dirty="0"/>
              <a:t>No need for additional infrastructure!!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7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564E-B8F1-4B0D-B92B-BCC9D93E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major 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8CE3-857E-4176-B412-C223C382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802.11b was very popular but is now usually unsupported</a:t>
            </a:r>
          </a:p>
          <a:p>
            <a:r>
              <a:rPr lang="en-US" dirty="0"/>
              <a:t>802.11a never saw major deployment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Alliance rebranded 802.11ac as “</a:t>
            </a:r>
            <a:r>
              <a:rPr lang="en-US" dirty="0" err="1"/>
              <a:t>WiFi</a:t>
            </a:r>
            <a:r>
              <a:rPr lang="en-US" dirty="0"/>
              <a:t> 5” and backported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CB40-F81A-488D-84D9-B742405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377C1-BDF4-4689-8A92-8995ACB09CF6}"/>
              </a:ext>
            </a:extLst>
          </p:cNvPr>
          <p:cNvGraphicFramePr>
            <a:graphicFrameLocks noGrp="1"/>
          </p:cNvGraphicFramePr>
          <p:nvPr/>
        </p:nvGraphicFramePr>
        <p:xfrm>
          <a:off x="1438441" y="1143000"/>
          <a:ext cx="9311106" cy="2773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309">
                  <a:extLst>
                    <a:ext uri="{9D8B030D-6E8A-4147-A177-3AD203B41FA5}">
                      <a16:colId xmlns:a16="http://schemas.microsoft.com/office/drawing/2014/main" val="2408432903"/>
                    </a:ext>
                  </a:extLst>
                </a:gridCol>
                <a:gridCol w="1357616">
                  <a:extLst>
                    <a:ext uri="{9D8B030D-6E8A-4147-A177-3AD203B41FA5}">
                      <a16:colId xmlns:a16="http://schemas.microsoft.com/office/drawing/2014/main" val="1423973458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58224141"/>
                    </a:ext>
                  </a:extLst>
                </a:gridCol>
                <a:gridCol w="1599896">
                  <a:extLst>
                    <a:ext uri="{9D8B030D-6E8A-4147-A177-3AD203B41FA5}">
                      <a16:colId xmlns:a16="http://schemas.microsoft.com/office/drawing/2014/main" val="1518310121"/>
                    </a:ext>
                  </a:extLst>
                </a:gridCol>
                <a:gridCol w="2017887">
                  <a:extLst>
                    <a:ext uri="{9D8B030D-6E8A-4147-A177-3AD203B41FA5}">
                      <a16:colId xmlns:a16="http://schemas.microsoft.com/office/drawing/2014/main" val="436619150"/>
                    </a:ext>
                  </a:extLst>
                </a:gridCol>
                <a:gridCol w="1548034">
                  <a:extLst>
                    <a:ext uri="{9D8B030D-6E8A-4147-A177-3AD203B41FA5}">
                      <a16:colId xmlns:a16="http://schemas.microsoft.com/office/drawing/2014/main" val="2654513425"/>
                    </a:ext>
                  </a:extLst>
                </a:gridCol>
                <a:gridCol w="1392315">
                  <a:extLst>
                    <a:ext uri="{9D8B030D-6E8A-4147-A177-3AD203B41FA5}">
                      <a16:colId xmlns:a16="http://schemas.microsoft.com/office/drawing/2014/main" val="338089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4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DSSS/FHSS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0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3.4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0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797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F9AF3A-8DD5-297A-1AFE-CA6F96A5B71E}"/>
              </a:ext>
            </a:extLst>
          </p:cNvPr>
          <p:cNvSpPr/>
          <p:nvPr/>
        </p:nvSpPr>
        <p:spPr>
          <a:xfrm>
            <a:off x="607595" y="2550017"/>
            <a:ext cx="10972800" cy="218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9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  <a:p>
            <a:r>
              <a:rPr lang="en-US" dirty="0"/>
              <a:t>5 GHz band allows larger bandwidth allocations for more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5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9459-CA6C-4602-B17E-DF4C80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6E: WAY more bandwidth means better data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A64A-8CC1-4682-A5EC-3B03F3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76BB-D360-4057-A559-941C4C6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6008"/>
            <a:ext cx="10972799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476D4-9A1B-234C-8A1A-5C7339DA078A}"/>
              </a:ext>
            </a:extLst>
          </p:cNvPr>
          <p:cNvSpPr/>
          <p:nvPr/>
        </p:nvSpPr>
        <p:spPr>
          <a:xfrm>
            <a:off x="415600" y="1536633"/>
            <a:ext cx="6499107" cy="455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a sensor?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sp>
        <p:nvSpPr>
          <p:cNvPr id="72" name="Regular Pentagon 71">
            <a:extLst>
              <a:ext uri="{FF2B5EF4-FFF2-40B4-BE49-F238E27FC236}">
                <a16:creationId xmlns:a16="http://schemas.microsoft.com/office/drawing/2014/main" id="{36F8451C-A454-0E4E-8C38-5B24DE0A5B95}"/>
              </a:ext>
            </a:extLst>
          </p:cNvPr>
          <p:cNvSpPr/>
          <p:nvPr/>
        </p:nvSpPr>
        <p:spPr>
          <a:xfrm>
            <a:off x="9347079" y="24410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BE3B0-E4C6-6E40-8E8E-2D389CEAEF81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C25A5-2255-D843-B5E1-6B2FAAB1CECD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8697C-5EB3-9043-AC21-54190837BED0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MANY sensors?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E04BCD-A8A5-1449-B61D-E691EF0FB956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D37EE1-6407-EC4A-9C31-51230F2673EB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8BC38-5BC7-C548-BA15-9F3193BF6B2D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another network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pPr marL="152394" indent="0">
              <a:buNone/>
            </a:pPr>
            <a:r>
              <a:rPr lang="en-US" sz="2400" dirty="0"/>
              <a:t>Requirements:</a:t>
            </a:r>
          </a:p>
          <a:p>
            <a:pPr marL="152394" indent="0">
              <a:buNone/>
            </a:pPr>
            <a:endParaRPr lang="en-US" sz="2400" dirty="0"/>
          </a:p>
          <a:p>
            <a:r>
              <a:rPr lang="en-US" sz="2400" dirty="0"/>
              <a:t>Wide area of coverage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Deploy fewer gateways</a:t>
            </a:r>
          </a:p>
          <a:p>
            <a:endParaRPr lang="en-US" sz="2400" dirty="0"/>
          </a:p>
          <a:p>
            <a:r>
              <a:rPr lang="en-US" sz="2400" dirty="0"/>
              <a:t>Low power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So we can deploy on batteries</a:t>
            </a:r>
          </a:p>
          <a:p>
            <a:pPr lvl="1">
              <a:spcBef>
                <a:spcPts val="1067"/>
              </a:spcBef>
            </a:pPr>
            <a:endParaRPr lang="en-US" sz="2133" dirty="0"/>
          </a:p>
          <a:p>
            <a:pPr>
              <a:spcBef>
                <a:spcPts val="1067"/>
              </a:spcBef>
            </a:pPr>
            <a:r>
              <a:rPr lang="en-US" sz="2400" dirty="0"/>
              <a:t>Doesn’t need high throughput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Sensor data is relatively small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1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LPWANs (Low-Power Wide-Area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collect data from city-scale deployments?</a:t>
            </a:r>
          </a:p>
          <a:p>
            <a:pPr lvl="1"/>
            <a:r>
              <a:rPr lang="en-US" dirty="0"/>
              <a:t>There’s an unmet need for long-range, but low-throughput networks</a:t>
            </a:r>
          </a:p>
          <a:p>
            <a:pPr lvl="1"/>
            <a:r>
              <a:rPr lang="en-US" dirty="0"/>
              <a:t>Existing cellular technologies focus on human requirements</a:t>
            </a:r>
          </a:p>
          <a:p>
            <a:pPr lvl="1"/>
            <a:endParaRPr lang="en-US" dirty="0"/>
          </a:p>
          <a:p>
            <a:r>
              <a:rPr lang="en-US" dirty="0"/>
              <a:t>Still a brand new space (relatively)</a:t>
            </a:r>
          </a:p>
          <a:p>
            <a:pPr lvl="1"/>
            <a:r>
              <a:rPr lang="en-US" dirty="0"/>
              <a:t>Unlicensed-band technologies since 2015: Sigfox and </a:t>
            </a:r>
            <a:r>
              <a:rPr lang="en-US" dirty="0" err="1"/>
              <a:t>LoRaWAN</a:t>
            </a:r>
            <a:endParaRPr lang="en-US" dirty="0"/>
          </a:p>
          <a:p>
            <a:pPr lvl="1"/>
            <a:r>
              <a:rPr lang="en-US" dirty="0"/>
              <a:t>Cellular technologies since 2019: LTE-M and NB-IoT</a:t>
            </a:r>
          </a:p>
          <a:p>
            <a:pPr lvl="1"/>
            <a:endParaRPr lang="en-US" dirty="0"/>
          </a:p>
          <a:p>
            <a:r>
              <a:rPr lang="en-US" dirty="0"/>
              <a:t>Focus on long-range, low-energy, low-throughput</a:t>
            </a:r>
          </a:p>
          <a:p>
            <a:pPr lvl="1"/>
            <a:r>
              <a:rPr lang="en-US" dirty="0"/>
              <a:t>One gateway can cover an entire city!!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8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communication standard built with proprietary </a:t>
            </a:r>
            <a:r>
              <a:rPr lang="en-US" dirty="0" err="1"/>
              <a:t>LoRa</a:t>
            </a:r>
            <a:r>
              <a:rPr lang="en-US" dirty="0"/>
              <a:t> PHY</a:t>
            </a:r>
          </a:p>
          <a:p>
            <a:endParaRPr lang="en-US" dirty="0"/>
          </a:p>
          <a:p>
            <a:r>
              <a:rPr lang="en-US" dirty="0"/>
              <a:t>Low rate (1-20 kbps) and long range (~5 km)</a:t>
            </a:r>
          </a:p>
          <a:p>
            <a:pPr lvl="1"/>
            <a:r>
              <a:rPr lang="en-US" dirty="0"/>
              <a:t>Shorter range than Sigfox but much higher bit rate</a:t>
            </a:r>
          </a:p>
          <a:p>
            <a:pPr lvl="1"/>
            <a:endParaRPr lang="en-US" dirty="0"/>
          </a:p>
          <a:p>
            <a:r>
              <a:rPr lang="en-US" dirty="0"/>
              <a:t>Most popular LPWAN protocol</a:t>
            </a:r>
          </a:p>
          <a:p>
            <a:pPr lvl="1"/>
            <a:r>
              <a:rPr lang="en-US" dirty="0"/>
              <a:t>Target of academic research</a:t>
            </a:r>
          </a:p>
          <a:p>
            <a:pPr lvl="1"/>
            <a:r>
              <a:rPr lang="en-US" dirty="0"/>
              <a:t>Industry involvement in hardware and deployments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2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5D56D4-82C1-4518-B85D-BE74355A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 network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6B5B-99A8-4E7D-B9C2-DB04878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F672F-3700-46D2-9ABD-1AF4325B37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334" y="1665158"/>
            <a:ext cx="10777060" cy="4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12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6FD-C87A-4BAF-BD54-3D4FFBE4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this interesting…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28FE-28C6-4A6C-8507-0B3D9E6B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teach a special topics course!</a:t>
            </a:r>
          </a:p>
          <a:p>
            <a:pPr lvl="1"/>
            <a:r>
              <a:rPr lang="en-US" dirty="0"/>
              <a:t>CS397/497 Wireless Protocols for the Internet of Things</a:t>
            </a:r>
          </a:p>
          <a:p>
            <a:pPr lvl="1"/>
            <a:r>
              <a:rPr lang="en-US" dirty="0"/>
              <a:t>Spring quarter 2024</a:t>
            </a:r>
          </a:p>
          <a:p>
            <a:pPr lvl="1"/>
            <a:r>
              <a:rPr lang="en-US" dirty="0"/>
              <a:t>Lab course, similar to this one but more on-your-own</a:t>
            </a:r>
          </a:p>
          <a:p>
            <a:pPr lvl="2"/>
            <a:r>
              <a:rPr lang="en-US" dirty="0"/>
              <a:t>Design project instead of a final project</a:t>
            </a:r>
          </a:p>
          <a:p>
            <a:pPr lvl="1"/>
            <a:endParaRPr lang="en-US" dirty="0"/>
          </a:p>
          <a:p>
            <a:r>
              <a:rPr lang="en-US" dirty="0"/>
              <a:t>Spend some time learning and playing around with wireless protocols. Especially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 (Thread and Zigbee)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LPWANs (</a:t>
            </a:r>
            <a:r>
              <a:rPr lang="en-US" dirty="0" err="1"/>
              <a:t>LoRaWAN</a:t>
            </a:r>
            <a:r>
              <a:rPr lang="en-US" dirty="0"/>
              <a:t> and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5EF-3D9A-4D5A-884D-EE9B3783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0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687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1331</TotalTime>
  <Words>2575</Words>
  <Application>Microsoft Office PowerPoint</Application>
  <PresentationFormat>Widescreen</PresentationFormat>
  <Paragraphs>659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Rockwell</vt:lpstr>
      <vt:lpstr>Tahoma</vt:lpstr>
      <vt:lpstr>Class Slides</vt:lpstr>
      <vt:lpstr>Office Theme</vt:lpstr>
      <vt:lpstr>Lecture 14 Wireless Communication</vt:lpstr>
      <vt:lpstr>Administriva</vt:lpstr>
      <vt:lpstr>Today’s Goals</vt:lpstr>
      <vt:lpstr>Outline</vt:lpstr>
      <vt:lpstr>Wireless: high-level idea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Signal qualities</vt:lpstr>
      <vt:lpstr>Signal qualities</vt:lpstr>
      <vt:lpstr>Wireless signals are incredibly low power</vt:lpstr>
      <vt:lpstr>Signal strength varies significantly across technologies</vt:lpstr>
      <vt:lpstr>Signal qualities</vt:lpstr>
      <vt:lpstr>RF communication</vt:lpstr>
      <vt:lpstr>Wireless spectrum is allocated to specific uses</vt:lpstr>
      <vt:lpstr>Unlicensed bands are where IoT thrives</vt:lpstr>
      <vt:lpstr>Unlicensed bands are where IoT thrives</vt:lpstr>
      <vt:lpstr>Signal qualities</vt:lpstr>
      <vt:lpstr>Modulation</vt:lpstr>
      <vt:lpstr>Common modulation types</vt:lpstr>
      <vt:lpstr>Break + Open Question</vt:lpstr>
      <vt:lpstr>Break + Open Question</vt:lpstr>
      <vt:lpstr>Outline</vt:lpstr>
      <vt:lpstr>What is the role of a wireless protocol?</vt:lpstr>
      <vt:lpstr>Framing</vt:lpstr>
      <vt:lpstr>Medium Access Control</vt:lpstr>
      <vt:lpstr>Analogy: wireless medium as acoustic</vt:lpstr>
      <vt:lpstr>Analogy: wireless medium as acoustic</vt:lpstr>
      <vt:lpstr>ALOHA</vt:lpstr>
      <vt:lpstr>CSMA/CA – Carrier Sense Multiple Access with Collision Avoidance</vt:lpstr>
      <vt:lpstr>TDMA – Time Division Multiple Access</vt:lpstr>
      <vt:lpstr>Break + Question</vt:lpstr>
      <vt:lpstr>Break + Question</vt:lpstr>
      <vt:lpstr>Outline</vt:lpstr>
      <vt:lpstr>Comparison of wireless protocols</vt:lpstr>
      <vt:lpstr>Comparison of wireless protocols</vt:lpstr>
      <vt:lpstr>Comparison of wireless protocols</vt:lpstr>
      <vt:lpstr>Comparison of wireless protocols</vt:lpstr>
      <vt:lpstr>Comparison of wireless protocols</vt:lpstr>
      <vt:lpstr>Protocols</vt:lpstr>
      <vt:lpstr>Bluetooth Low Energy</vt:lpstr>
      <vt:lpstr>BLE mechanisms</vt:lpstr>
      <vt:lpstr>BLE network topology</vt:lpstr>
      <vt:lpstr>Protocols</vt:lpstr>
      <vt:lpstr>802.15.4 &amp; Thread &amp; Zigbee</vt:lpstr>
      <vt:lpstr>802.15.4 topology</vt:lpstr>
      <vt:lpstr>Matter standard</vt:lpstr>
      <vt:lpstr>Protocols</vt:lpstr>
      <vt:lpstr>WiFi (802.11)</vt:lpstr>
      <vt:lpstr>802.11 major amendments</vt:lpstr>
      <vt:lpstr>WiFi bandwidth</vt:lpstr>
      <vt:lpstr>WiFi bandwidth</vt:lpstr>
      <vt:lpstr>WiFi 6E: WAY more bandwidth means better data rates</vt:lpstr>
      <vt:lpstr>Protocols</vt:lpstr>
      <vt:lpstr>LPWANS: How do we collect data from a sensor?</vt:lpstr>
      <vt:lpstr>LPWANS: How do we collect data from MANY sensors?</vt:lpstr>
      <vt:lpstr>We need another network option</vt:lpstr>
      <vt:lpstr>LPWANs (Low-Power Wide-Area Networks)</vt:lpstr>
      <vt:lpstr>LoRaWAN</vt:lpstr>
      <vt:lpstr>LoRaWAN network details</vt:lpstr>
      <vt:lpstr>If you find this interesting…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Wireless Communication</dc:title>
  <dc:creator>Branden Ghena</dc:creator>
  <cp:lastModifiedBy>Branden Ghena</cp:lastModifiedBy>
  <cp:revision>50</cp:revision>
  <dcterms:created xsi:type="dcterms:W3CDTF">2021-05-17T00:52:18Z</dcterms:created>
  <dcterms:modified xsi:type="dcterms:W3CDTF">2023-11-09T21:09:21Z</dcterms:modified>
</cp:coreProperties>
</file>