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4"/>
  </p:notesMasterIdLst>
  <p:sldIdLst>
    <p:sldId id="256" r:id="rId2"/>
    <p:sldId id="388" r:id="rId3"/>
    <p:sldId id="555" r:id="rId4"/>
    <p:sldId id="437" r:id="rId5"/>
    <p:sldId id="264" r:id="rId6"/>
    <p:sldId id="348" r:id="rId7"/>
    <p:sldId id="441" r:id="rId8"/>
    <p:sldId id="383" r:id="rId9"/>
    <p:sldId id="393" r:id="rId10"/>
    <p:sldId id="389" r:id="rId11"/>
    <p:sldId id="392" r:id="rId12"/>
    <p:sldId id="395" r:id="rId13"/>
    <p:sldId id="391" r:id="rId14"/>
    <p:sldId id="396" r:id="rId15"/>
    <p:sldId id="442" r:id="rId16"/>
    <p:sldId id="394" r:id="rId17"/>
    <p:sldId id="390" r:id="rId18"/>
    <p:sldId id="398" r:id="rId19"/>
    <p:sldId id="397" r:id="rId20"/>
    <p:sldId id="416" r:id="rId21"/>
    <p:sldId id="417" r:id="rId22"/>
    <p:sldId id="565" r:id="rId23"/>
    <p:sldId id="566" r:id="rId24"/>
    <p:sldId id="560" r:id="rId25"/>
    <p:sldId id="443" r:id="rId26"/>
    <p:sldId id="444" r:id="rId27"/>
    <p:sldId id="553" r:id="rId28"/>
    <p:sldId id="554" r:id="rId29"/>
    <p:sldId id="559" r:id="rId30"/>
    <p:sldId id="402" r:id="rId31"/>
    <p:sldId id="401" r:id="rId32"/>
    <p:sldId id="400" r:id="rId33"/>
    <p:sldId id="403" r:id="rId34"/>
    <p:sldId id="399" r:id="rId35"/>
    <p:sldId id="412" r:id="rId36"/>
    <p:sldId id="404" r:id="rId37"/>
    <p:sldId id="439" r:id="rId38"/>
    <p:sldId id="405" r:id="rId39"/>
    <p:sldId id="409" r:id="rId40"/>
    <p:sldId id="410" r:id="rId41"/>
    <p:sldId id="411" r:id="rId42"/>
    <p:sldId id="413" r:id="rId43"/>
    <p:sldId id="406" r:id="rId44"/>
    <p:sldId id="414" r:id="rId45"/>
    <p:sldId id="415" r:id="rId46"/>
    <p:sldId id="561" r:id="rId47"/>
    <p:sldId id="434" r:id="rId48"/>
    <p:sldId id="537" r:id="rId49"/>
    <p:sldId id="436" r:id="rId50"/>
    <p:sldId id="538" r:id="rId51"/>
    <p:sldId id="438" r:id="rId52"/>
    <p:sldId id="539" r:id="rId53"/>
    <p:sldId id="440" r:id="rId54"/>
    <p:sldId id="540" r:id="rId55"/>
    <p:sldId id="541" r:id="rId56"/>
    <p:sldId id="562" r:id="rId57"/>
    <p:sldId id="558" r:id="rId58"/>
    <p:sldId id="454" r:id="rId59"/>
    <p:sldId id="463" r:id="rId60"/>
    <p:sldId id="467" r:id="rId61"/>
    <p:sldId id="468" r:id="rId62"/>
    <p:sldId id="469" r:id="rId63"/>
    <p:sldId id="471" r:id="rId64"/>
    <p:sldId id="470" r:id="rId65"/>
    <p:sldId id="545" r:id="rId66"/>
    <p:sldId id="546" r:id="rId67"/>
    <p:sldId id="547" r:id="rId68"/>
    <p:sldId id="548" r:id="rId69"/>
    <p:sldId id="464" r:id="rId70"/>
    <p:sldId id="47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563" r:id="rId83"/>
    <p:sldId id="447" r:id="rId84"/>
    <p:sldId id="449" r:id="rId85"/>
    <p:sldId id="459" r:id="rId86"/>
    <p:sldId id="460" r:id="rId87"/>
    <p:sldId id="461" r:id="rId88"/>
    <p:sldId id="455" r:id="rId89"/>
    <p:sldId id="458" r:id="rId90"/>
    <p:sldId id="456" r:id="rId91"/>
    <p:sldId id="462" r:id="rId92"/>
    <p:sldId id="564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8"/>
            <p14:sldId id="555"/>
            <p14:sldId id="437"/>
            <p14:sldId id="264"/>
          </p14:sldIdLst>
        </p14:section>
        <p14:section name="Why?" id="{B55B8E8C-5EAB-4A1E-A4E9-AE5E896E46FA}">
          <p14:sldIdLst>
            <p14:sldId id="348"/>
            <p14:sldId id="441"/>
            <p14:sldId id="383"/>
            <p14:sldId id="393"/>
            <p14:sldId id="389"/>
            <p14:sldId id="392"/>
            <p14:sldId id="395"/>
            <p14:sldId id="391"/>
            <p14:sldId id="396"/>
            <p14:sldId id="442"/>
            <p14:sldId id="394"/>
            <p14:sldId id="390"/>
            <p14:sldId id="398"/>
            <p14:sldId id="397"/>
            <p14:sldId id="416"/>
            <p14:sldId id="417"/>
            <p14:sldId id="565"/>
            <p14:sldId id="566"/>
          </p14:sldIdLst>
        </p14:section>
        <p14:section name="Course Overview" id="{7EAE6F89-7789-493D-B813-CB5DFBCCD66C}">
          <p14:sldIdLst>
            <p14:sldId id="560"/>
            <p14:sldId id="443"/>
            <p14:sldId id="444"/>
            <p14:sldId id="553"/>
            <p14:sldId id="554"/>
            <p14:sldId id="559"/>
            <p14:sldId id="402"/>
            <p14:sldId id="401"/>
            <p14:sldId id="400"/>
            <p14:sldId id="403"/>
            <p14:sldId id="399"/>
            <p14:sldId id="412"/>
            <p14:sldId id="404"/>
            <p14:sldId id="439"/>
            <p14:sldId id="405"/>
            <p14:sldId id="409"/>
            <p14:sldId id="410"/>
            <p14:sldId id="411"/>
            <p14:sldId id="413"/>
            <p14:sldId id="406"/>
            <p14:sldId id="414"/>
            <p14:sldId id="415"/>
          </p14:sldIdLst>
        </p14:section>
        <p14:section name="Hello World in C" id="{7CE58607-069A-4270-B1DE-03F008B6D624}">
          <p14:sldIdLst>
            <p14:sldId id="561"/>
            <p14:sldId id="434"/>
            <p14:sldId id="537"/>
            <p14:sldId id="436"/>
            <p14:sldId id="538"/>
            <p14:sldId id="438"/>
            <p14:sldId id="539"/>
            <p14:sldId id="440"/>
            <p14:sldId id="540"/>
            <p14:sldId id="541"/>
          </p14:sldIdLst>
        </p14:section>
        <p14:section name="Variables" id="{ACD35275-6F6F-46B0-A6DE-73029BDEF333}">
          <p14:sldIdLst>
            <p14:sldId id="562"/>
            <p14:sldId id="558"/>
            <p14:sldId id="454"/>
            <p14:sldId id="463"/>
            <p14:sldId id="467"/>
            <p14:sldId id="468"/>
            <p14:sldId id="469"/>
            <p14:sldId id="471"/>
            <p14:sldId id="470"/>
            <p14:sldId id="545"/>
            <p14:sldId id="546"/>
            <p14:sldId id="547"/>
            <p14:sldId id="548"/>
            <p14:sldId id="464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mputing Fibonacci Numbers" id="{463C3357-6B50-4914-B5AC-C64E8BFB835D}">
          <p14:sldIdLst>
            <p14:sldId id="563"/>
            <p14:sldId id="447"/>
            <p14:sldId id="449"/>
            <p14:sldId id="459"/>
            <p14:sldId id="460"/>
            <p14:sldId id="461"/>
            <p14:sldId id="455"/>
            <p14:sldId id="458"/>
            <p14:sldId id="456"/>
            <p14:sldId id="462"/>
          </p14:sldIdLst>
        </p14:section>
        <p14:section name="Wrapup" id="{29A7F866-9DA9-446B-8359-CE426CB89C7A}">
          <p14:sldIdLst>
            <p14:sldId id="5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C3CBA-13C1-4E22-877E-169325F0C7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68627-B1CE-48DC-AD22-364D68209134}">
      <dgm:prSet phldrT="[Text]"/>
      <dgm:spPr/>
      <dgm:t>
        <a:bodyPr/>
        <a:lstStyle/>
        <a:p>
          <a:r>
            <a:rPr lang="en-US" dirty="0"/>
            <a:t>Unix</a:t>
          </a:r>
        </a:p>
      </dgm:t>
    </dgm:pt>
    <dgm:pt modelId="{F7D202C1-CF02-405E-9967-5AFB84E95A29}" type="parTrans" cxnId="{F30CE917-AD64-4A3B-873E-7016BDFFD292}">
      <dgm:prSet/>
      <dgm:spPr/>
      <dgm:t>
        <a:bodyPr/>
        <a:lstStyle/>
        <a:p>
          <a:endParaRPr lang="en-US"/>
        </a:p>
      </dgm:t>
    </dgm:pt>
    <dgm:pt modelId="{76385AE9-0B0A-46FC-BDB9-020628F0E1A4}" type="sibTrans" cxnId="{F30CE917-AD64-4A3B-873E-7016BDFFD292}">
      <dgm:prSet/>
      <dgm:spPr/>
      <dgm:t>
        <a:bodyPr/>
        <a:lstStyle/>
        <a:p>
          <a:endParaRPr lang="en-US"/>
        </a:p>
      </dgm:t>
    </dgm:pt>
    <dgm:pt modelId="{05E28EFE-52FA-456D-A5D2-A9792F524408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130BBA50-FD6D-4F9A-B30A-AE50324C89CD}" type="parTrans" cxnId="{3055A2C0-B205-4F74-A02D-6E2A02EFEA95}">
      <dgm:prSet/>
      <dgm:spPr/>
      <dgm:t>
        <a:bodyPr/>
        <a:lstStyle/>
        <a:p>
          <a:endParaRPr lang="en-US"/>
        </a:p>
      </dgm:t>
    </dgm:pt>
    <dgm:pt modelId="{11FCC6FD-8BC2-4BBE-9178-C916CAA319BE}" type="sibTrans" cxnId="{3055A2C0-B205-4F74-A02D-6E2A02EFEA95}">
      <dgm:prSet/>
      <dgm:spPr/>
      <dgm:t>
        <a:bodyPr/>
        <a:lstStyle/>
        <a:p>
          <a:endParaRPr lang="en-US"/>
        </a:p>
      </dgm:t>
    </dgm:pt>
    <dgm:pt modelId="{7C9BBCB0-E1A6-461E-8A00-287E90DD4B61}">
      <dgm:prSet phldrT="[Text]"/>
      <dgm:spPr/>
      <dgm:t>
        <a:bodyPr/>
        <a:lstStyle/>
        <a:p>
          <a:r>
            <a:rPr lang="en-US" dirty="0"/>
            <a:t>Android</a:t>
          </a:r>
        </a:p>
      </dgm:t>
    </dgm:pt>
    <dgm:pt modelId="{46F904ED-FDF2-4D28-A1F3-E28CDEB9764B}" type="parTrans" cxnId="{D267BDC0-C0E5-4BE5-A694-F50DE88700D9}">
      <dgm:prSet/>
      <dgm:spPr/>
      <dgm:t>
        <a:bodyPr/>
        <a:lstStyle/>
        <a:p>
          <a:endParaRPr lang="en-US"/>
        </a:p>
      </dgm:t>
    </dgm:pt>
    <dgm:pt modelId="{2AC3BB41-06B7-49F8-8DCF-8DBE6116C066}" type="sibTrans" cxnId="{D267BDC0-C0E5-4BE5-A694-F50DE88700D9}">
      <dgm:prSet/>
      <dgm:spPr/>
      <dgm:t>
        <a:bodyPr/>
        <a:lstStyle/>
        <a:p>
          <a:endParaRPr lang="en-US"/>
        </a:p>
      </dgm:t>
    </dgm:pt>
    <dgm:pt modelId="{11BCB94C-F1DE-4BBD-BAF9-A4E3B56B7BFF}">
      <dgm:prSet phldrT="[Text]"/>
      <dgm:spPr/>
      <dgm:t>
        <a:bodyPr/>
        <a:lstStyle/>
        <a:p>
          <a:r>
            <a:rPr lang="en-US" dirty="0"/>
            <a:t>BSD</a:t>
          </a:r>
        </a:p>
      </dgm:t>
    </dgm:pt>
    <dgm:pt modelId="{C389E8B9-C0F4-4A6E-A51B-4192745D68FD}" type="parTrans" cxnId="{2C792FC8-4BF8-4AF8-A3C2-7F3B7D99B9C9}">
      <dgm:prSet/>
      <dgm:spPr/>
      <dgm:t>
        <a:bodyPr/>
        <a:lstStyle/>
        <a:p>
          <a:endParaRPr lang="en-US"/>
        </a:p>
      </dgm:t>
    </dgm:pt>
    <dgm:pt modelId="{9657CC62-DCAF-4E7B-943C-815E9E96CD35}" type="sibTrans" cxnId="{2C792FC8-4BF8-4AF8-A3C2-7F3B7D99B9C9}">
      <dgm:prSet/>
      <dgm:spPr/>
      <dgm:t>
        <a:bodyPr/>
        <a:lstStyle/>
        <a:p>
          <a:endParaRPr lang="en-US"/>
        </a:p>
      </dgm:t>
    </dgm:pt>
    <dgm:pt modelId="{6F5A8C40-675E-4C8E-B6BA-39200C7DDC70}">
      <dgm:prSet phldrT="[Text]"/>
      <dgm:spPr/>
      <dgm:t>
        <a:bodyPr/>
        <a:lstStyle/>
        <a:p>
          <a:r>
            <a:rPr lang="en-US" dirty="0"/>
            <a:t>MacOS</a:t>
          </a:r>
        </a:p>
      </dgm:t>
    </dgm:pt>
    <dgm:pt modelId="{DA4FACBF-2491-4ADC-B55C-ADDB3138401A}" type="parTrans" cxnId="{3A59AE4B-1A7B-4145-BC40-643B8DBD2C72}">
      <dgm:prSet/>
      <dgm:spPr/>
      <dgm:t>
        <a:bodyPr/>
        <a:lstStyle/>
        <a:p>
          <a:endParaRPr lang="en-US"/>
        </a:p>
      </dgm:t>
    </dgm:pt>
    <dgm:pt modelId="{08A0C3D6-B3C3-4828-A83E-1A8AAC423F4F}" type="sibTrans" cxnId="{3A59AE4B-1A7B-4145-BC40-643B8DBD2C72}">
      <dgm:prSet/>
      <dgm:spPr/>
      <dgm:t>
        <a:bodyPr/>
        <a:lstStyle/>
        <a:p>
          <a:endParaRPr lang="en-US"/>
        </a:p>
      </dgm:t>
    </dgm:pt>
    <dgm:pt modelId="{7941261D-7889-4B11-B1AF-9694D4E6D8B1}">
      <dgm:prSet phldrT="[Text]"/>
      <dgm:spPr/>
      <dgm:t>
        <a:bodyPr/>
        <a:lstStyle/>
        <a:p>
          <a:r>
            <a:rPr lang="en-US" dirty="0"/>
            <a:t>iOS</a:t>
          </a:r>
        </a:p>
      </dgm:t>
    </dgm:pt>
    <dgm:pt modelId="{E00238CA-84D6-47B3-A4C1-F83F2739F2B0}" type="parTrans" cxnId="{AA5EFE03-961C-41FE-B604-6425000291B3}">
      <dgm:prSet/>
      <dgm:spPr/>
      <dgm:t>
        <a:bodyPr/>
        <a:lstStyle/>
        <a:p>
          <a:endParaRPr lang="en-US"/>
        </a:p>
      </dgm:t>
    </dgm:pt>
    <dgm:pt modelId="{56481952-821C-445D-BD98-F2EECA5BBD48}" type="sibTrans" cxnId="{AA5EFE03-961C-41FE-B604-6425000291B3}">
      <dgm:prSet/>
      <dgm:spPr/>
      <dgm:t>
        <a:bodyPr/>
        <a:lstStyle/>
        <a:p>
          <a:endParaRPr lang="en-US"/>
        </a:p>
      </dgm:t>
    </dgm:pt>
    <dgm:pt modelId="{E1511FA7-7A95-45B9-AB1F-E457437630C1}" type="pres">
      <dgm:prSet presAssocID="{3B9C3CBA-13C1-4E22-877E-169325F0C7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45CFB1-9D3A-4CDC-B031-023C862A5269}" type="pres">
      <dgm:prSet presAssocID="{4DB68627-B1CE-48DC-AD22-364D68209134}" presName="root1" presStyleCnt="0"/>
      <dgm:spPr/>
    </dgm:pt>
    <dgm:pt modelId="{20C94A57-3145-4C67-AB1E-372BD15D87A1}" type="pres">
      <dgm:prSet presAssocID="{4DB68627-B1CE-48DC-AD22-364D68209134}" presName="LevelOneTextNode" presStyleLbl="node0" presStyleIdx="0" presStyleCnt="1">
        <dgm:presLayoutVars>
          <dgm:chPref val="3"/>
        </dgm:presLayoutVars>
      </dgm:prSet>
      <dgm:spPr/>
    </dgm:pt>
    <dgm:pt modelId="{4E84C54C-087B-4A56-B6F7-67493F5B77CB}" type="pres">
      <dgm:prSet presAssocID="{4DB68627-B1CE-48DC-AD22-364D68209134}" presName="level2hierChild" presStyleCnt="0"/>
      <dgm:spPr/>
    </dgm:pt>
    <dgm:pt modelId="{5832CA0E-4C24-4DE2-9AD4-F2B5B20A869D}" type="pres">
      <dgm:prSet presAssocID="{130BBA50-FD6D-4F9A-B30A-AE50324C89CD}" presName="conn2-1" presStyleLbl="parChTrans1D2" presStyleIdx="0" presStyleCnt="2"/>
      <dgm:spPr/>
    </dgm:pt>
    <dgm:pt modelId="{285A20C8-10D0-4FBC-ABDB-FA440AFF08CD}" type="pres">
      <dgm:prSet presAssocID="{130BBA50-FD6D-4F9A-B30A-AE50324C89CD}" presName="connTx" presStyleLbl="parChTrans1D2" presStyleIdx="0" presStyleCnt="2"/>
      <dgm:spPr/>
    </dgm:pt>
    <dgm:pt modelId="{77A8A5B5-44D2-4FAF-BF61-61B08B59F82A}" type="pres">
      <dgm:prSet presAssocID="{05E28EFE-52FA-456D-A5D2-A9792F524408}" presName="root2" presStyleCnt="0"/>
      <dgm:spPr/>
    </dgm:pt>
    <dgm:pt modelId="{B7BD8605-71CF-4D4D-ADC5-AF7C8717834D}" type="pres">
      <dgm:prSet presAssocID="{05E28EFE-52FA-456D-A5D2-A9792F524408}" presName="LevelTwoTextNode" presStyleLbl="node2" presStyleIdx="0" presStyleCnt="2">
        <dgm:presLayoutVars>
          <dgm:chPref val="3"/>
        </dgm:presLayoutVars>
      </dgm:prSet>
      <dgm:spPr/>
    </dgm:pt>
    <dgm:pt modelId="{7E39FAD4-F2F4-4465-B681-FB268CDBDEB7}" type="pres">
      <dgm:prSet presAssocID="{05E28EFE-52FA-456D-A5D2-A9792F524408}" presName="level3hierChild" presStyleCnt="0"/>
      <dgm:spPr/>
    </dgm:pt>
    <dgm:pt modelId="{1EADD516-98A7-4D17-9B79-706FBEB14C19}" type="pres">
      <dgm:prSet presAssocID="{46F904ED-FDF2-4D28-A1F3-E28CDEB9764B}" presName="conn2-1" presStyleLbl="parChTrans1D3" presStyleIdx="0" presStyleCnt="3"/>
      <dgm:spPr/>
    </dgm:pt>
    <dgm:pt modelId="{50F4972F-78FD-455F-B2C8-5240CE9CDD3B}" type="pres">
      <dgm:prSet presAssocID="{46F904ED-FDF2-4D28-A1F3-E28CDEB9764B}" presName="connTx" presStyleLbl="parChTrans1D3" presStyleIdx="0" presStyleCnt="3"/>
      <dgm:spPr/>
    </dgm:pt>
    <dgm:pt modelId="{F49F3EB9-DA72-45E1-863D-654EB094BF7A}" type="pres">
      <dgm:prSet presAssocID="{7C9BBCB0-E1A6-461E-8A00-287E90DD4B61}" presName="root2" presStyleCnt="0"/>
      <dgm:spPr/>
    </dgm:pt>
    <dgm:pt modelId="{4F0C1CD1-0FB9-449C-824D-FDB07FEA18CB}" type="pres">
      <dgm:prSet presAssocID="{7C9BBCB0-E1A6-461E-8A00-287E90DD4B61}" presName="LevelTwoTextNode" presStyleLbl="node3" presStyleIdx="0" presStyleCnt="3">
        <dgm:presLayoutVars>
          <dgm:chPref val="3"/>
        </dgm:presLayoutVars>
      </dgm:prSet>
      <dgm:spPr/>
    </dgm:pt>
    <dgm:pt modelId="{9E38461C-7212-492B-9056-DC229C3EDA9A}" type="pres">
      <dgm:prSet presAssocID="{7C9BBCB0-E1A6-461E-8A00-287E90DD4B61}" presName="level3hierChild" presStyleCnt="0"/>
      <dgm:spPr/>
    </dgm:pt>
    <dgm:pt modelId="{3BEC696B-8C69-4661-B6F8-4810B995B816}" type="pres">
      <dgm:prSet presAssocID="{C389E8B9-C0F4-4A6E-A51B-4192745D68FD}" presName="conn2-1" presStyleLbl="parChTrans1D2" presStyleIdx="1" presStyleCnt="2"/>
      <dgm:spPr/>
    </dgm:pt>
    <dgm:pt modelId="{87154840-6C9B-4119-A5D1-7F398C59BE57}" type="pres">
      <dgm:prSet presAssocID="{C389E8B9-C0F4-4A6E-A51B-4192745D68FD}" presName="connTx" presStyleLbl="parChTrans1D2" presStyleIdx="1" presStyleCnt="2"/>
      <dgm:spPr/>
    </dgm:pt>
    <dgm:pt modelId="{86718A87-4AB6-4E65-BDB4-2C10419E7AA1}" type="pres">
      <dgm:prSet presAssocID="{11BCB94C-F1DE-4BBD-BAF9-A4E3B56B7BFF}" presName="root2" presStyleCnt="0"/>
      <dgm:spPr/>
    </dgm:pt>
    <dgm:pt modelId="{7761E655-F0BC-4EAA-BFEE-44F84EEE9351}" type="pres">
      <dgm:prSet presAssocID="{11BCB94C-F1DE-4BBD-BAF9-A4E3B56B7BFF}" presName="LevelTwoTextNode" presStyleLbl="node2" presStyleIdx="1" presStyleCnt="2">
        <dgm:presLayoutVars>
          <dgm:chPref val="3"/>
        </dgm:presLayoutVars>
      </dgm:prSet>
      <dgm:spPr/>
    </dgm:pt>
    <dgm:pt modelId="{2305EC49-59AC-4DC6-9B70-0D1A0733635E}" type="pres">
      <dgm:prSet presAssocID="{11BCB94C-F1DE-4BBD-BAF9-A4E3B56B7BFF}" presName="level3hierChild" presStyleCnt="0"/>
      <dgm:spPr/>
    </dgm:pt>
    <dgm:pt modelId="{2FA9425A-A028-459B-8037-93244EB5DCD9}" type="pres">
      <dgm:prSet presAssocID="{DA4FACBF-2491-4ADC-B55C-ADDB3138401A}" presName="conn2-1" presStyleLbl="parChTrans1D3" presStyleIdx="1" presStyleCnt="3"/>
      <dgm:spPr/>
    </dgm:pt>
    <dgm:pt modelId="{EF034C0B-21E6-4B08-A478-D503F5027FC7}" type="pres">
      <dgm:prSet presAssocID="{DA4FACBF-2491-4ADC-B55C-ADDB3138401A}" presName="connTx" presStyleLbl="parChTrans1D3" presStyleIdx="1" presStyleCnt="3"/>
      <dgm:spPr/>
    </dgm:pt>
    <dgm:pt modelId="{6ADF8D47-1726-433F-BFA8-A13F30F22923}" type="pres">
      <dgm:prSet presAssocID="{6F5A8C40-675E-4C8E-B6BA-39200C7DDC70}" presName="root2" presStyleCnt="0"/>
      <dgm:spPr/>
    </dgm:pt>
    <dgm:pt modelId="{162570E0-B3DC-4574-B36C-8059D8D1D9F4}" type="pres">
      <dgm:prSet presAssocID="{6F5A8C40-675E-4C8E-B6BA-39200C7DDC70}" presName="LevelTwoTextNode" presStyleLbl="node3" presStyleIdx="1" presStyleCnt="3">
        <dgm:presLayoutVars>
          <dgm:chPref val="3"/>
        </dgm:presLayoutVars>
      </dgm:prSet>
      <dgm:spPr/>
    </dgm:pt>
    <dgm:pt modelId="{00ACFF57-C79D-4A86-8960-1D53F53D8CEA}" type="pres">
      <dgm:prSet presAssocID="{6F5A8C40-675E-4C8E-B6BA-39200C7DDC70}" presName="level3hierChild" presStyleCnt="0"/>
      <dgm:spPr/>
    </dgm:pt>
    <dgm:pt modelId="{C693D71E-5F09-4B05-8811-FA1D3023CD49}" type="pres">
      <dgm:prSet presAssocID="{E00238CA-84D6-47B3-A4C1-F83F2739F2B0}" presName="conn2-1" presStyleLbl="parChTrans1D3" presStyleIdx="2" presStyleCnt="3"/>
      <dgm:spPr/>
    </dgm:pt>
    <dgm:pt modelId="{A2EED964-ACD9-435E-9274-672CD6CBD97E}" type="pres">
      <dgm:prSet presAssocID="{E00238CA-84D6-47B3-A4C1-F83F2739F2B0}" presName="connTx" presStyleLbl="parChTrans1D3" presStyleIdx="2" presStyleCnt="3"/>
      <dgm:spPr/>
    </dgm:pt>
    <dgm:pt modelId="{E5D4635E-F636-4289-A59C-8E39E9E66E71}" type="pres">
      <dgm:prSet presAssocID="{7941261D-7889-4B11-B1AF-9694D4E6D8B1}" presName="root2" presStyleCnt="0"/>
      <dgm:spPr/>
    </dgm:pt>
    <dgm:pt modelId="{5E1C34C7-86F8-44EE-9840-834210D0E534}" type="pres">
      <dgm:prSet presAssocID="{7941261D-7889-4B11-B1AF-9694D4E6D8B1}" presName="LevelTwoTextNode" presStyleLbl="node3" presStyleIdx="2" presStyleCnt="3">
        <dgm:presLayoutVars>
          <dgm:chPref val="3"/>
        </dgm:presLayoutVars>
      </dgm:prSet>
      <dgm:spPr/>
    </dgm:pt>
    <dgm:pt modelId="{E0B59AD4-5139-4941-940C-FFC099D27384}" type="pres">
      <dgm:prSet presAssocID="{7941261D-7889-4B11-B1AF-9694D4E6D8B1}" presName="level3hierChild" presStyleCnt="0"/>
      <dgm:spPr/>
    </dgm:pt>
  </dgm:ptLst>
  <dgm:cxnLst>
    <dgm:cxn modelId="{AA5EFE03-961C-41FE-B604-6425000291B3}" srcId="{11BCB94C-F1DE-4BBD-BAF9-A4E3B56B7BFF}" destId="{7941261D-7889-4B11-B1AF-9694D4E6D8B1}" srcOrd="1" destOrd="0" parTransId="{E00238CA-84D6-47B3-A4C1-F83F2739F2B0}" sibTransId="{56481952-821C-445D-BD98-F2EECA5BBD48}"/>
    <dgm:cxn modelId="{A4FA4416-3DAC-43A0-8AA8-73DBB00F8D58}" type="presOf" srcId="{DA4FACBF-2491-4ADC-B55C-ADDB3138401A}" destId="{EF034C0B-21E6-4B08-A478-D503F5027FC7}" srcOrd="1" destOrd="0" presId="urn:microsoft.com/office/officeart/2005/8/layout/hierarchy2"/>
    <dgm:cxn modelId="{F30CE917-AD64-4A3B-873E-7016BDFFD292}" srcId="{3B9C3CBA-13C1-4E22-877E-169325F0C716}" destId="{4DB68627-B1CE-48DC-AD22-364D68209134}" srcOrd="0" destOrd="0" parTransId="{F7D202C1-CF02-405E-9967-5AFB84E95A29}" sibTransId="{76385AE9-0B0A-46FC-BDB9-020628F0E1A4}"/>
    <dgm:cxn modelId="{9D8C841C-D696-49B8-A206-1B919C709B0A}" type="presOf" srcId="{C389E8B9-C0F4-4A6E-A51B-4192745D68FD}" destId="{3BEC696B-8C69-4661-B6F8-4810B995B816}" srcOrd="0" destOrd="0" presId="urn:microsoft.com/office/officeart/2005/8/layout/hierarchy2"/>
    <dgm:cxn modelId="{75BD2828-B281-45FE-97F2-16169210C561}" type="presOf" srcId="{46F904ED-FDF2-4D28-A1F3-E28CDEB9764B}" destId="{1EADD516-98A7-4D17-9B79-706FBEB14C19}" srcOrd="0" destOrd="0" presId="urn:microsoft.com/office/officeart/2005/8/layout/hierarchy2"/>
    <dgm:cxn modelId="{ED28FC36-5E58-4F8D-B132-3217F04B774B}" type="presOf" srcId="{11BCB94C-F1DE-4BBD-BAF9-A4E3B56B7BFF}" destId="{7761E655-F0BC-4EAA-BFEE-44F84EEE9351}" srcOrd="0" destOrd="0" presId="urn:microsoft.com/office/officeart/2005/8/layout/hierarchy2"/>
    <dgm:cxn modelId="{F5D9BA5D-B989-4F48-8EA5-93DF61E3023A}" type="presOf" srcId="{7C9BBCB0-E1A6-461E-8A00-287E90DD4B61}" destId="{4F0C1CD1-0FB9-449C-824D-FDB07FEA18CB}" srcOrd="0" destOrd="0" presId="urn:microsoft.com/office/officeart/2005/8/layout/hierarchy2"/>
    <dgm:cxn modelId="{D6D8AF46-817B-44F6-B2F5-027868CEBC66}" type="presOf" srcId="{130BBA50-FD6D-4F9A-B30A-AE50324C89CD}" destId="{5832CA0E-4C24-4DE2-9AD4-F2B5B20A869D}" srcOrd="0" destOrd="0" presId="urn:microsoft.com/office/officeart/2005/8/layout/hierarchy2"/>
    <dgm:cxn modelId="{3A59AE4B-1A7B-4145-BC40-643B8DBD2C72}" srcId="{11BCB94C-F1DE-4BBD-BAF9-A4E3B56B7BFF}" destId="{6F5A8C40-675E-4C8E-B6BA-39200C7DDC70}" srcOrd="0" destOrd="0" parTransId="{DA4FACBF-2491-4ADC-B55C-ADDB3138401A}" sibTransId="{08A0C3D6-B3C3-4828-A83E-1A8AAC423F4F}"/>
    <dgm:cxn modelId="{3428064F-78B1-4087-B886-1F29162F1F01}" type="presOf" srcId="{130BBA50-FD6D-4F9A-B30A-AE50324C89CD}" destId="{285A20C8-10D0-4FBC-ABDB-FA440AFF08CD}" srcOrd="1" destOrd="0" presId="urn:microsoft.com/office/officeart/2005/8/layout/hierarchy2"/>
    <dgm:cxn modelId="{6A582E76-F4B9-47C7-BF1C-10B1B33238FA}" type="presOf" srcId="{E00238CA-84D6-47B3-A4C1-F83F2739F2B0}" destId="{C693D71E-5F09-4B05-8811-FA1D3023CD49}" srcOrd="0" destOrd="0" presId="urn:microsoft.com/office/officeart/2005/8/layout/hierarchy2"/>
    <dgm:cxn modelId="{F1771B57-2761-42CB-B408-E4A185C76B2F}" type="presOf" srcId="{E00238CA-84D6-47B3-A4C1-F83F2739F2B0}" destId="{A2EED964-ACD9-435E-9274-672CD6CBD97E}" srcOrd="1" destOrd="0" presId="urn:microsoft.com/office/officeart/2005/8/layout/hierarchy2"/>
    <dgm:cxn modelId="{C1B19D79-08ED-4697-94B8-4E19C664A681}" type="presOf" srcId="{6F5A8C40-675E-4C8E-B6BA-39200C7DDC70}" destId="{162570E0-B3DC-4574-B36C-8059D8D1D9F4}" srcOrd="0" destOrd="0" presId="urn:microsoft.com/office/officeart/2005/8/layout/hierarchy2"/>
    <dgm:cxn modelId="{1A003A82-E8A1-4470-A4B7-BA2CE3E0819E}" type="presOf" srcId="{05E28EFE-52FA-456D-A5D2-A9792F524408}" destId="{B7BD8605-71CF-4D4D-ADC5-AF7C8717834D}" srcOrd="0" destOrd="0" presId="urn:microsoft.com/office/officeart/2005/8/layout/hierarchy2"/>
    <dgm:cxn modelId="{E887548B-3512-42DA-837C-992355E3D7E0}" type="presOf" srcId="{C389E8B9-C0F4-4A6E-A51B-4192745D68FD}" destId="{87154840-6C9B-4119-A5D1-7F398C59BE57}" srcOrd="1" destOrd="0" presId="urn:microsoft.com/office/officeart/2005/8/layout/hierarchy2"/>
    <dgm:cxn modelId="{FCC4579F-25FD-4F8A-BFE5-BFA0103F21A5}" type="presOf" srcId="{46F904ED-FDF2-4D28-A1F3-E28CDEB9764B}" destId="{50F4972F-78FD-455F-B2C8-5240CE9CDD3B}" srcOrd="1" destOrd="0" presId="urn:microsoft.com/office/officeart/2005/8/layout/hierarchy2"/>
    <dgm:cxn modelId="{551B869F-EB63-414A-BE80-A5B6558A01D4}" type="presOf" srcId="{7941261D-7889-4B11-B1AF-9694D4E6D8B1}" destId="{5E1C34C7-86F8-44EE-9840-834210D0E534}" srcOrd="0" destOrd="0" presId="urn:microsoft.com/office/officeart/2005/8/layout/hierarchy2"/>
    <dgm:cxn modelId="{167B71A4-15C3-4FBB-8D6E-D586204E3668}" type="presOf" srcId="{3B9C3CBA-13C1-4E22-877E-169325F0C716}" destId="{E1511FA7-7A95-45B9-AB1F-E457437630C1}" srcOrd="0" destOrd="0" presId="urn:microsoft.com/office/officeart/2005/8/layout/hierarchy2"/>
    <dgm:cxn modelId="{3055A2C0-B205-4F74-A02D-6E2A02EFEA95}" srcId="{4DB68627-B1CE-48DC-AD22-364D68209134}" destId="{05E28EFE-52FA-456D-A5D2-A9792F524408}" srcOrd="0" destOrd="0" parTransId="{130BBA50-FD6D-4F9A-B30A-AE50324C89CD}" sibTransId="{11FCC6FD-8BC2-4BBE-9178-C916CAA319BE}"/>
    <dgm:cxn modelId="{D267BDC0-C0E5-4BE5-A694-F50DE88700D9}" srcId="{05E28EFE-52FA-456D-A5D2-A9792F524408}" destId="{7C9BBCB0-E1A6-461E-8A00-287E90DD4B61}" srcOrd="0" destOrd="0" parTransId="{46F904ED-FDF2-4D28-A1F3-E28CDEB9764B}" sibTransId="{2AC3BB41-06B7-49F8-8DCF-8DBE6116C066}"/>
    <dgm:cxn modelId="{FF2A9BC1-CECF-480C-95FC-35C64EF081FC}" type="presOf" srcId="{DA4FACBF-2491-4ADC-B55C-ADDB3138401A}" destId="{2FA9425A-A028-459B-8037-93244EB5DCD9}" srcOrd="0" destOrd="0" presId="urn:microsoft.com/office/officeart/2005/8/layout/hierarchy2"/>
    <dgm:cxn modelId="{2C792FC8-4BF8-4AF8-A3C2-7F3B7D99B9C9}" srcId="{4DB68627-B1CE-48DC-AD22-364D68209134}" destId="{11BCB94C-F1DE-4BBD-BAF9-A4E3B56B7BFF}" srcOrd="1" destOrd="0" parTransId="{C389E8B9-C0F4-4A6E-A51B-4192745D68FD}" sibTransId="{9657CC62-DCAF-4E7B-943C-815E9E96CD35}"/>
    <dgm:cxn modelId="{751970E2-8642-4BC0-940C-2B7BB808ACED}" type="presOf" srcId="{4DB68627-B1CE-48DC-AD22-364D68209134}" destId="{20C94A57-3145-4C67-AB1E-372BD15D87A1}" srcOrd="0" destOrd="0" presId="urn:microsoft.com/office/officeart/2005/8/layout/hierarchy2"/>
    <dgm:cxn modelId="{D3EED4A1-451A-493D-8E5A-89F637ECA7CF}" type="presParOf" srcId="{E1511FA7-7A95-45B9-AB1F-E457437630C1}" destId="{A345CFB1-9D3A-4CDC-B031-023C862A5269}" srcOrd="0" destOrd="0" presId="urn:microsoft.com/office/officeart/2005/8/layout/hierarchy2"/>
    <dgm:cxn modelId="{34B86BC1-AEE5-4387-910C-4A2051D76AF7}" type="presParOf" srcId="{A345CFB1-9D3A-4CDC-B031-023C862A5269}" destId="{20C94A57-3145-4C67-AB1E-372BD15D87A1}" srcOrd="0" destOrd="0" presId="urn:microsoft.com/office/officeart/2005/8/layout/hierarchy2"/>
    <dgm:cxn modelId="{94A91686-B86D-42DD-8D0E-6E9938FB6C9A}" type="presParOf" srcId="{A345CFB1-9D3A-4CDC-B031-023C862A5269}" destId="{4E84C54C-087B-4A56-B6F7-67493F5B77CB}" srcOrd="1" destOrd="0" presId="urn:microsoft.com/office/officeart/2005/8/layout/hierarchy2"/>
    <dgm:cxn modelId="{8D3F276C-D5D3-4119-9BC2-6768F3F782C6}" type="presParOf" srcId="{4E84C54C-087B-4A56-B6F7-67493F5B77CB}" destId="{5832CA0E-4C24-4DE2-9AD4-F2B5B20A869D}" srcOrd="0" destOrd="0" presId="urn:microsoft.com/office/officeart/2005/8/layout/hierarchy2"/>
    <dgm:cxn modelId="{F8AEBC3E-8DDE-48A4-9ED9-821F1ECEE2C1}" type="presParOf" srcId="{5832CA0E-4C24-4DE2-9AD4-F2B5B20A869D}" destId="{285A20C8-10D0-4FBC-ABDB-FA440AFF08CD}" srcOrd="0" destOrd="0" presId="urn:microsoft.com/office/officeart/2005/8/layout/hierarchy2"/>
    <dgm:cxn modelId="{C4129D8E-2A61-459B-BD48-FF6FCCAE6940}" type="presParOf" srcId="{4E84C54C-087B-4A56-B6F7-67493F5B77CB}" destId="{77A8A5B5-44D2-4FAF-BF61-61B08B59F82A}" srcOrd="1" destOrd="0" presId="urn:microsoft.com/office/officeart/2005/8/layout/hierarchy2"/>
    <dgm:cxn modelId="{1B8D112F-C490-45E1-A1E9-7AE3E6126B3E}" type="presParOf" srcId="{77A8A5B5-44D2-4FAF-BF61-61B08B59F82A}" destId="{B7BD8605-71CF-4D4D-ADC5-AF7C8717834D}" srcOrd="0" destOrd="0" presId="urn:microsoft.com/office/officeart/2005/8/layout/hierarchy2"/>
    <dgm:cxn modelId="{2441FB20-FB84-433D-8812-79730789EB9C}" type="presParOf" srcId="{77A8A5B5-44D2-4FAF-BF61-61B08B59F82A}" destId="{7E39FAD4-F2F4-4465-B681-FB268CDBDEB7}" srcOrd="1" destOrd="0" presId="urn:microsoft.com/office/officeart/2005/8/layout/hierarchy2"/>
    <dgm:cxn modelId="{7566B065-6279-4B38-AC09-5471102D810D}" type="presParOf" srcId="{7E39FAD4-F2F4-4465-B681-FB268CDBDEB7}" destId="{1EADD516-98A7-4D17-9B79-706FBEB14C19}" srcOrd="0" destOrd="0" presId="urn:microsoft.com/office/officeart/2005/8/layout/hierarchy2"/>
    <dgm:cxn modelId="{C5828410-064C-49DD-865C-E69DE7979F6E}" type="presParOf" srcId="{1EADD516-98A7-4D17-9B79-706FBEB14C19}" destId="{50F4972F-78FD-455F-B2C8-5240CE9CDD3B}" srcOrd="0" destOrd="0" presId="urn:microsoft.com/office/officeart/2005/8/layout/hierarchy2"/>
    <dgm:cxn modelId="{7758D359-88B0-455E-8E0F-C8684441A896}" type="presParOf" srcId="{7E39FAD4-F2F4-4465-B681-FB268CDBDEB7}" destId="{F49F3EB9-DA72-45E1-863D-654EB094BF7A}" srcOrd="1" destOrd="0" presId="urn:microsoft.com/office/officeart/2005/8/layout/hierarchy2"/>
    <dgm:cxn modelId="{1F582F4D-44FD-40B5-86C3-C9EE343BE2C5}" type="presParOf" srcId="{F49F3EB9-DA72-45E1-863D-654EB094BF7A}" destId="{4F0C1CD1-0FB9-449C-824D-FDB07FEA18CB}" srcOrd="0" destOrd="0" presId="urn:microsoft.com/office/officeart/2005/8/layout/hierarchy2"/>
    <dgm:cxn modelId="{4C6760C5-3784-4AA9-8D7A-3168EB07D2CD}" type="presParOf" srcId="{F49F3EB9-DA72-45E1-863D-654EB094BF7A}" destId="{9E38461C-7212-492B-9056-DC229C3EDA9A}" srcOrd="1" destOrd="0" presId="urn:microsoft.com/office/officeart/2005/8/layout/hierarchy2"/>
    <dgm:cxn modelId="{23F9E515-3A48-4E28-9F44-AAEF8CFD8EB6}" type="presParOf" srcId="{4E84C54C-087B-4A56-B6F7-67493F5B77CB}" destId="{3BEC696B-8C69-4661-B6F8-4810B995B816}" srcOrd="2" destOrd="0" presId="urn:microsoft.com/office/officeart/2005/8/layout/hierarchy2"/>
    <dgm:cxn modelId="{DA8B6AE4-0037-4477-9E08-31C3AB3AEAC2}" type="presParOf" srcId="{3BEC696B-8C69-4661-B6F8-4810B995B816}" destId="{87154840-6C9B-4119-A5D1-7F398C59BE57}" srcOrd="0" destOrd="0" presId="urn:microsoft.com/office/officeart/2005/8/layout/hierarchy2"/>
    <dgm:cxn modelId="{1431BF66-F42D-4E37-A419-AB6D08C5CB64}" type="presParOf" srcId="{4E84C54C-087B-4A56-B6F7-67493F5B77CB}" destId="{86718A87-4AB6-4E65-BDB4-2C10419E7AA1}" srcOrd="3" destOrd="0" presId="urn:microsoft.com/office/officeart/2005/8/layout/hierarchy2"/>
    <dgm:cxn modelId="{9054D529-F012-407F-AF7B-EA7D5BE87882}" type="presParOf" srcId="{86718A87-4AB6-4E65-BDB4-2C10419E7AA1}" destId="{7761E655-F0BC-4EAA-BFEE-44F84EEE9351}" srcOrd="0" destOrd="0" presId="urn:microsoft.com/office/officeart/2005/8/layout/hierarchy2"/>
    <dgm:cxn modelId="{638CA3F0-1D85-4155-A680-5949026249EA}" type="presParOf" srcId="{86718A87-4AB6-4E65-BDB4-2C10419E7AA1}" destId="{2305EC49-59AC-4DC6-9B70-0D1A0733635E}" srcOrd="1" destOrd="0" presId="urn:microsoft.com/office/officeart/2005/8/layout/hierarchy2"/>
    <dgm:cxn modelId="{14F424D0-3179-4F3E-BC08-51B7E375AC84}" type="presParOf" srcId="{2305EC49-59AC-4DC6-9B70-0D1A0733635E}" destId="{2FA9425A-A028-459B-8037-93244EB5DCD9}" srcOrd="0" destOrd="0" presId="urn:microsoft.com/office/officeart/2005/8/layout/hierarchy2"/>
    <dgm:cxn modelId="{137ECF54-353F-4868-AE55-9A603DE7E10F}" type="presParOf" srcId="{2FA9425A-A028-459B-8037-93244EB5DCD9}" destId="{EF034C0B-21E6-4B08-A478-D503F5027FC7}" srcOrd="0" destOrd="0" presId="urn:microsoft.com/office/officeart/2005/8/layout/hierarchy2"/>
    <dgm:cxn modelId="{5C6F77EC-613C-4933-A89C-47BCE8F71E31}" type="presParOf" srcId="{2305EC49-59AC-4DC6-9B70-0D1A0733635E}" destId="{6ADF8D47-1726-433F-BFA8-A13F30F22923}" srcOrd="1" destOrd="0" presId="urn:microsoft.com/office/officeart/2005/8/layout/hierarchy2"/>
    <dgm:cxn modelId="{F9ADC3E0-2DFF-4796-9B93-0ED425AC6B46}" type="presParOf" srcId="{6ADF8D47-1726-433F-BFA8-A13F30F22923}" destId="{162570E0-B3DC-4574-B36C-8059D8D1D9F4}" srcOrd="0" destOrd="0" presId="urn:microsoft.com/office/officeart/2005/8/layout/hierarchy2"/>
    <dgm:cxn modelId="{8B943D4C-C253-4CE1-A2C5-C71CF5E3AB3C}" type="presParOf" srcId="{6ADF8D47-1726-433F-BFA8-A13F30F22923}" destId="{00ACFF57-C79D-4A86-8960-1D53F53D8CEA}" srcOrd="1" destOrd="0" presId="urn:microsoft.com/office/officeart/2005/8/layout/hierarchy2"/>
    <dgm:cxn modelId="{C5E7349B-9EE3-477B-9656-9C734F0BB77C}" type="presParOf" srcId="{2305EC49-59AC-4DC6-9B70-0D1A0733635E}" destId="{C693D71E-5F09-4B05-8811-FA1D3023CD49}" srcOrd="2" destOrd="0" presId="urn:microsoft.com/office/officeart/2005/8/layout/hierarchy2"/>
    <dgm:cxn modelId="{C456D2E8-8F77-4F28-9314-AF6A06F0D9FA}" type="presParOf" srcId="{C693D71E-5F09-4B05-8811-FA1D3023CD49}" destId="{A2EED964-ACD9-435E-9274-672CD6CBD97E}" srcOrd="0" destOrd="0" presId="urn:microsoft.com/office/officeart/2005/8/layout/hierarchy2"/>
    <dgm:cxn modelId="{CA837C4B-7C5A-4C74-B429-0B3FD93BFFF5}" type="presParOf" srcId="{2305EC49-59AC-4DC6-9B70-0D1A0733635E}" destId="{E5D4635E-F636-4289-A59C-8E39E9E66E71}" srcOrd="3" destOrd="0" presId="urn:microsoft.com/office/officeart/2005/8/layout/hierarchy2"/>
    <dgm:cxn modelId="{DEF09E50-4EE9-4DFC-A6FD-E1BF213E4163}" type="presParOf" srcId="{E5D4635E-F636-4289-A59C-8E39E9E66E71}" destId="{5E1C34C7-86F8-44EE-9840-834210D0E534}" srcOrd="0" destOrd="0" presId="urn:microsoft.com/office/officeart/2005/8/layout/hierarchy2"/>
    <dgm:cxn modelId="{DC96CD7C-F3EF-4C37-A78A-1DCD6FEC26DB}" type="presParOf" srcId="{E5D4635E-F636-4289-A59C-8E39E9E66E71}" destId="{E0B59AD4-5139-4941-940C-FFC099D273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94A57-3145-4C67-AB1E-372BD15D87A1}">
      <dsp:nvSpPr>
        <dsp:cNvPr id="0" name=""/>
        <dsp:cNvSpPr/>
      </dsp:nvSpPr>
      <dsp:spPr>
        <a:xfrm>
          <a:off x="3577" y="754591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Unix</a:t>
          </a:r>
        </a:p>
      </dsp:txBody>
      <dsp:txXfrm>
        <a:off x="25895" y="776909"/>
        <a:ext cx="1479363" cy="717363"/>
      </dsp:txXfrm>
    </dsp:sp>
    <dsp:sp modelId="{5832CA0E-4C24-4DE2-9AD4-F2B5B20A869D}">
      <dsp:nvSpPr>
        <dsp:cNvPr id="0" name=""/>
        <dsp:cNvSpPr/>
      </dsp:nvSpPr>
      <dsp:spPr>
        <a:xfrm rot="18770822">
          <a:off x="1384171" y="781666"/>
          <a:ext cx="896413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96413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967" y="784568"/>
        <a:ext cx="44820" cy="44820"/>
      </dsp:txXfrm>
    </dsp:sp>
    <dsp:sp modelId="{B7BD8605-71CF-4D4D-ADC5-AF7C8717834D}">
      <dsp:nvSpPr>
        <dsp:cNvPr id="0" name=""/>
        <dsp:cNvSpPr/>
      </dsp:nvSpPr>
      <dsp:spPr>
        <a:xfrm>
          <a:off x="2137177" y="973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Linux</a:t>
          </a:r>
        </a:p>
      </dsp:txBody>
      <dsp:txXfrm>
        <a:off x="2159495" y="119684"/>
        <a:ext cx="1479363" cy="717363"/>
      </dsp:txXfrm>
    </dsp:sp>
    <dsp:sp modelId="{1EADD516-98A7-4D17-9B79-706FBEB14C19}">
      <dsp:nvSpPr>
        <dsp:cNvPr id="0" name=""/>
        <dsp:cNvSpPr/>
      </dsp:nvSpPr>
      <dsp:spPr>
        <a:xfrm>
          <a:off x="3661177" y="453054"/>
          <a:ext cx="609599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609599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0737" y="463126"/>
        <a:ext cx="30479" cy="30479"/>
      </dsp:txXfrm>
    </dsp:sp>
    <dsp:sp modelId="{4F0C1CD1-0FB9-449C-824D-FDB07FEA18CB}">
      <dsp:nvSpPr>
        <dsp:cNvPr id="0" name=""/>
        <dsp:cNvSpPr/>
      </dsp:nvSpPr>
      <dsp:spPr>
        <a:xfrm>
          <a:off x="4270777" y="973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Android</a:t>
          </a:r>
        </a:p>
      </dsp:txBody>
      <dsp:txXfrm>
        <a:off x="4293095" y="119684"/>
        <a:ext cx="1479363" cy="717363"/>
      </dsp:txXfrm>
    </dsp:sp>
    <dsp:sp modelId="{3BEC696B-8C69-4661-B6F8-4810B995B816}">
      <dsp:nvSpPr>
        <dsp:cNvPr id="0" name=""/>
        <dsp:cNvSpPr/>
      </dsp:nvSpPr>
      <dsp:spPr>
        <a:xfrm rot="2829178">
          <a:off x="1384171" y="1438891"/>
          <a:ext cx="896413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96413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967" y="1441793"/>
        <a:ext cx="44820" cy="44820"/>
      </dsp:txXfrm>
    </dsp:sp>
    <dsp:sp modelId="{7761E655-F0BC-4EAA-BFEE-44F84EEE9351}">
      <dsp:nvSpPr>
        <dsp:cNvPr id="0" name=""/>
        <dsp:cNvSpPr/>
      </dsp:nvSpPr>
      <dsp:spPr>
        <a:xfrm>
          <a:off x="2137177" y="141181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BSD</a:t>
          </a:r>
        </a:p>
      </dsp:txBody>
      <dsp:txXfrm>
        <a:off x="2159495" y="1434134"/>
        <a:ext cx="1479363" cy="717363"/>
      </dsp:txXfrm>
    </dsp:sp>
    <dsp:sp modelId="{2FA9425A-A028-459B-8037-93244EB5DCD9}">
      <dsp:nvSpPr>
        <dsp:cNvPr id="0" name=""/>
        <dsp:cNvSpPr/>
      </dsp:nvSpPr>
      <dsp:spPr>
        <a:xfrm rot="19457599">
          <a:off x="3590615" y="1548428"/>
          <a:ext cx="750724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750724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9" y="1554973"/>
        <a:ext cx="37536" cy="37536"/>
      </dsp:txXfrm>
    </dsp:sp>
    <dsp:sp modelId="{162570E0-B3DC-4574-B36C-8059D8D1D9F4}">
      <dsp:nvSpPr>
        <dsp:cNvPr id="0" name=""/>
        <dsp:cNvSpPr/>
      </dsp:nvSpPr>
      <dsp:spPr>
        <a:xfrm>
          <a:off x="4270777" y="9736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MacOS</a:t>
          </a:r>
        </a:p>
      </dsp:txBody>
      <dsp:txXfrm>
        <a:off x="4293095" y="995984"/>
        <a:ext cx="1479363" cy="717363"/>
      </dsp:txXfrm>
    </dsp:sp>
    <dsp:sp modelId="{C693D71E-5F09-4B05-8811-FA1D3023CD49}">
      <dsp:nvSpPr>
        <dsp:cNvPr id="0" name=""/>
        <dsp:cNvSpPr/>
      </dsp:nvSpPr>
      <dsp:spPr>
        <a:xfrm rot="2142401">
          <a:off x="3590615" y="1986578"/>
          <a:ext cx="750724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750724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9" y="1993123"/>
        <a:ext cx="37536" cy="37536"/>
      </dsp:txXfrm>
    </dsp:sp>
    <dsp:sp modelId="{5E1C34C7-86F8-44EE-9840-834210D0E534}">
      <dsp:nvSpPr>
        <dsp:cNvPr id="0" name=""/>
        <dsp:cNvSpPr/>
      </dsp:nvSpPr>
      <dsp:spPr>
        <a:xfrm>
          <a:off x="4270777" y="18499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iOS</a:t>
          </a:r>
        </a:p>
      </dsp:txBody>
      <dsp:txXfrm>
        <a:off x="4293095" y="1872284"/>
        <a:ext cx="1479363" cy="71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cstyle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 &amp;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Sruti </a:t>
            </a:r>
            <a:r>
              <a:rPr lang="en-US" sz="1600" dirty="0" err="1"/>
              <a:t>Bhagavatula</a:t>
            </a:r>
            <a:r>
              <a:rPr lang="en-US" sz="1600" dirty="0"/>
              <a:t>, Joe Hummel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4F4-02B6-4F0B-9BEA-14E7CF25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written in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97AA-86C6-423D-BB8C-4416B38E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major modern operating systems are partially or entirely C</a:t>
            </a:r>
          </a:p>
          <a:p>
            <a:pPr lvl="1"/>
            <a:r>
              <a:rPr lang="en-US" dirty="0"/>
              <a:t>Windows, Linux, MacOS, Android, iOS</a:t>
            </a:r>
          </a:p>
          <a:p>
            <a:pPr lvl="1"/>
            <a:endParaRPr lang="en-US" dirty="0"/>
          </a:p>
          <a:p>
            <a:r>
              <a:rPr lang="en-US" dirty="0"/>
              <a:t>Scientific computing (mix of C and C++)</a:t>
            </a:r>
          </a:p>
          <a:p>
            <a:pPr lvl="1"/>
            <a:r>
              <a:rPr lang="en-US" dirty="0"/>
              <a:t>Mathematica, MATLAB, various scientific libraries</a:t>
            </a:r>
          </a:p>
          <a:p>
            <a:pPr lvl="1"/>
            <a:endParaRPr lang="en-US" dirty="0"/>
          </a:p>
          <a:p>
            <a:r>
              <a:rPr lang="en-US" dirty="0"/>
              <a:t>Video game engines (often C++)</a:t>
            </a:r>
          </a:p>
          <a:p>
            <a:pPr lvl="1"/>
            <a:r>
              <a:rPr lang="en-US" dirty="0"/>
              <a:t>Unreal Engine, Unity, CryEngine</a:t>
            </a:r>
          </a:p>
          <a:p>
            <a:pPr lvl="1"/>
            <a:endParaRPr lang="en-US" dirty="0"/>
          </a:p>
          <a:p>
            <a:r>
              <a:rPr lang="en-US" dirty="0"/>
              <a:t>Embedded control systems (usually C, occasionally C++)</a:t>
            </a:r>
          </a:p>
          <a:p>
            <a:pPr lvl="1"/>
            <a:r>
              <a:rPr lang="en-US" dirty="0"/>
              <a:t>Cars, Airplanes, Satellites and Rovers, Thermostats, Webcams,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CFB1-B3B8-492F-9E8C-430FC0C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6C6-2281-4BED-BC24-B005F1F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1F1-9035-4771-BB81-ED8646A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You can do anything you want without constraints</a:t>
            </a:r>
          </a:p>
          <a:p>
            <a:pPr lvl="1"/>
            <a:endParaRPr lang="en-US" dirty="0"/>
          </a:p>
          <a:p>
            <a:r>
              <a:rPr lang="en-US" dirty="0"/>
              <a:t>Capable of directly interacting with hardware (“systems language”)</a:t>
            </a:r>
          </a:p>
          <a:p>
            <a:pPr lvl="1"/>
            <a:r>
              <a:rPr lang="en-US" dirty="0"/>
              <a:t>Grab exactly as much memory as you need and manage it yourself</a:t>
            </a:r>
          </a:p>
          <a:p>
            <a:pPr lvl="1"/>
            <a:r>
              <a:rPr lang="en-US" dirty="0"/>
              <a:t>Makes it incredibly fast (~100x faster than Python)</a:t>
            </a:r>
          </a:p>
          <a:p>
            <a:pPr lvl="1"/>
            <a:r>
              <a:rPr lang="en-US" dirty="0"/>
              <a:t>Makes it incredibly efficient (no memory is wasted)</a:t>
            </a:r>
          </a:p>
          <a:p>
            <a:pPr lvl="1"/>
            <a:endParaRPr lang="en-US" dirty="0"/>
          </a:p>
          <a:p>
            <a:r>
              <a:rPr lang="en-US" dirty="0"/>
              <a:t>These lead to the languages being very widely used</a:t>
            </a:r>
          </a:p>
          <a:p>
            <a:pPr lvl="1"/>
            <a:r>
              <a:rPr lang="en-US" dirty="0"/>
              <a:t>Top five programming languages for decades include C and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A71FB-0EE6-4C97-9CA3-E940658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9BB0-DD9A-457B-8402-DC2162F7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822F-E1AF-493B-B4C2-B930D10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And nothing is taken care of for you</a:t>
            </a:r>
          </a:p>
          <a:p>
            <a:pPr lvl="1"/>
            <a:endParaRPr lang="en-US" dirty="0"/>
          </a:p>
          <a:p>
            <a:r>
              <a:rPr lang="en-US" dirty="0"/>
              <a:t>Things you “can’t” do are often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To enable portability, the languages just straight-up don’t say what happens if you violate the rules</a:t>
            </a:r>
          </a:p>
          <a:p>
            <a:pPr lvl="1"/>
            <a:r>
              <a:rPr lang="en-US" dirty="0"/>
              <a:t>The computer could do </a:t>
            </a:r>
            <a:r>
              <a:rPr lang="en-US" i="1" dirty="0"/>
              <a:t>anything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Backwards compatibility means features are only ever added</a:t>
            </a:r>
          </a:p>
          <a:p>
            <a:pPr lvl="1"/>
            <a:r>
              <a:rPr lang="en-US" dirty="0"/>
              <a:t>You’ll see this especially in C++, C just has less features total</a:t>
            </a:r>
          </a:p>
          <a:p>
            <a:pPr lvl="1"/>
            <a:r>
              <a:rPr lang="en-US" dirty="0"/>
              <a:t>C++ feels like a bunch of things stapled together</a:t>
            </a:r>
          </a:p>
          <a:p>
            <a:pPr lvl="2"/>
            <a:r>
              <a:rPr lang="en-US" dirty="0"/>
              <a:t>And there’s an amazing programming language hiding in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205D-D691-48E2-B576-7B6F4F1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14C-C244-4E36-AD62-177C156A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 for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1926-A1AF-4E1D-B414-1DA103BE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Racket</a:t>
            </a:r>
          </a:p>
          <a:p>
            <a:pPr lvl="1"/>
            <a:r>
              <a:rPr lang="en-US" dirty="0"/>
              <a:t>Generic beginner’s car that gets you places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car you can drive without a license</a:t>
            </a:r>
          </a:p>
          <a:p>
            <a:pPr lvl="1"/>
            <a:r>
              <a:rPr lang="en-US" dirty="0"/>
              <a:t>Unless you want to go really fast or on bad terrain, might be good enough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A racing car that goes incredibly fast but breaks down every fifty miles</a:t>
            </a:r>
          </a:p>
          <a:p>
            <a:pPr lvl="1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A souped-up version of the C racing car with dozens of extra features that only breaks down every 250 miles</a:t>
            </a:r>
          </a:p>
          <a:p>
            <a:pPr lvl="1"/>
            <a:r>
              <a:rPr lang="en-US" dirty="0"/>
              <a:t>But when it breaks down, nobody can figure out what went wrong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000BF-5EA2-4807-8576-2F520115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4120-476E-4F29-9DF1-451BAEBC5327}"/>
              </a:ext>
            </a:extLst>
          </p:cNvPr>
          <p:cNvSpPr txBox="1"/>
          <p:nvPr/>
        </p:nvSpPr>
        <p:spPr>
          <a:xfrm>
            <a:off x="607595" y="6337658"/>
            <a:ext cx="73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http://users.cms.caltech.edu/~mvanier/hacking/rants/cars.html</a:t>
            </a:r>
          </a:p>
        </p:txBody>
      </p:sp>
    </p:spTree>
    <p:extLst>
      <p:ext uri="{BB962C8B-B14F-4D97-AF65-F5344CB8AC3E}">
        <p14:creationId xmlns:p14="http://schemas.microsoft.com/office/powerpoint/2010/main" val="37858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4DF-4E5D-4BC9-81A9-BB94B68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why teach C and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A066-3A32-4A1F-AB29-BA4C950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learn a lot more about programming</a:t>
            </a:r>
          </a:p>
          <a:p>
            <a:pPr lvl="1"/>
            <a:r>
              <a:rPr lang="en-US" dirty="0"/>
              <a:t>Syntax and ideas from C inspired a lot of other languages</a:t>
            </a:r>
          </a:p>
          <a:p>
            <a:pPr lvl="1"/>
            <a:r>
              <a:rPr lang="en-US" dirty="0"/>
              <a:t>Feels very different from Racket or Python</a:t>
            </a:r>
          </a:p>
          <a:p>
            <a:pPr lvl="1"/>
            <a:endParaRPr lang="en-US" dirty="0"/>
          </a:p>
          <a:p>
            <a:r>
              <a:rPr lang="en-US" dirty="0"/>
              <a:t>You’ll become a better programmer</a:t>
            </a:r>
          </a:p>
          <a:p>
            <a:pPr lvl="1"/>
            <a:r>
              <a:rPr lang="en-US" dirty="0"/>
              <a:t>You’re going to run into a lot of errors and problems in this class</a:t>
            </a:r>
          </a:p>
          <a:p>
            <a:pPr lvl="1"/>
            <a:r>
              <a:rPr lang="en-US" dirty="0"/>
              <a:t>Hopefully they teach you to better design and plan your code</a:t>
            </a:r>
          </a:p>
          <a:p>
            <a:pPr lvl="1"/>
            <a:endParaRPr lang="en-US" dirty="0"/>
          </a:p>
          <a:p>
            <a:r>
              <a:rPr lang="en-US" dirty="0"/>
              <a:t>Prepare you to dig deeper into computer systems</a:t>
            </a:r>
          </a:p>
          <a:p>
            <a:pPr lvl="1"/>
            <a:r>
              <a:rPr lang="en-US" dirty="0"/>
              <a:t>A “systems language” is needed to interact directly with hardware</a:t>
            </a:r>
          </a:p>
          <a:p>
            <a:pPr lvl="1"/>
            <a:r>
              <a:rPr lang="en-US" dirty="0"/>
              <a:t>Major options: Pascal, C, C++, Ada,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849-12D1-4773-A735-73FF5B5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A07-C726-44B8-9BA3-56E3630A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CS211 teach?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E91B-856F-49E8-A08D-26FF85C5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and C++ Programming</a:t>
            </a:r>
          </a:p>
          <a:p>
            <a:endParaRPr lang="en-US" dirty="0"/>
          </a:p>
          <a:p>
            <a:r>
              <a:rPr lang="en-US" b="1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F108A-67AC-4A5E-AF64-F8FC1770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109-8E0C-48EB-A2C3-8A9372DC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DE2F-246D-44B1-B049-D4CF5305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865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wildly popular operating system in the 1970s and 80s</a:t>
            </a:r>
          </a:p>
          <a:p>
            <a:pPr lvl="1"/>
            <a:endParaRPr lang="en-US" dirty="0"/>
          </a:p>
          <a:p>
            <a:r>
              <a:rPr lang="en-US" dirty="0"/>
              <a:t>Today refers to the </a:t>
            </a:r>
            <a:r>
              <a:rPr lang="en-US" i="1" dirty="0"/>
              <a:t>family</a:t>
            </a:r>
            <a:r>
              <a:rPr lang="en-US" dirty="0"/>
              <a:t> of operating systems inspired or grown from Unix</a:t>
            </a:r>
          </a:p>
          <a:p>
            <a:pPr lvl="1"/>
            <a:r>
              <a:rPr lang="en-US" dirty="0"/>
              <a:t>Particular design style for “everything is a file”</a:t>
            </a:r>
          </a:p>
          <a:p>
            <a:pPr lvl="1"/>
            <a:r>
              <a:rPr lang="en-US" dirty="0"/>
              <a:t>Various tools the OS is expected to provide</a:t>
            </a:r>
          </a:p>
          <a:p>
            <a:pPr lvl="1"/>
            <a:r>
              <a:rPr lang="en-US" dirty="0"/>
              <a:t>Command line interface, also known as a “shell”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91D3-E405-4083-9961-DCDA65F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21A9D4-B90D-49D8-B96E-9D4CDA164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492122"/>
              </p:ext>
            </p:extLst>
          </p:nvPr>
        </p:nvGraphicFramePr>
        <p:xfrm>
          <a:off x="1619876" y="3747621"/>
          <a:ext cx="5798355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5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EE56-361F-492F-8214-8BD070E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Unix were born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9384-D514-44C2-A2B0-65241D86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used to be written in assembly</a:t>
            </a:r>
          </a:p>
          <a:p>
            <a:pPr lvl="1"/>
            <a:r>
              <a:rPr lang="en-US" dirty="0"/>
              <a:t>Basic instructions specific to a certain processor family (see CS213)</a:t>
            </a:r>
          </a:p>
          <a:p>
            <a:pPr lvl="1"/>
            <a:r>
              <a:rPr lang="en-US" dirty="0"/>
              <a:t>So supporting a new computer type meant rewriting all of your software</a:t>
            </a:r>
          </a:p>
          <a:p>
            <a:pPr lvl="1"/>
            <a:endParaRPr lang="en-US" dirty="0"/>
          </a:p>
          <a:p>
            <a:r>
              <a:rPr lang="en-US" dirty="0"/>
              <a:t>Unix development (1969) by Ken Thompson and Dennis Ritchie</a:t>
            </a:r>
          </a:p>
          <a:p>
            <a:pPr lvl="1"/>
            <a:r>
              <a:rPr lang="en-US" dirty="0"/>
              <a:t>Developed at Bell Labs, which was a computing research powerhouse</a:t>
            </a:r>
          </a:p>
          <a:p>
            <a:pPr lvl="1"/>
            <a:endParaRPr lang="en-US" dirty="0"/>
          </a:p>
          <a:p>
            <a:r>
              <a:rPr lang="en-US" dirty="0"/>
              <a:t>C language (1972) by Dennis Ritchie to write Unix programs</a:t>
            </a:r>
          </a:p>
          <a:p>
            <a:pPr lvl="1"/>
            <a:r>
              <a:rPr lang="en-US" dirty="0"/>
              <a:t>And they quickly rewrote the whole OS in C as well</a:t>
            </a:r>
          </a:p>
          <a:p>
            <a:pPr lvl="1"/>
            <a:r>
              <a:rPr lang="en-US" dirty="0"/>
              <a:t>This made the OS simpler to modify and easier to </a:t>
            </a:r>
            <a:r>
              <a:rPr lang="en-US" b="1" dirty="0"/>
              <a:t>port</a:t>
            </a:r>
            <a:r>
              <a:rPr lang="en-US" dirty="0"/>
              <a:t> to new systems</a:t>
            </a:r>
          </a:p>
          <a:p>
            <a:pPr lvl="1"/>
            <a:r>
              <a:rPr lang="en-US" dirty="0"/>
              <a:t>Unix became </a:t>
            </a:r>
            <a:r>
              <a:rPr lang="en-US" i="1" dirty="0"/>
              <a:t>enormously</a:t>
            </a:r>
            <a:r>
              <a:rPr lang="en-US" dirty="0"/>
              <a:t> popular due in part to its portability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3E860-A250-41DD-892D-28419802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3CFF-C8F0-473C-AFA9-9DF99FA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6506-5C63-47DD-B583-16086879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Text-based interface to a computer</a:t>
            </a:r>
          </a:p>
          <a:p>
            <a:pPr lvl="1"/>
            <a:r>
              <a:rPr lang="en-US" dirty="0"/>
              <a:t>Compare to graphical interfaces that need a mouse</a:t>
            </a:r>
          </a:p>
          <a:p>
            <a:pPr lvl="1"/>
            <a:endParaRPr lang="en-US" dirty="0"/>
          </a:p>
          <a:p>
            <a:r>
              <a:rPr lang="en-US" dirty="0"/>
              <a:t>Necessary for remote interactions with many computers</a:t>
            </a:r>
          </a:p>
          <a:p>
            <a:pPr lvl="1"/>
            <a:r>
              <a:rPr lang="en-US" dirty="0"/>
              <a:t>Cloud servers</a:t>
            </a:r>
          </a:p>
          <a:p>
            <a:pPr lvl="1"/>
            <a:r>
              <a:rPr lang="en-US" dirty="0"/>
              <a:t>Specialized “headless” hardware</a:t>
            </a:r>
          </a:p>
          <a:p>
            <a:pPr lvl="1"/>
            <a:endParaRPr lang="en-US" dirty="0"/>
          </a:p>
          <a:p>
            <a:r>
              <a:rPr lang="en-US" dirty="0"/>
              <a:t>Can be incredibly efficient and powerful</a:t>
            </a:r>
          </a:p>
          <a:p>
            <a:pPr lvl="1"/>
            <a:r>
              <a:rPr lang="en-US" dirty="0"/>
              <a:t>Find all JPEG files in this folder and convert into PNGs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mogrify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–format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*.jpg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Replace all instances of CS150 with CS211 across all Markdown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‘s/CS150/CS211/g’ *.md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E132D-8885-4971-8B61-E9702284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B74-ABE4-40BA-8813-9C3610FE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teach Unix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2664-E1FA-4786-8C27-BC20A0A3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future classes are going to require you to work on a specialized computer that is shared by the class</a:t>
            </a:r>
          </a:p>
          <a:p>
            <a:pPr lvl="1"/>
            <a:r>
              <a:rPr lang="en-US" dirty="0"/>
              <a:t>More resources, specific capabilities, etc.</a:t>
            </a:r>
          </a:p>
          <a:p>
            <a:pPr lvl="1"/>
            <a:endParaRPr lang="en-US" dirty="0"/>
          </a:p>
          <a:p>
            <a:r>
              <a:rPr lang="en-US" dirty="0"/>
              <a:t>Add another basic computing tool to your skillset</a:t>
            </a:r>
          </a:p>
          <a:p>
            <a:pPr lvl="1"/>
            <a:r>
              <a:rPr lang="en-US" dirty="0"/>
              <a:t>You might not use shell every day</a:t>
            </a:r>
          </a:p>
          <a:p>
            <a:pPr lvl="1"/>
            <a:r>
              <a:rPr lang="en-US" dirty="0"/>
              <a:t>But maybe you might</a:t>
            </a:r>
          </a:p>
          <a:p>
            <a:pPr lvl="1"/>
            <a:endParaRPr lang="en-US" dirty="0"/>
          </a:p>
          <a:p>
            <a:r>
              <a:rPr lang="en-US" dirty="0"/>
              <a:t>You get to feel like a “hacker”</a:t>
            </a:r>
          </a:p>
          <a:p>
            <a:pPr lvl="1"/>
            <a:r>
              <a:rPr lang="en-US" dirty="0"/>
              <a:t>Using shell isn’t the only way to be a</a:t>
            </a:r>
            <a:br>
              <a:rPr lang="en-US" dirty="0"/>
            </a:br>
            <a:r>
              <a:rPr lang="en-US" dirty="0"/>
              <a:t>programmer, but is a stereotypical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1825-0657-476D-A318-98C2FF8D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7C64EF-2C69-45DF-87F7-43F17116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3859" y="3797300"/>
            <a:ext cx="4546535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914-2958-41F4-A20B-56BEF93C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1347-4FAC-4834-A24C-59B2197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Goal: become a </a:t>
            </a:r>
            <a:r>
              <a:rPr lang="en-US" b="1" dirty="0"/>
              <a:t>better</a:t>
            </a:r>
            <a:r>
              <a:rPr lang="en-US" dirty="0"/>
              <a:t> and </a:t>
            </a:r>
            <a:r>
              <a:rPr lang="en-US" b="1" dirty="0"/>
              <a:t>broader</a:t>
            </a:r>
            <a:r>
              <a:rPr lang="en-US" dirty="0"/>
              <a:t> programmer</a:t>
            </a:r>
          </a:p>
          <a:p>
            <a:endParaRPr lang="en-US" dirty="0"/>
          </a:p>
          <a:p>
            <a:r>
              <a:rPr lang="en-US" dirty="0"/>
              <a:t>First half</a:t>
            </a:r>
          </a:p>
          <a:p>
            <a:pPr lvl="1"/>
            <a:r>
              <a:rPr lang="en-US" dirty="0"/>
              <a:t>C programming</a:t>
            </a:r>
          </a:p>
          <a:p>
            <a:pPr lvl="1"/>
            <a:r>
              <a:rPr lang="en-US" dirty="0"/>
              <a:t>Unix shell</a:t>
            </a:r>
          </a:p>
          <a:p>
            <a:pPr lvl="1"/>
            <a:endParaRPr lang="en-US" dirty="0"/>
          </a:p>
          <a:p>
            <a:r>
              <a:rPr lang="en-US" dirty="0"/>
              <a:t>Second half</a:t>
            </a:r>
          </a:p>
          <a:p>
            <a:pPr lvl="1"/>
            <a:r>
              <a:rPr lang="en-US" dirty="0"/>
              <a:t>C++ programming</a:t>
            </a:r>
          </a:p>
          <a:p>
            <a:pPr lvl="1"/>
            <a:endParaRPr lang="en-US" dirty="0"/>
          </a:p>
          <a:p>
            <a:r>
              <a:rPr lang="en-US" dirty="0"/>
              <a:t>Introduces students to industry-standard languages and tools</a:t>
            </a:r>
          </a:p>
          <a:p>
            <a:r>
              <a:rPr lang="en-US" dirty="0"/>
              <a:t>Builds foundational software design skills at a medium scale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0D0C9-053A-4B6D-8B0A-EB8ACD01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E6EB-8FF9-425B-9FAE-22F49930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E43-8DBB-459D-91BD-03B45E1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going to make you a </a:t>
            </a:r>
            <a:r>
              <a:rPr lang="en-US" b="1" dirty="0"/>
              <a:t>much</a:t>
            </a:r>
            <a:r>
              <a:rPr lang="en-US" dirty="0"/>
              <a:t> better programmer</a:t>
            </a:r>
          </a:p>
          <a:p>
            <a:endParaRPr lang="en-US" dirty="0"/>
          </a:p>
          <a:p>
            <a:r>
              <a:rPr lang="en-US" dirty="0"/>
              <a:t>It’s going to teach you a bunch of new skills</a:t>
            </a:r>
          </a:p>
          <a:p>
            <a:endParaRPr lang="en-US" dirty="0"/>
          </a:p>
          <a:p>
            <a:r>
              <a:rPr lang="en-US" dirty="0"/>
              <a:t>It’s going to enable you to succeed in future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35F5-F6C9-45CD-9CC2-4056B1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CDB0-477E-7FA5-1873-A7553FB2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FC4-6C32-42A8-FA49-E17A3B01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might some software use C instead of Python?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FC721-23BC-3546-385D-1BF6D7E0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CDB0-477E-7FA5-1873-A7553FB2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FC4-6C32-42A8-FA49-E17A3B01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might some software use C instead of Python?</a:t>
            </a:r>
          </a:p>
          <a:p>
            <a:endParaRPr lang="en-US" dirty="0"/>
          </a:p>
          <a:p>
            <a:pPr lvl="1"/>
            <a:r>
              <a:rPr lang="en-US" dirty="0"/>
              <a:t>Performance!!</a:t>
            </a:r>
          </a:p>
          <a:p>
            <a:pPr lvl="2"/>
            <a:r>
              <a:rPr lang="en-US" dirty="0"/>
              <a:t>C is MUCH faster than Python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Tricky low-level “systems” behavior</a:t>
            </a:r>
          </a:p>
          <a:p>
            <a:pPr lvl="2"/>
            <a:r>
              <a:rPr lang="en-US" dirty="0"/>
              <a:t>Directly manipulating memory and hardware devices</a:t>
            </a:r>
          </a:p>
          <a:p>
            <a:pPr lvl="2"/>
            <a:r>
              <a:rPr lang="en-US" dirty="0"/>
              <a:t>E.g., an Operating System or a Game Engine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Legacy code</a:t>
            </a:r>
          </a:p>
          <a:p>
            <a:pPr lvl="2"/>
            <a:r>
              <a:rPr lang="en-US" dirty="0"/>
              <a:t>C is older than Python is, and is supported on more systems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An old Palm Pilot from the 90s: Python won’t work on it but C </a:t>
            </a:r>
            <a:r>
              <a:rPr lang="en-US" b="1" dirty="0"/>
              <a:t>will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FC721-23BC-3546-385D-1BF6D7E0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b="1" dirty="0"/>
              <a:t>Course Overview</a:t>
            </a:r>
          </a:p>
          <a:p>
            <a:endParaRPr lang="en-US" dirty="0"/>
          </a:p>
          <a:p>
            <a:r>
              <a:rPr lang="en-US" dirty="0"/>
              <a:t>Intro to C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Computing Fibonacci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845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2042-31FB-462F-B0A0-D8E6237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56A3-9333-4670-8558-BFE2757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 (1)</a:t>
            </a:r>
          </a:p>
          <a:p>
            <a:pPr lvl="1"/>
            <a:r>
              <a:rPr lang="en-US" dirty="0"/>
              <a:t>Sherwin Shen - PhD student in Computer Science</a:t>
            </a:r>
          </a:p>
          <a:p>
            <a:pPr lvl="2"/>
            <a:endParaRPr lang="en-US" dirty="0"/>
          </a:p>
          <a:p>
            <a:r>
              <a:rPr lang="en-US" dirty="0"/>
              <a:t>PMs (14)</a:t>
            </a:r>
          </a:p>
          <a:p>
            <a:pPr lvl="1"/>
            <a:r>
              <a:rPr lang="en-US" dirty="0"/>
              <a:t>Sofia Melendez		Ethan McAlpin</a:t>
            </a:r>
          </a:p>
          <a:p>
            <a:pPr lvl="1"/>
            <a:r>
              <a:rPr lang="en-US" dirty="0"/>
              <a:t>Natalie Hill		John Sanchez</a:t>
            </a:r>
          </a:p>
          <a:p>
            <a:pPr lvl="1"/>
            <a:r>
              <a:rPr lang="en-US" dirty="0" err="1"/>
              <a:t>Chisara</a:t>
            </a:r>
            <a:r>
              <a:rPr lang="en-US" dirty="0"/>
              <a:t> </a:t>
            </a:r>
            <a:r>
              <a:rPr lang="en-US" dirty="0" err="1"/>
              <a:t>Ojiako</a:t>
            </a:r>
            <a:r>
              <a:rPr lang="en-US" dirty="0"/>
              <a:t>		Matt Saperstein</a:t>
            </a:r>
          </a:p>
          <a:p>
            <a:pPr lvl="1"/>
            <a:r>
              <a:rPr lang="en-US" dirty="0"/>
              <a:t>Mercy </a:t>
            </a:r>
            <a:r>
              <a:rPr lang="en-US" dirty="0" err="1"/>
              <a:t>Omwoyo</a:t>
            </a:r>
            <a:r>
              <a:rPr lang="en-US" dirty="0"/>
              <a:t>		Jackie Lin</a:t>
            </a:r>
          </a:p>
          <a:p>
            <a:pPr lvl="1"/>
            <a:r>
              <a:rPr lang="en-US" dirty="0"/>
              <a:t>Eli Barlow		Ben Geduld</a:t>
            </a:r>
          </a:p>
          <a:p>
            <a:pPr lvl="1"/>
            <a:r>
              <a:rPr lang="en-US" dirty="0"/>
              <a:t>Antonio Rocha		Liz </a:t>
            </a:r>
            <a:r>
              <a:rPr lang="en-US" dirty="0" err="1"/>
              <a:t>Yumbla</a:t>
            </a:r>
            <a:endParaRPr lang="en-US" dirty="0"/>
          </a:p>
          <a:p>
            <a:pPr lvl="1"/>
            <a:r>
              <a:rPr lang="en-US" dirty="0" err="1"/>
              <a:t>Inessa</a:t>
            </a:r>
            <a:r>
              <a:rPr lang="en-US" dirty="0"/>
              <a:t> </a:t>
            </a:r>
            <a:r>
              <a:rPr lang="en-US" dirty="0" err="1"/>
              <a:t>Verbitsky</a:t>
            </a:r>
            <a:r>
              <a:rPr lang="en-US" dirty="0"/>
              <a:t>		Emily Wei</a:t>
            </a:r>
          </a:p>
          <a:p>
            <a:pPr lvl="1"/>
            <a:endParaRPr lang="en-US" dirty="0"/>
          </a:p>
          <a:p>
            <a:r>
              <a:rPr lang="en-US" dirty="0"/>
              <a:t>Their role: support student questions via office hours and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8959F-9FFB-474E-8721-0DC420E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BAA6-B2A2-411A-812D-4B8CAD1E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165F-29AA-4C10-9DD5-A47D4E59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here in class on Tuesdays and Thursdays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will have recordings (a few hours later)</a:t>
            </a:r>
          </a:p>
          <a:p>
            <a:pPr lvl="1"/>
            <a:endParaRPr lang="en-US" dirty="0"/>
          </a:p>
          <a:p>
            <a:r>
              <a:rPr lang="en-US" dirty="0"/>
              <a:t>Textbook</a:t>
            </a:r>
          </a:p>
          <a:p>
            <a:pPr lvl="1"/>
            <a:r>
              <a:rPr lang="en-US" dirty="0" err="1"/>
              <a:t>Zybooks</a:t>
            </a:r>
            <a:r>
              <a:rPr lang="en-US" dirty="0"/>
              <a:t> “Programming in C” and “Programming in C++”</a:t>
            </a:r>
          </a:p>
          <a:p>
            <a:pPr lvl="1"/>
            <a:r>
              <a:rPr lang="en-US" dirty="0"/>
              <a:t>Interactive materials covering the basics of C and C++</a:t>
            </a:r>
          </a:p>
          <a:p>
            <a:pPr lvl="1"/>
            <a:endParaRPr lang="en-US" dirty="0"/>
          </a:p>
          <a:p>
            <a:r>
              <a:rPr lang="en-US" dirty="0"/>
              <a:t>Office hours (starting next week)</a:t>
            </a:r>
          </a:p>
          <a:p>
            <a:pPr lvl="1"/>
            <a:r>
              <a:rPr lang="en-US" dirty="0"/>
              <a:t>Planning a mix of in-person and online</a:t>
            </a:r>
          </a:p>
          <a:p>
            <a:pPr lvl="1"/>
            <a:r>
              <a:rPr lang="en-US" dirty="0"/>
              <a:t>More info will be posted to Piazza when the schedule is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2001D-964F-480E-9CA8-35F5CB99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I’ve got time to hang out after lectures and answer questions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I’m terrible at email and won’t respond when I get busy</a:t>
            </a:r>
          </a:p>
          <a:p>
            <a:pPr lvl="1"/>
            <a:r>
              <a:rPr lang="en-US" dirty="0"/>
              <a:t>Exception: email me if you can’t access Piazza.</a:t>
            </a:r>
            <a:br>
              <a:rPr lang="en-US" dirty="0"/>
            </a:br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7204-F995-DC84-AFB4-D5F4C4F6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3B5E-325D-A664-5E65-4DB67A70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labs in the </a:t>
            </a:r>
            <a:r>
              <a:rPr lang="en-US" dirty="0" err="1"/>
              <a:t>zyBooks</a:t>
            </a:r>
            <a:r>
              <a:rPr lang="en-US" dirty="0"/>
              <a:t> textbook</a:t>
            </a:r>
          </a:p>
          <a:p>
            <a:pPr lvl="1"/>
            <a:r>
              <a:rPr lang="en-US" dirty="0"/>
              <a:t>Small snippets of code you’ll need to write to match some expected output</a:t>
            </a:r>
          </a:p>
          <a:p>
            <a:pPr lvl="1"/>
            <a:r>
              <a:rPr lang="en-US" dirty="0"/>
              <a:t>Usually, 1-20 lines of code</a:t>
            </a:r>
          </a:p>
          <a:p>
            <a:pPr lvl="1"/>
            <a:endParaRPr lang="en-US" dirty="0"/>
          </a:p>
          <a:p>
            <a:r>
              <a:rPr lang="en-US" dirty="0"/>
              <a:t>Immediate feedback, infinite retries, graded on completion</a:t>
            </a:r>
          </a:p>
          <a:p>
            <a:pPr lvl="1"/>
            <a:r>
              <a:rPr lang="en-US" dirty="0"/>
              <a:t>Can work with others on them if that’s helpful</a:t>
            </a:r>
          </a:p>
          <a:p>
            <a:pPr lvl="1"/>
            <a:endParaRPr lang="en-US" dirty="0"/>
          </a:p>
          <a:p>
            <a:r>
              <a:rPr lang="en-US" dirty="0"/>
              <a:t>Provides practice programming in C/C++</a:t>
            </a:r>
          </a:p>
          <a:p>
            <a:pPr lvl="1"/>
            <a:r>
              <a:rPr lang="en-US" dirty="0"/>
              <a:t>If you’re already comfortable, should be easy</a:t>
            </a:r>
          </a:p>
          <a:p>
            <a:pPr lvl="1"/>
            <a:r>
              <a:rPr lang="en-US" dirty="0"/>
              <a:t>If you’re uncomfortable, these should help!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19973-0A27-5B3E-8666-8C754C3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9225-AFD7-2BE5-82DB-4DBEEA89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news: first assignment is already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31C1-BD37-53A4-6457-F1FBF14C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set of exercises (“EX1”) is due next week Tuesday</a:t>
            </a:r>
          </a:p>
          <a:p>
            <a:endParaRPr lang="en-US" dirty="0"/>
          </a:p>
          <a:p>
            <a:r>
              <a:rPr lang="en-US" dirty="0"/>
              <a:t>Posted on Canvas</a:t>
            </a:r>
            <a:br>
              <a:rPr lang="en-US" dirty="0"/>
            </a:br>
            <a:r>
              <a:rPr lang="en-US" dirty="0"/>
              <a:t>homepage</a:t>
            </a:r>
          </a:p>
          <a:p>
            <a:endParaRPr lang="en-US" dirty="0"/>
          </a:p>
          <a:p>
            <a:r>
              <a:rPr lang="en-US" dirty="0"/>
              <a:t>Lecture slides are also</a:t>
            </a:r>
            <a:br>
              <a:rPr lang="en-US" dirty="0"/>
            </a:br>
            <a:r>
              <a:rPr lang="en-US" dirty="0"/>
              <a:t>posted to Canvas right</a:t>
            </a:r>
            <a:br>
              <a:rPr lang="en-US" dirty="0"/>
            </a:br>
            <a:r>
              <a:rPr lang="en-US" dirty="0"/>
              <a:t>before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3F82-C49C-E987-9867-C7372357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06C28-D2DF-8C95-E28E-4DD1A0E1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57" y="1847246"/>
            <a:ext cx="6020640" cy="4324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984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744660-AC86-434D-4157-527479A8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8789" y="3417898"/>
            <a:ext cx="1575804" cy="9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8C8-6D36-42E5-A4F8-FF9A87FC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A7DF-F5B6-4BA2-9376-8FE504AE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Small, guided practice sessions to set up a new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Setup for SSH access to lab machines (C programming)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CLion</a:t>
            </a:r>
            <a:r>
              <a:rPr lang="en-US" dirty="0"/>
              <a:t> IDE setup with game engine (C++)</a:t>
            </a:r>
          </a:p>
          <a:p>
            <a:pPr lvl="1"/>
            <a:endParaRPr lang="en-US" dirty="0"/>
          </a:p>
          <a:p>
            <a:r>
              <a:rPr lang="en-US" dirty="0"/>
              <a:t>These are super important, because without them you won’t be able to work on your homework!</a:t>
            </a:r>
          </a:p>
          <a:p>
            <a:pPr lvl="1"/>
            <a:r>
              <a:rPr lang="en-US" dirty="0"/>
              <a:t>First lab will be out tonight or tomorrow</a:t>
            </a:r>
          </a:p>
          <a:p>
            <a:pPr lvl="1"/>
            <a:endParaRPr lang="en-US" dirty="0"/>
          </a:p>
          <a:p>
            <a:r>
              <a:rPr lang="en-US" dirty="0"/>
              <a:t>These are not formal assignments or quizzes</a:t>
            </a:r>
          </a:p>
          <a:p>
            <a:pPr lvl="1"/>
            <a:r>
              <a:rPr lang="en-US" dirty="0"/>
              <a:t>You may work with others on them</a:t>
            </a:r>
          </a:p>
          <a:p>
            <a:pPr lvl="1"/>
            <a:r>
              <a:rPr lang="en-US" dirty="0"/>
              <a:t>Goal is to make sure your setup works </a:t>
            </a:r>
            <a:r>
              <a:rPr lang="en-US" i="1" dirty="0"/>
              <a:t>before</a:t>
            </a:r>
            <a:r>
              <a:rPr lang="en-US" dirty="0"/>
              <a:t> the homework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2EE0-C35A-4FCF-9EF0-CA1B713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C30-0AF5-481E-9F52-850C537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9C07-59A9-49E8-B8CE-797713E4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17705" cy="5029200"/>
          </a:xfrm>
        </p:spPr>
        <p:txBody>
          <a:bodyPr>
            <a:normAutofit/>
          </a:bodyPr>
          <a:lstStyle/>
          <a:p>
            <a:r>
              <a:rPr lang="en-US" dirty="0"/>
              <a:t>Medium-sized individual programming assignments</a:t>
            </a:r>
          </a:p>
          <a:p>
            <a:pPr lvl="1"/>
            <a:r>
              <a:rPr lang="en-US" dirty="0"/>
              <a:t>Around 200-1000 lines of code (50-200 is your solution)</a:t>
            </a:r>
          </a:p>
          <a:p>
            <a:pPr lvl="1"/>
            <a:r>
              <a:rPr lang="en-US" dirty="0"/>
              <a:t>About a week to complete them</a:t>
            </a:r>
          </a:p>
          <a:p>
            <a:pPr lvl="1"/>
            <a:endParaRPr lang="en-US" dirty="0"/>
          </a:p>
          <a:p>
            <a:r>
              <a:rPr lang="en-US" dirty="0"/>
              <a:t>First three are C, last two are C++</a:t>
            </a:r>
          </a:p>
          <a:p>
            <a:endParaRPr lang="en-US" dirty="0"/>
          </a:p>
          <a:p>
            <a:r>
              <a:rPr lang="en-US" dirty="0"/>
              <a:t>These are serious work, but also where the most learning will happen</a:t>
            </a:r>
          </a:p>
          <a:p>
            <a:pPr lvl="1"/>
            <a:r>
              <a:rPr lang="en-US" dirty="0"/>
              <a:t>Individual, may NOT work with other students on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4D1C-2151-48E4-A9F6-193E2CB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9B8C-4CE7-41BD-85C9-F99DA12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DA9-D163-4195-8D79-490D01D1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bigger homework, where you get to choose what you want to do</a:t>
            </a:r>
          </a:p>
          <a:p>
            <a:pPr lvl="1"/>
            <a:r>
              <a:rPr lang="en-US" dirty="0"/>
              <a:t>Done with a partner of your choosing</a:t>
            </a:r>
          </a:p>
          <a:p>
            <a:pPr lvl="1"/>
            <a:endParaRPr lang="en-US" dirty="0"/>
          </a:p>
          <a:p>
            <a:r>
              <a:rPr lang="en-US" dirty="0"/>
              <a:t>Make an “interactive program” (usually a game)</a:t>
            </a:r>
          </a:p>
          <a:p>
            <a:pPr lvl="1"/>
            <a:r>
              <a:rPr lang="en-US" dirty="0"/>
              <a:t>Examples: Pacman, Tetris, Two-dots, MS Paint, Checkers, Desert Bus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your chance to do something interesting and fun!</a:t>
            </a:r>
          </a:p>
          <a:p>
            <a:r>
              <a:rPr lang="en-US" dirty="0"/>
              <a:t>Can be a significant amount of work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F7FE-2D50-485F-A972-F82F5E8C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0ADD-4CED-4021-BFA1-048DC2B9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0F9F-7CC3-42DD-AA69-FFC668C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quizzes instead of a big exam</a:t>
            </a:r>
          </a:p>
          <a:p>
            <a:pPr lvl="1"/>
            <a:r>
              <a:rPr lang="en-US" dirty="0"/>
              <a:t>Should be four total</a:t>
            </a:r>
          </a:p>
          <a:p>
            <a:pPr lvl="1"/>
            <a:r>
              <a:rPr lang="en-US" dirty="0"/>
              <a:t>Each is roughly 15-20 minutes</a:t>
            </a:r>
          </a:p>
          <a:p>
            <a:pPr lvl="1"/>
            <a:endParaRPr lang="en-US" dirty="0"/>
          </a:p>
          <a:p>
            <a:r>
              <a:rPr lang="en-US" dirty="0"/>
              <a:t>Quizzes cover mainly material from the last two weeks</a:t>
            </a:r>
          </a:p>
          <a:p>
            <a:pPr lvl="1"/>
            <a:r>
              <a:rPr lang="en-US" dirty="0"/>
              <a:t>But build upon knowledge from the entire course</a:t>
            </a:r>
          </a:p>
          <a:p>
            <a:pPr lvl="1"/>
            <a:endParaRPr lang="en-US" dirty="0"/>
          </a:p>
          <a:p>
            <a:r>
              <a:rPr lang="en-US" dirty="0"/>
              <a:t>Only 10% of your grade total (2.5% each)</a:t>
            </a:r>
          </a:p>
          <a:p>
            <a:pPr lvl="1"/>
            <a:r>
              <a:rPr lang="en-US" dirty="0"/>
              <a:t>Focus is really on making sure you’re caught up on class material</a:t>
            </a:r>
          </a:p>
          <a:p>
            <a:pPr lvl="1"/>
            <a:r>
              <a:rPr lang="en-US" dirty="0"/>
              <a:t>Hopefully shouldn’t be too stressful</a:t>
            </a:r>
          </a:p>
          <a:p>
            <a:pPr lvl="1"/>
            <a:endParaRPr lang="en-US" dirty="0"/>
          </a:p>
          <a:p>
            <a:r>
              <a:rPr lang="en-US" dirty="0"/>
              <a:t>First quiz isn’t until Tuesday of Week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EF1F1-E04D-4A42-85B7-22DF430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5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68E6-56BD-4EF7-B64A-BC52E54B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05DC6-E2E5-4FB4-B4A1-256F6B2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EB925C-AF13-4EA8-B27F-3A21EB5C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3C10A-0149-B71F-AE70-76CA90FA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17" y="1622204"/>
            <a:ext cx="4235377" cy="4549996"/>
          </a:xfrm>
        </p:spPr>
        <p:txBody>
          <a:bodyPr/>
          <a:lstStyle/>
          <a:p>
            <a:r>
              <a:rPr lang="en-US" dirty="0"/>
              <a:t>Standard letter grade scale</a:t>
            </a:r>
          </a:p>
          <a:p>
            <a:pPr lvl="1"/>
            <a:r>
              <a:rPr lang="en-US" dirty="0"/>
              <a:t>93%+ A</a:t>
            </a:r>
          </a:p>
          <a:p>
            <a:pPr lvl="1"/>
            <a:r>
              <a:rPr lang="en-US" dirty="0"/>
              <a:t>90%+ A-</a:t>
            </a:r>
          </a:p>
          <a:p>
            <a:pPr lvl="1"/>
            <a:r>
              <a:rPr lang="en-US" dirty="0"/>
              <a:t>87%+ B+</a:t>
            </a:r>
          </a:p>
          <a:p>
            <a:pPr lvl="1"/>
            <a:r>
              <a:rPr lang="en-US" dirty="0"/>
              <a:t>etc.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DF72C8-E6D3-1935-3D87-526197641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037238"/>
              </p:ext>
            </p:extLst>
          </p:nvPr>
        </p:nvGraphicFramePr>
        <p:xfrm>
          <a:off x="607595" y="1622204"/>
          <a:ext cx="5998120" cy="3569141"/>
        </p:xfrm>
        <a:graphic>
          <a:graphicData uri="http://schemas.openxmlformats.org/drawingml/2006/table">
            <a:tbl>
              <a:tblPr/>
              <a:tblGrid>
                <a:gridCol w="217963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  <a:gridCol w="2253207">
                  <a:extLst>
                    <a:ext uri="{9D8B030D-6E8A-4147-A177-3AD203B41FA5}">
                      <a16:colId xmlns:a16="http://schemas.microsoft.com/office/drawing/2014/main" val="3826904226"/>
                    </a:ext>
                  </a:extLst>
                </a:gridCol>
              </a:tblGrid>
              <a:tr h="8005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 sz="4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Value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Exercises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1487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Labs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55%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project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85442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Quizzes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4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6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DD-52DD-441B-9D7F-0EFF145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homework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EDF-7091-40E3-AEF3-F38A7E1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303" y="5698900"/>
            <a:ext cx="4536457" cy="48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 But really it’s up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9998-6DCA-4E6B-86EA-D784C9C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4856C91-D86B-4CA1-89DC-AA112374B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053360"/>
              </p:ext>
            </p:extLst>
          </p:nvPr>
        </p:nvGraphicFramePr>
        <p:xfrm>
          <a:off x="1009276" y="1335837"/>
          <a:ext cx="4594986" cy="3676090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204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9787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Final Project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10ish*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552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7C417-DC31-4752-8633-718A7FE57AEE}"/>
              </a:ext>
            </a:extLst>
          </p:cNvPr>
          <p:cNvCxnSpPr/>
          <p:nvPr/>
        </p:nvCxnSpPr>
        <p:spPr>
          <a:xfrm flipH="1">
            <a:off x="5808372" y="3207260"/>
            <a:ext cx="13780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7FFB98-2710-4BCF-B9A6-8B374612151B}"/>
              </a:ext>
            </a:extLst>
          </p:cNvPr>
          <p:cNvSpPr txBox="1"/>
          <p:nvPr/>
        </p:nvSpPr>
        <p:spPr>
          <a:xfrm>
            <a:off x="7186411" y="2514762"/>
            <a:ext cx="4393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HW3 is the last in C</a:t>
            </a:r>
          </a:p>
          <a:p>
            <a:br>
              <a:rPr lang="en-US" sz="2800" i="1" dirty="0"/>
            </a:br>
            <a:r>
              <a:rPr lang="en-US" sz="2800" dirty="0"/>
              <a:t>It’s a two-part assignment spread over two weeks</a:t>
            </a:r>
          </a:p>
        </p:txBody>
      </p:sp>
    </p:spTree>
    <p:extLst>
      <p:ext uri="{BB962C8B-B14F-4D97-AF65-F5344CB8AC3E}">
        <p14:creationId xmlns:p14="http://schemas.microsoft.com/office/powerpoint/2010/main" val="1842325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i="1" dirty="0" err="1"/>
              <a:t>homeworks</a:t>
            </a:r>
            <a:r>
              <a:rPr lang="en-US" dirty="0"/>
              <a:t> late</a:t>
            </a:r>
          </a:p>
          <a:p>
            <a:pPr lvl="1"/>
            <a:r>
              <a:rPr lang="en-US" dirty="0"/>
              <a:t>Quizzes, exercises, and labs cannot be submitted late</a:t>
            </a:r>
          </a:p>
          <a:p>
            <a:endParaRPr lang="en-US" dirty="0"/>
          </a:p>
          <a:p>
            <a:r>
              <a:rPr lang="en-US" dirty="0"/>
              <a:t>10% penalty to maximum grade per day late</a:t>
            </a:r>
          </a:p>
          <a:p>
            <a:pPr lvl="1"/>
            <a:r>
              <a:rPr lang="en-US" dirty="0"/>
              <a:t>Example: three days late means maximum grade is 70%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project has a sliding scale</a:t>
            </a:r>
          </a:p>
          <a:p>
            <a:pPr lvl="1"/>
            <a:r>
              <a:rPr lang="en-US" dirty="0"/>
              <a:t>90% for up to 24-hours late</a:t>
            </a:r>
          </a:p>
          <a:p>
            <a:pPr lvl="1"/>
            <a:r>
              <a:rPr lang="en-US" dirty="0"/>
              <a:t>60% and 30% for the two days after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EE37-19C6-4F5C-9605-ADA1F3B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support you if possible and equitable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BD03-35AE-4F90-B9A6-D04041B8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Piazza) and I’ll provide additional extensions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Also, we support expected accessibility needs</a:t>
            </a:r>
          </a:p>
          <a:p>
            <a:pPr lvl="1"/>
            <a:r>
              <a:rPr lang="en-US" dirty="0"/>
              <a:t>Make sure to submit ANU requests if you have any</a:t>
            </a:r>
          </a:p>
          <a:p>
            <a:pPr lvl="1"/>
            <a:r>
              <a:rPr lang="en-US" dirty="0"/>
              <a:t>Let me know about anything else you need and we can discuss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0C8-D565-4272-A9F6-C0F1DCD8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2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pPr lvl="1"/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4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only</a:t>
            </a:r>
            <a:r>
              <a:rPr lang="en-US" dirty="0"/>
              <a:t> (not final project, exercises, or labs)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HW1 three days late</a:t>
            </a:r>
          </a:p>
          <a:p>
            <a:pPr lvl="1"/>
            <a:r>
              <a:rPr lang="en-US" dirty="0"/>
              <a:t>Turn in HW4 two days late and HW5 one day late</a:t>
            </a:r>
          </a:p>
          <a:p>
            <a:pPr lvl="1"/>
            <a:r>
              <a:rPr lang="en-US" dirty="0"/>
              <a:t>Turn in HW2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121-CE24-4820-B1E2-A92C38B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A590-D958-476E-93B1-0E3D7573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hours are mostly hosted by the PMs and TA</a:t>
            </a:r>
          </a:p>
          <a:p>
            <a:pPr lvl="1"/>
            <a:r>
              <a:rPr lang="en-US" dirty="0"/>
              <a:t>I will have some too! Especially for higher-level questions</a:t>
            </a:r>
          </a:p>
          <a:p>
            <a:pPr lvl="1"/>
            <a:endParaRPr lang="en-US" dirty="0"/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We’re going to host a TON of office hours</a:t>
            </a:r>
          </a:p>
          <a:p>
            <a:pPr lvl="1"/>
            <a:r>
              <a:rPr lang="en-US" dirty="0"/>
              <a:t>With some in-person and some online</a:t>
            </a:r>
          </a:p>
          <a:p>
            <a:pPr lvl="1"/>
            <a:r>
              <a:rPr lang="en-US" dirty="0"/>
              <a:t>Details to follow, schedule on Canvas homepage</a:t>
            </a:r>
          </a:p>
          <a:p>
            <a:pPr lvl="1"/>
            <a:endParaRPr lang="en-US" dirty="0"/>
          </a:p>
          <a:p>
            <a:r>
              <a:rPr lang="en-US" dirty="0"/>
              <a:t>Reminder: office hours are meant to augment the class</a:t>
            </a:r>
          </a:p>
          <a:p>
            <a:pPr lvl="1"/>
            <a:r>
              <a:rPr lang="en-US" dirty="0"/>
              <a:t>Attend them when you need to!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7AB2-A6A5-456A-A3E8-41FDAF8C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5F9-E201-4ED8-A34B-603D441B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8CAF-A141-4CFC-909C-60CB1A5D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/>
              <a:t>Please ask questions!!!</a:t>
            </a:r>
          </a:p>
          <a:p>
            <a:pPr lvl="1"/>
            <a:r>
              <a:rPr lang="en-US" dirty="0"/>
              <a:t>It’s not just you who doesn’t understand something.</a:t>
            </a:r>
          </a:p>
          <a:p>
            <a:pPr lvl="1"/>
            <a:endParaRPr lang="en-US" dirty="0"/>
          </a:p>
          <a:p>
            <a:r>
              <a:rPr lang="en-US" dirty="0"/>
              <a:t>You can always ask questions verbally during class</a:t>
            </a:r>
          </a:p>
          <a:p>
            <a:pPr lvl="1"/>
            <a:r>
              <a:rPr lang="en-US" dirty="0"/>
              <a:t>Raise hand whenever</a:t>
            </a:r>
          </a:p>
          <a:p>
            <a:pPr lvl="1"/>
            <a:r>
              <a:rPr lang="en-US" dirty="0"/>
              <a:t>I’ll stop for questions too</a:t>
            </a:r>
          </a:p>
          <a:p>
            <a:pPr lvl="1"/>
            <a:endParaRPr lang="en-US" dirty="0"/>
          </a:p>
          <a:p>
            <a:r>
              <a:rPr lang="en-US" dirty="0"/>
              <a:t>Other options</a:t>
            </a:r>
          </a:p>
          <a:p>
            <a:pPr lvl="1"/>
            <a:r>
              <a:rPr lang="en-US" dirty="0"/>
              <a:t>Ask me after class</a:t>
            </a:r>
          </a:p>
          <a:p>
            <a:pPr lvl="1"/>
            <a:r>
              <a:rPr lang="en-US" dirty="0"/>
              <a:t>Ask on Piazza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2AAD-AC2A-4013-B193-96F6ED49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7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B625-CB63-4AE8-AA56-C9779DAB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Request a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7614-DD01-4ADF-8E2A-642E9DE1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is my side gig</a:t>
            </a:r>
          </a:p>
          <a:p>
            <a:endParaRPr lang="en-US" dirty="0"/>
          </a:p>
          <a:p>
            <a:r>
              <a:rPr lang="en-US" dirty="0"/>
              <a:t>My main job is helping students succeed</a:t>
            </a:r>
          </a:p>
          <a:p>
            <a:endParaRPr lang="en-US" dirty="0"/>
          </a:p>
          <a:p>
            <a:r>
              <a:rPr lang="en-US" dirty="0"/>
              <a:t>If you are struggling, reach out and I will meet with you</a:t>
            </a:r>
          </a:p>
          <a:p>
            <a:pPr lvl="1"/>
            <a:r>
              <a:rPr lang="en-US" dirty="0"/>
              <a:t>Course material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Other stuff going on in your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0D39-26C4-4789-969F-324FCE8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4F3-A7C3-4DB4-B54F-B98CAF59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16F1-78AD-4345-8AAE-B237FAA6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assignments early and often!</a:t>
            </a:r>
          </a:p>
          <a:p>
            <a:endParaRPr lang="en-US" dirty="0"/>
          </a:p>
          <a:p>
            <a:r>
              <a:rPr lang="en-US" dirty="0"/>
              <a:t>If you find this course difficult, that’s because it </a:t>
            </a:r>
            <a:r>
              <a:rPr lang="en-US" b="1" dirty="0"/>
              <a:t>is</a:t>
            </a:r>
            <a:r>
              <a:rPr lang="en-US" dirty="0"/>
              <a:t> difficult.</a:t>
            </a:r>
          </a:p>
          <a:p>
            <a:r>
              <a:rPr lang="en-US" dirty="0"/>
              <a:t>However, nobody fails unless they give up.</a:t>
            </a:r>
          </a:p>
          <a:p>
            <a:r>
              <a:rPr lang="en-US" dirty="0"/>
              <a:t>You belong here and can succeed here.</a:t>
            </a:r>
          </a:p>
          <a:p>
            <a:r>
              <a:rPr lang="en-US" b="1" dirty="0"/>
              <a:t>Be kind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EFE2-6CF2-4B41-A3C8-DFD02326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7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C8C9-D965-46F1-A897-66CD992E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5310D-6136-41A5-82DA-1398237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43045-0714-46C0-B9B1-4AFFA995CE20}"/>
              </a:ext>
            </a:extLst>
          </p:cNvPr>
          <p:cNvSpPr txBox="1"/>
          <p:nvPr/>
        </p:nvSpPr>
        <p:spPr>
          <a:xfrm>
            <a:off x="607594" y="6352143"/>
            <a:ext cx="2740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https://xkcd.com/1053/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AB8730-73FA-4B09-A556-695438BA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711" y="914400"/>
            <a:ext cx="7900566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17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86A1-2DDF-4185-B563-80CFA990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in CS211, three levels: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A6D3-BD93-4A8E-9C35-BDAC7F04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Partner Collaboration</a:t>
            </a:r>
          </a:p>
          <a:p>
            <a:pPr lvl="1"/>
            <a:r>
              <a:rPr lang="en-US" dirty="0"/>
              <a:t>Your code and the other student’s code are identical because you share it and work on it together</a:t>
            </a:r>
          </a:p>
          <a:p>
            <a:pPr lvl="1"/>
            <a:r>
              <a:rPr lang="en-US" dirty="0"/>
              <a:t>ONLY for registered partners on final project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Close Collaboration</a:t>
            </a:r>
          </a:p>
          <a:p>
            <a:pPr lvl="1"/>
            <a:r>
              <a:rPr lang="en-US" dirty="0"/>
              <a:t>You communicate about code however you see fit</a:t>
            </a:r>
          </a:p>
          <a:p>
            <a:pPr lvl="1"/>
            <a:r>
              <a:rPr lang="en-US" dirty="0"/>
              <a:t>ONLY acceptable for labs and exercises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Arms-Length Collaboration</a:t>
            </a:r>
          </a:p>
          <a:p>
            <a:pPr lvl="1"/>
            <a:r>
              <a:rPr lang="en-US" dirty="0"/>
              <a:t>You discuss problems and solutions at a high level</a:t>
            </a:r>
          </a:p>
          <a:p>
            <a:pPr lvl="1"/>
            <a:r>
              <a:rPr lang="en-US" dirty="0"/>
              <a:t>MAY NOT read, write, look at, record, or transcribe code</a:t>
            </a:r>
          </a:p>
          <a:p>
            <a:pPr lvl="1"/>
            <a:r>
              <a:rPr lang="en-US" dirty="0"/>
              <a:t>MAY NOT have the code up on screen during collaboration</a:t>
            </a:r>
          </a:p>
          <a:p>
            <a:pPr lvl="1"/>
            <a:r>
              <a:rPr lang="en-US" dirty="0"/>
              <a:t>MUST cite your sources, both arms-length collaborators and other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7CD92-A6F1-4C4B-BC68-AFB4898B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99FC6-B38A-4A04-8273-A9AB367885F1}"/>
              </a:ext>
            </a:extLst>
          </p:cNvPr>
          <p:cNvSpPr txBox="1"/>
          <p:nvPr/>
        </p:nvSpPr>
        <p:spPr>
          <a:xfrm>
            <a:off x="607595" y="6216134"/>
            <a:ext cx="59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syllabus for the official version of this policy</a:t>
            </a:r>
          </a:p>
        </p:txBody>
      </p:sp>
    </p:spTree>
    <p:extLst>
      <p:ext uri="{BB962C8B-B14F-4D97-AF65-F5344CB8AC3E}">
        <p14:creationId xmlns:p14="http://schemas.microsoft.com/office/powerpoint/2010/main" val="24359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18D-C39B-4C74-A169-4A5668E3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FFF9-86D4-4339-B13B-9A04175B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CS211, we take cheating very seriously</a:t>
            </a:r>
          </a:p>
          <a:p>
            <a:endParaRPr lang="en-US" dirty="0"/>
          </a:p>
          <a:p>
            <a:r>
              <a:rPr lang="en-US" dirty="0"/>
              <a:t>Cheating is when you:</a:t>
            </a:r>
          </a:p>
          <a:p>
            <a:pPr lvl="1"/>
            <a:r>
              <a:rPr lang="en-US" dirty="0"/>
              <a:t>Engage in an inappropriate level of collaboration</a:t>
            </a:r>
          </a:p>
          <a:p>
            <a:pPr lvl="2"/>
            <a:r>
              <a:rPr lang="en-US" dirty="0"/>
              <a:t>Such as look at another student’s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Enable another student, </a:t>
            </a:r>
            <a:r>
              <a:rPr lang="en-US" i="1" dirty="0"/>
              <a:t>present or future</a:t>
            </a:r>
            <a:r>
              <a:rPr lang="en-US" dirty="0"/>
              <a:t>, to cheat</a:t>
            </a:r>
          </a:p>
          <a:p>
            <a:pPr lvl="2"/>
            <a:r>
              <a:rPr lang="en-US" dirty="0"/>
              <a:t>Such as letting a CS211 student read your code next year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Fail to cite your sources (friend, Stack Overflow, etc.)</a:t>
            </a:r>
          </a:p>
          <a:p>
            <a:pPr lvl="2"/>
            <a:r>
              <a:rPr lang="en-US" dirty="0"/>
              <a:t>Such as you get a big hint and don’t acknowledge where it came from in a code comment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85B6-AF4A-45C0-9D5E-132933A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8347-161A-49D1-97CE-4A957CC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C0D8-4B3E-46AE-962E-3A2C8BA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Please do not cheat in CS211</a:t>
            </a:r>
            <a:endParaRPr lang="en-US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don’t write code, you won’t learn!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Cheating on code is super easy to catch!!</a:t>
            </a:r>
          </a:p>
          <a:p>
            <a:pPr lvl="1"/>
            <a:r>
              <a:rPr lang="en-US" dirty="0"/>
              <a:t>No, like really really easy</a:t>
            </a:r>
          </a:p>
          <a:p>
            <a:pPr lvl="1"/>
            <a:r>
              <a:rPr lang="en-US" dirty="0"/>
              <a:t>All suspected cheating is reported to the relevant dean for investigation</a:t>
            </a:r>
          </a:p>
          <a:p>
            <a:pPr lvl="1"/>
            <a:r>
              <a:rPr lang="en-US" dirty="0"/>
              <a:t>Last time I taught CS211, eight different students were reported</a:t>
            </a:r>
          </a:p>
          <a:p>
            <a:pPr lvl="1"/>
            <a:endParaRPr lang="en-US" dirty="0"/>
          </a:p>
          <a:p>
            <a:r>
              <a:rPr lang="en-US" dirty="0"/>
              <a:t>If you are unsure about a situation, ask the staff on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1A3-17C8-4C44-8BD7-557F3D4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5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b="1" dirty="0"/>
              <a:t>Intro to C</a:t>
            </a:r>
          </a:p>
          <a:p>
            <a:pPr lvl="1"/>
            <a:r>
              <a:rPr lang="en-US" b="1" dirty="0"/>
              <a:t>Hello World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Computing Fibonacci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167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DCD87-357D-4771-967D-4B6338A8F853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4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DCD87-357D-4771-967D-4B6338A8F853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53D9E-0806-472D-89E6-79B8EC183F30}"/>
              </a:ext>
            </a:extLst>
          </p:cNvPr>
          <p:cNvSpPr txBox="1"/>
          <p:nvPr/>
        </p:nvSpPr>
        <p:spPr>
          <a:xfrm>
            <a:off x="9243594" y="1587500"/>
            <a:ext cx="233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code file where you can find this code!</a:t>
            </a:r>
          </a:p>
          <a:p>
            <a:endParaRPr lang="en-US" dirty="0"/>
          </a:p>
          <a:p>
            <a:r>
              <a:rPr lang="en-US" dirty="0"/>
              <a:t>Usually, I’ll provide students source code for any in-class examples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15E4B-B177-467C-AFE7-584BF8D6868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411994" y="774700"/>
            <a:ext cx="256006" cy="812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52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09117" y="2679793"/>
            <a:ext cx="3365678" cy="424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932DAC-A87D-4921-A10E-C56F4714D9BA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</a:t>
            </a:r>
            <a:r>
              <a:rPr lang="en-US" b="1" dirty="0"/>
              <a:t>why</a:t>
            </a:r>
            <a:r>
              <a:rPr lang="en-US" dirty="0"/>
              <a:t> we teach (and require) this class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Introduction to 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No Arguments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Returns an integer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3709117" y="2704563"/>
            <a:ext cx="3365678" cy="3992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8E4FDD-DAF9-495D-A7B6-B4BFDF92B49B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18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One argument to the function, the string “Hello, CS211\n”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6400801" y="2803078"/>
            <a:ext cx="673994" cy="85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9650DC-01AC-4758-B421-67F2C4554FA8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One argument to the function, the string “Hello, CS211\n”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6400801" y="2803078"/>
            <a:ext cx="673994" cy="85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0E6832-C225-41D4-BE5B-832E8BAEC9F3}"/>
              </a:ext>
            </a:extLst>
          </p:cNvPr>
          <p:cNvSpPr txBox="1"/>
          <p:nvPr/>
        </p:nvSpPr>
        <p:spPr>
          <a:xfrm>
            <a:off x="5913549" y="602040"/>
            <a:ext cx="507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 is a part of the standard input/output library, included here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C7D53-CD9E-4C02-BBA9-16520A0FF9A5}"/>
              </a:ext>
            </a:extLst>
          </p:cNvPr>
          <p:cNvCxnSpPr>
            <a:cxnSpLocks/>
          </p:cNvCxnSpPr>
          <p:nvPr/>
        </p:nvCxnSpPr>
        <p:spPr>
          <a:xfrm flipH="1">
            <a:off x="4119095" y="1687132"/>
            <a:ext cx="1794454" cy="6546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FCD911-4B10-4E07-B9AF-CE0F61C2F8FF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03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5076424" y="4697414"/>
            <a:ext cx="592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Returns a value, 0</a:t>
            </a:r>
            <a:br>
              <a:rPr lang="en-US" sz="2400" dirty="0"/>
            </a:br>
            <a:r>
              <a:rPr lang="en-US" sz="2400" dirty="0"/>
              <a:t>(which is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)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 flipV="1">
            <a:off x="3167201" y="4512122"/>
            <a:ext cx="1739650" cy="600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CDAA2-4EAC-4BFE-A695-CED40C5AA9AA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9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6371893" y="685800"/>
            <a:ext cx="5090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special things going on here: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is a special function name that is called when the program runs</a:t>
            </a: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822F5-3457-43A4-B75A-507F9297296F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4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6371893" y="685800"/>
            <a:ext cx="5090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special things going on here: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is a special function name that is called when the program runs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returns a number that specifies whether the program succeeded or failed and how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0 means success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non-zero means failure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specific numbers mean different things to different programs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2B5CF-93D4-439E-97BE-E0B5E11EDBE9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5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b="1" dirty="0"/>
              <a:t>Intro to C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b="1" dirty="0"/>
              <a:t>Variables</a:t>
            </a:r>
          </a:p>
          <a:p>
            <a:pPr lvl="1"/>
            <a:r>
              <a:rPr lang="en-US" dirty="0"/>
              <a:t>Computing Fibonacci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82011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EA3B-E108-DB07-F860-6BFB43FE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state is preserved 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8BD-8EAE-3C81-FD6E-5949520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an </a:t>
            </a:r>
            <a:r>
              <a:rPr lang="en-US" b="1" dirty="0"/>
              <a:t>Imperative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List of step-by-step statements that modify the program’s </a:t>
            </a:r>
            <a:r>
              <a:rPr lang="en-US" b="1" dirty="0"/>
              <a:t>state</a:t>
            </a:r>
          </a:p>
          <a:p>
            <a:endParaRPr lang="en-US" dirty="0"/>
          </a:p>
          <a:p>
            <a:r>
              <a:rPr lang="en-US" dirty="0"/>
              <a:t>State is information from prior steps that influences future steps</a:t>
            </a:r>
          </a:p>
          <a:p>
            <a:pPr lvl="1"/>
            <a:r>
              <a:rPr lang="en-US" dirty="0"/>
              <a:t>Example: TV volume Up/Down apply to prior setting</a:t>
            </a:r>
          </a:p>
          <a:p>
            <a:endParaRPr lang="en-US" dirty="0"/>
          </a:p>
          <a:p>
            <a:r>
              <a:rPr lang="en-US" dirty="0"/>
              <a:t>In programs, we explicitly keep state in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2A8E-8668-B546-D498-D890433A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7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objects,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Values</a:t>
            </a:r>
            <a:r>
              <a:rPr lang="en-US" dirty="0"/>
              <a:t> are the actual information we want to work with</a:t>
            </a:r>
          </a:p>
          <a:p>
            <a:pPr lvl="1"/>
            <a:r>
              <a:rPr lang="en-US" dirty="0"/>
              <a:t>Numbers, Strings, Images, etc.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dirty="0"/>
              <a:t>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chunk of memory that can hold a value of a particular type.</a:t>
            </a:r>
          </a:p>
          <a:p>
            <a:pPr lvl="1"/>
            <a:r>
              <a:rPr lang="en-US" dirty="0"/>
              <a:t>Example: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takes an argument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lvl="2"/>
            <a:r>
              <a:rPr lang="en-US" dirty="0"/>
              <a:t>Each time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called, a “fresh” object that can hold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“created”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the name of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to a </a:t>
            </a:r>
            <a:r>
              <a:rPr lang="en-US" b="1" dirty="0"/>
              <a:t>variable</a:t>
            </a:r>
            <a:r>
              <a:rPr lang="en-US" dirty="0"/>
              <a:t> changes the </a:t>
            </a:r>
            <a:r>
              <a:rPr lang="en-US" i="1" dirty="0"/>
              <a:t>value</a:t>
            </a:r>
            <a:r>
              <a:rPr lang="en-US" dirty="0"/>
              <a:t> stored in the </a:t>
            </a:r>
            <a:r>
              <a:rPr lang="en-US" b="1" dirty="0"/>
              <a:t>object</a:t>
            </a:r>
            <a:r>
              <a:rPr lang="en-US" dirty="0"/>
              <a:t> named by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dirty="0"/>
              <a:t>Intro to C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Computing Fibonacci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cs typeface="Courier New" panose="02070309020205020404" pitchFamily="49" charset="0"/>
              </a:rPr>
              <a:t>The first statement is a definition.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creates 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cs typeface="Courier New" panose="02070309020205020404" pitchFamily="49" charset="0"/>
              </a:rPr>
              <a:t> object,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names it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cs typeface="Courier New" panose="02070309020205020404" pitchFamily="49" charset="0"/>
              </a:rPr>
              <a:t>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and initializes it to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274A7-481A-4E17-B96C-02BEBA072FFC}"/>
              </a:ext>
            </a:extLst>
          </p:cNvPr>
          <p:cNvGraphicFramePr>
            <a:graphicFrameLocks noGrp="1"/>
          </p:cNvGraphicFramePr>
          <p:nvPr/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8AA4DF-2A2C-40A5-84E6-7D7D84BC5B78}"/>
              </a:ext>
            </a:extLst>
          </p:cNvPr>
          <p:cNvSpPr/>
          <p:nvPr/>
        </p:nvSpPr>
        <p:spPr>
          <a:xfrm>
            <a:off x="1056068" y="1143000"/>
            <a:ext cx="2343955" cy="4282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9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cs typeface="Courier New" panose="02070309020205020404" pitchFamily="49" charset="0"/>
              </a:rPr>
              <a:t>The second statement is an assignment.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replaces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stored in the object named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with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4879B0-F75E-4E97-B112-D1167705E1D6}"/>
              </a:ext>
            </a:extLst>
          </p:cNvPr>
          <p:cNvGraphicFramePr>
            <a:graphicFrameLocks noGrp="1"/>
          </p:cNvGraphicFramePr>
          <p:nvPr/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B3CC10-78B7-4EDE-A100-FBA4EA456F0F}"/>
              </a:ext>
            </a:extLst>
          </p:cNvPr>
          <p:cNvSpPr/>
          <p:nvPr/>
        </p:nvSpPr>
        <p:spPr>
          <a:xfrm>
            <a:off x="1056068" y="1584102"/>
            <a:ext cx="2343955" cy="4765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9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800" dirty="0">
                <a:cs typeface="Courier New" panose="02070309020205020404" pitchFamily="49" charset="0"/>
              </a:rPr>
              <a:t>The third statement is also an assignment.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retrieves the current value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cs typeface="Courier New" panose="02070309020205020404" pitchFamily="49" charset="0"/>
              </a:rPr>
              <a:t> (which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cs typeface="Courier New" panose="02070309020205020404" pitchFamily="49" charset="0"/>
              </a:rPr>
              <a:t>),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then adds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cs typeface="Courier New" panose="02070309020205020404" pitchFamily="49" charset="0"/>
              </a:rPr>
              <a:t> to it,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and then stores the result back in the object named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D3908F-5C8A-4090-946D-BBBC6737ABB6}"/>
              </a:ext>
            </a:extLst>
          </p:cNvPr>
          <p:cNvGraphicFramePr>
            <a:graphicFrameLocks noGrp="1"/>
          </p:cNvGraphicFramePr>
          <p:nvPr/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1DEAF3-221D-4CBF-BD50-26BBCFFC0110}"/>
              </a:ext>
            </a:extLst>
          </p:cNvPr>
          <p:cNvSpPr/>
          <p:nvPr/>
        </p:nvSpPr>
        <p:spPr>
          <a:xfrm>
            <a:off x="1056068" y="2034862"/>
            <a:ext cx="2343955" cy="412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5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B2A3-EE60-4AAD-A32D-99F67C39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Typed 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BDC-DC7F-4EBC-ADF0-E21C67B8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  <a:p>
            <a:pPr lvl="1"/>
            <a:r>
              <a:rPr lang="en-US" dirty="0"/>
              <a:t>Each line is a </a:t>
            </a:r>
            <a:r>
              <a:rPr lang="en-US" b="1" dirty="0"/>
              <a:t>statement</a:t>
            </a:r>
            <a:r>
              <a:rPr lang="en-US" dirty="0"/>
              <a:t> that changes the program’s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Usually, the values within a variable</a:t>
            </a:r>
          </a:p>
          <a:p>
            <a:pPr lvl="1"/>
            <a:endParaRPr lang="en-US" dirty="0"/>
          </a:p>
          <a:p>
            <a:r>
              <a:rPr lang="en-US" dirty="0"/>
              <a:t>Type System</a:t>
            </a:r>
          </a:p>
          <a:p>
            <a:pPr lvl="1"/>
            <a:r>
              <a:rPr lang="en-US" dirty="0"/>
              <a:t>Variables have a type associated with them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type determines qualities of the </a:t>
            </a:r>
            <a:r>
              <a:rPr lang="en-US" i="1" dirty="0"/>
              <a:t>object</a:t>
            </a:r>
          </a:p>
          <a:p>
            <a:pPr lvl="2"/>
            <a:r>
              <a:rPr lang="en-US" dirty="0"/>
              <a:t>Example: how much memory it takes up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type specifies what kind of </a:t>
            </a:r>
            <a:r>
              <a:rPr lang="en-US" i="1" dirty="0"/>
              <a:t>value</a:t>
            </a:r>
            <a:r>
              <a:rPr lang="en-US" dirty="0"/>
              <a:t> the variable holds</a:t>
            </a:r>
          </a:p>
          <a:p>
            <a:pPr lvl="2"/>
            <a:r>
              <a:rPr lang="en-US" dirty="0"/>
              <a:t>Example: integers, decimal numbers, strings,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7056-F525-489B-9C16-60826ED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1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37B-9088-49B5-B041-EA9F5901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750B-E098-4BE8-BBF4-82BDA0AF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Hold an integer number (like 5 or 0 or -3)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These can also specify </a:t>
            </a:r>
            <a:r>
              <a:rPr lang="en-US" dirty="0" err="1"/>
              <a:t>signedness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dirty="0"/>
              <a:t>: only 0 and greater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/>
              <a:t>: negative, 0, or positive</a:t>
            </a:r>
          </a:p>
          <a:p>
            <a:pPr lvl="1"/>
            <a:endParaRPr lang="en-US" dirty="0"/>
          </a:p>
          <a:p>
            <a:r>
              <a:rPr lang="en-US" dirty="0"/>
              <a:t>Hold a decimal number (like 6.238 or 0.00001 or -32566.5)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dirty="0"/>
              <a:t>These are always negative, 0, or positive</a:t>
            </a:r>
          </a:p>
          <a:p>
            <a:pPr lvl="1"/>
            <a:endParaRPr lang="en-US" dirty="0"/>
          </a:p>
          <a:p>
            <a:r>
              <a:rPr lang="en-US" dirty="0"/>
              <a:t>Difference between types: how big of a value they can hold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: 0 to 65536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short</a:t>
            </a:r>
            <a:r>
              <a:rPr lang="en-US" dirty="0"/>
              <a:t>: -32768 to 32767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0 to 4294967296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int</a:t>
            </a:r>
            <a:r>
              <a:rPr lang="en-US" dirty="0"/>
              <a:t>: -2147483648 to 2147483647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We’ll have a whole future lecture on </a:t>
            </a:r>
            <a:r>
              <a:rPr lang="en-US" i="1" dirty="0"/>
              <a:t>why</a:t>
            </a:r>
            <a:r>
              <a:rPr lang="en-US" dirty="0"/>
              <a:t> the types are like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61A3-F112-415C-9C5C-296C6406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 unsigned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“integer” types in C can be signed or unsigned</a:t>
            </a:r>
          </a:p>
          <a:p>
            <a:pPr lvl="1"/>
            <a:r>
              <a:rPr lang="en-US" dirty="0"/>
              <a:t>char, short, int, long,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Unsigned: only zero or positive</a:t>
            </a:r>
          </a:p>
          <a:p>
            <a:pPr lvl="1"/>
            <a:r>
              <a:rPr lang="en-US" dirty="0"/>
              <a:t>Signed: negative, zero, or positive</a:t>
            </a:r>
          </a:p>
          <a:p>
            <a:pPr lvl="1"/>
            <a:endParaRPr lang="en-US" dirty="0"/>
          </a:p>
          <a:p>
            <a:r>
              <a:rPr lang="en-US" dirty="0"/>
              <a:t>Signed is the default! If it doesn’t say, it’s usually signed</a:t>
            </a:r>
          </a:p>
          <a:p>
            <a:pPr lvl="1"/>
            <a:r>
              <a:rPr lang="en-US" dirty="0"/>
              <a:t>An exception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which is unsigned</a:t>
            </a:r>
          </a:p>
          <a:p>
            <a:pPr lvl="1"/>
            <a:endParaRPr lang="en-US" dirty="0"/>
          </a:p>
          <a:p>
            <a:r>
              <a:rPr lang="en-US" dirty="0"/>
              <a:t>Comparing signed and unsigned numbers generates a warning</a:t>
            </a:r>
          </a:p>
          <a:p>
            <a:pPr lvl="1"/>
            <a:r>
              <a:rPr lang="en-US" dirty="0"/>
              <a:t>Should make sure they’re the same before comparing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66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8979-1B75-4AD2-8F21-5D40A0F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changing types while 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D6FC-E0FE-414D-B6AC-F9C47B5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cast a variable to another type during an expression</a:t>
            </a:r>
          </a:p>
          <a:p>
            <a:pPr lvl="1"/>
            <a:r>
              <a:rPr lang="en-US" dirty="0"/>
              <a:t>To cast, put a type in parentheses before the variable name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		//int is signed by default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5;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unsigned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length) {		// warning here!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(“Too big!\n”);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5AE4-66DF-48DE-A82B-7E3A1E8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14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8979-1B75-4AD2-8F21-5D40A0F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changing types while 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D6FC-E0FE-414D-B6AC-F9C47B5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cast a variable to another type during an expression</a:t>
            </a:r>
          </a:p>
          <a:p>
            <a:pPr lvl="1"/>
            <a:r>
              <a:rPr lang="en-US" dirty="0"/>
              <a:t>To cast, put a type in parentheses before the variable name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		//int is signed by default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5;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unsigned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length) {	// no warning anymore!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(“Too big!\n”);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5AE4-66DF-48DE-A82B-7E3A1E8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3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DF2D-CF2B-4A2E-884B-0278CA3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can be used to make new C type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1C20-ABB7-4415-9509-0F19B8F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creates a new type name that is a copy of an existing type</a:t>
            </a:r>
          </a:p>
          <a:p>
            <a:pPr lvl="1"/>
            <a:endParaRPr lang="en-US" dirty="0"/>
          </a:p>
          <a:p>
            <a:r>
              <a:rPr lang="en-US" dirty="0"/>
              <a:t>Typedef keyword is followed by two types</a:t>
            </a:r>
          </a:p>
          <a:p>
            <a:pPr lvl="1"/>
            <a:r>
              <a:rPr lang="en-US" dirty="0"/>
              <a:t>First type: the original type name</a:t>
            </a:r>
          </a:p>
          <a:p>
            <a:pPr lvl="1"/>
            <a:r>
              <a:rPr lang="en-US" dirty="0"/>
              <a:t>Second type: the new type name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2731-3396-45C5-8414-07C1DE0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A07-C726-44B8-9BA3-56E3630A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CS211 teach?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E91B-856F-49E8-A08D-26FF85C5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 and C++ Programming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F108A-67AC-4A5E-AF64-F8FC1770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24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684869" y="1313645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3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23506" y="1661374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86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36385" y="1950720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59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2594664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4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2903757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8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697749" y="322572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17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3831036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15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4165887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743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448785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019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5093166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0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- the most important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(1972), but nowhere near the first programming language</a:t>
            </a:r>
          </a:p>
          <a:p>
            <a:pPr lvl="1"/>
            <a:r>
              <a:rPr lang="en-US" dirty="0"/>
              <a:t>FORTRAN, LISP, ALGOL, COBOL, Basic, B, and many others came first</a:t>
            </a:r>
          </a:p>
          <a:p>
            <a:pPr lvl="1"/>
            <a:endParaRPr lang="en-US" dirty="0"/>
          </a:p>
          <a:p>
            <a:r>
              <a:rPr lang="en-US" dirty="0"/>
              <a:t>Right time, right place, right capability</a:t>
            </a:r>
          </a:p>
          <a:p>
            <a:pPr lvl="1"/>
            <a:r>
              <a:rPr lang="en-US" dirty="0"/>
              <a:t>Enables both low-level control and (relatively) high level thinking</a:t>
            </a:r>
          </a:p>
          <a:p>
            <a:pPr lvl="1"/>
            <a:r>
              <a:rPr lang="en-US" dirty="0"/>
              <a:t>Fast, efficient, and highly portable</a:t>
            </a:r>
          </a:p>
          <a:p>
            <a:pPr lvl="1"/>
            <a:endParaRPr lang="en-US" dirty="0"/>
          </a:p>
          <a:p>
            <a:r>
              <a:rPr lang="en-US" dirty="0"/>
              <a:t>Inspired everything that has come since</a:t>
            </a:r>
          </a:p>
          <a:p>
            <a:pPr lvl="1"/>
            <a:r>
              <a:rPr lang="en-US" dirty="0"/>
              <a:t>C syntax is copied partially or completely in MANY other languages</a:t>
            </a:r>
          </a:p>
          <a:p>
            <a:pPr lvl="1"/>
            <a:r>
              <a:rPr lang="en-US" dirty="0"/>
              <a:t>Lessons learned from using C inspired improvements to make programming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23507" y="540225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810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/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36386" y="573710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86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b="1" dirty="0"/>
              <a:t>Intro to C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b="1" dirty="0"/>
              <a:t>Computing Fibonacci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84341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Fibonacci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01E440-E52E-43D2-B844-041ABCA30563}"/>
              </a:ext>
            </a:extLst>
          </p:cNvPr>
          <p:cNvGraphicFramePr>
            <a:graphicFrameLocks noGrp="1"/>
          </p:cNvGraphicFramePr>
          <p:nvPr/>
        </p:nvGraphicFramePr>
        <p:xfrm>
          <a:off x="1478208" y="2463800"/>
          <a:ext cx="196045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885886175"/>
                    </a:ext>
                  </a:extLst>
                </a:gridCol>
                <a:gridCol w="980226">
                  <a:extLst>
                    <a:ext uri="{9D8B030D-6E8A-4147-A177-3AD203B41FA5}">
                      <a16:colId xmlns:a16="http://schemas.microsoft.com/office/drawing/2014/main" val="36393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fib(n)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3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6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5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2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5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80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8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8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8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2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019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8CF58A7-5FF1-4F41-ABCB-4B225B9AB470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E6FE3-E1A8-422F-91B1-00AE1AE6DC8C}"/>
              </a:ext>
            </a:extLst>
          </p:cNvPr>
          <p:cNvSpPr txBox="1"/>
          <p:nvPr/>
        </p:nvSpPr>
        <p:spPr>
          <a:xfrm>
            <a:off x="4787900" y="5308600"/>
            <a:ext cx="528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Recursion works in C!</a:t>
            </a:r>
          </a:p>
        </p:txBody>
      </p:sp>
    </p:spTree>
    <p:extLst>
      <p:ext uri="{BB962C8B-B14F-4D97-AF65-F5344CB8AC3E}">
        <p14:creationId xmlns:p14="http://schemas.microsoft.com/office/powerpoint/2010/main" val="10133616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2977-9F75-47F2-AB0F-FD902A9B9BB0}"/>
              </a:ext>
            </a:extLst>
          </p:cNvPr>
          <p:cNvSpPr txBox="1"/>
          <p:nvPr/>
        </p:nvSpPr>
        <p:spPr>
          <a:xfrm>
            <a:off x="1461894" y="4461808"/>
            <a:ext cx="946597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then…</a:t>
            </a:r>
            <a:b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then-</a:t>
            </a:r>
            <a:r>
              <a:rPr lang="en-US" sz="24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these if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true</a:t>
            </a:r>
          </a:p>
          <a:p>
            <a:pPr algn="l"/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else-</a:t>
            </a:r>
            <a:r>
              <a:rPr lang="en-US" sz="24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these if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false</a:t>
            </a:r>
          </a:p>
          <a:p>
            <a:pPr algn="l"/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F791E-5A88-4866-913C-C6311C8261A9}"/>
                  </a:ext>
                </a:extLst>
              </p:cNvPr>
              <p:cNvSpPr txBox="1"/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F791E-5A88-4866-913C-C6311C826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8BFC58-E359-4CF1-931A-3A98BFBCAAC6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7288-4C8D-485A-8E64-BF2AD03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statements can be nested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62D1-C0A8-4904-BE17-61419A57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CFFE-83F3-4BF6-B316-2FEB7E56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086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6400801" y="2125014"/>
            <a:ext cx="494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doesn’t care 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1829388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(n&lt;2){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n;}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fib(n‑2)+fib(n‑1);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4997002" y="3426767"/>
            <a:ext cx="58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b="1" dirty="0"/>
              <a:t>really doesn’t care </a:t>
            </a:r>
            <a:r>
              <a:rPr lang="en-US" sz="2400" dirty="0"/>
              <a:t>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34549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5648-8D5A-4429-9F30-A5CCCAE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an evolutionary addition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D955-3E3D-4A38-9D44-737F7DF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features on top of C</a:t>
            </a:r>
          </a:p>
          <a:p>
            <a:pPr lvl="1"/>
            <a:r>
              <a:rPr lang="en-US" dirty="0"/>
              <a:t>Most important: classes to support Object Oriented Programming</a:t>
            </a:r>
          </a:p>
          <a:p>
            <a:pPr lvl="1"/>
            <a:r>
              <a:rPr lang="en-US" dirty="0"/>
              <a:t>Also includes a significant amount of libraries that C does not</a:t>
            </a:r>
          </a:p>
          <a:p>
            <a:pPr lvl="1"/>
            <a:endParaRPr lang="en-US" dirty="0"/>
          </a:p>
          <a:p>
            <a:r>
              <a:rPr lang="en-US" dirty="0"/>
              <a:t>Enables more complicated software design</a:t>
            </a:r>
          </a:p>
          <a:p>
            <a:pPr lvl="1"/>
            <a:r>
              <a:rPr lang="en-US" dirty="0"/>
              <a:t>Manages which part of code can access which things at which times</a:t>
            </a:r>
          </a:p>
          <a:p>
            <a:pPr lvl="1"/>
            <a:r>
              <a:rPr lang="en-US" dirty="0"/>
              <a:t>Manages how things are named and referred to</a:t>
            </a:r>
          </a:p>
          <a:p>
            <a:pPr lvl="1"/>
            <a:r>
              <a:rPr lang="en-US" dirty="0"/>
              <a:t>Manages errors to help software respond to them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E1E9-8EBF-44FE-9828-A1002809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50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(n&lt;2){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n;}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fib(n‑2)+fib(n‑1);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4997002" y="3426767"/>
            <a:ext cx="583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b="1" dirty="0"/>
              <a:t>really doesn’t care </a:t>
            </a:r>
            <a:r>
              <a:rPr lang="en-US" sz="2400" dirty="0"/>
              <a:t>about whitespace</a:t>
            </a:r>
          </a:p>
          <a:p>
            <a:endParaRPr lang="en-US" sz="2400" dirty="0"/>
          </a:p>
          <a:p>
            <a:r>
              <a:rPr lang="en-US" sz="2400" dirty="0"/>
              <a:t>But humans do!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don’t write your code this way!!!!!!!!!!</a:t>
            </a:r>
          </a:p>
        </p:txBody>
      </p:sp>
    </p:spTree>
    <p:extLst>
      <p:ext uri="{BB962C8B-B14F-4D97-AF65-F5344CB8AC3E}">
        <p14:creationId xmlns:p14="http://schemas.microsoft.com/office/powerpoint/2010/main" val="2014430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F9BF-E48F-46DF-954B-9BB9666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7B67-70BA-45E4-9308-C7469773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things are </a:t>
            </a:r>
            <a:r>
              <a:rPr lang="en-US" i="1" dirty="0"/>
              <a:t>possible</a:t>
            </a:r>
            <a:r>
              <a:rPr lang="en-US" dirty="0"/>
              <a:t> in C, but bad ideas</a:t>
            </a:r>
          </a:p>
          <a:p>
            <a:pPr lvl="1"/>
            <a:r>
              <a:rPr lang="en-US" dirty="0"/>
              <a:t>They can make things hard to read</a:t>
            </a:r>
          </a:p>
          <a:p>
            <a:pPr lvl="1"/>
            <a:r>
              <a:rPr lang="en-US" dirty="0"/>
              <a:t>They can be a source of bugs in code</a:t>
            </a:r>
          </a:p>
          <a:p>
            <a:endParaRPr lang="en-US" dirty="0"/>
          </a:p>
          <a:p>
            <a:r>
              <a:rPr lang="en-US" dirty="0"/>
              <a:t>We try to provide you with what we think of as “good” C code</a:t>
            </a:r>
          </a:p>
          <a:p>
            <a:endParaRPr lang="en-US" dirty="0"/>
          </a:p>
          <a:p>
            <a:r>
              <a:rPr lang="en-US" dirty="0"/>
              <a:t>We have a guide to how you should write your C code</a:t>
            </a:r>
          </a:p>
          <a:p>
            <a:pPr lvl="1"/>
            <a:r>
              <a:rPr lang="en-US" dirty="0"/>
              <a:t>This is a (small) portion of your grade on each homework!</a:t>
            </a:r>
          </a:p>
          <a:p>
            <a:pPr lvl="1"/>
            <a:r>
              <a:rPr lang="en-US" dirty="0">
                <a:hlinkClick r:id="rId2"/>
              </a:rPr>
              <a:t>https://nu-cs211.github.io/cs211-files/cstyle.html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4DF16-F47F-4AE2-B4DE-A995208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98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dirty="0"/>
              <a:t>Intro to C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Computing Fibonacci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1751665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926</TotalTime>
  <Words>5640</Words>
  <Application>Microsoft Office PowerPoint</Application>
  <PresentationFormat>Widescreen</PresentationFormat>
  <Paragraphs>1182</Paragraphs>
  <Slides>92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Cambria Math</vt:lpstr>
      <vt:lpstr>Courier New</vt:lpstr>
      <vt:lpstr>Tahoma</vt:lpstr>
      <vt:lpstr>Class Slides</vt:lpstr>
      <vt:lpstr>Lecture 01 Introduction &amp; C</vt:lpstr>
      <vt:lpstr>Welcome to CS211</vt:lpstr>
      <vt:lpstr>Branden Ghena (he/him)</vt:lpstr>
      <vt:lpstr>Questions in class</vt:lpstr>
      <vt:lpstr>Today’s Goals</vt:lpstr>
      <vt:lpstr>Outline</vt:lpstr>
      <vt:lpstr>What does CS211 teach?</vt:lpstr>
      <vt:lpstr>C - the most important programming language</vt:lpstr>
      <vt:lpstr>C++ - an evolutionary addition to C</vt:lpstr>
      <vt:lpstr>Things written in C/C++</vt:lpstr>
      <vt:lpstr>Upsides to C and C++</vt:lpstr>
      <vt:lpstr>Downsides to C and C++</vt:lpstr>
      <vt:lpstr>Analogies for programming languages</vt:lpstr>
      <vt:lpstr>So why teach C and C++?</vt:lpstr>
      <vt:lpstr>What does CS211 teach?</vt:lpstr>
      <vt:lpstr>Unix</vt:lpstr>
      <vt:lpstr>C and Unix were born together</vt:lpstr>
      <vt:lpstr>Unix shell</vt:lpstr>
      <vt:lpstr>So why teach Unix shell?</vt:lpstr>
      <vt:lpstr>So, why CS211?</vt:lpstr>
      <vt:lpstr>Architecture of a lecture</vt:lpstr>
      <vt:lpstr>Break + Question</vt:lpstr>
      <vt:lpstr>Break + Question</vt:lpstr>
      <vt:lpstr>Outline</vt:lpstr>
      <vt:lpstr>Course Staff</vt:lpstr>
      <vt:lpstr>How to learn stuff</vt:lpstr>
      <vt:lpstr>Asking questions</vt:lpstr>
      <vt:lpstr>Exercises</vt:lpstr>
      <vt:lpstr>Bad news: first assignment is already out</vt:lpstr>
      <vt:lpstr>Labs</vt:lpstr>
      <vt:lpstr>Homeworks</vt:lpstr>
      <vt:lpstr>Final Project</vt:lpstr>
      <vt:lpstr>Quizzes</vt:lpstr>
      <vt:lpstr>Grade composition</vt:lpstr>
      <vt:lpstr>Relative homework difficulties</vt:lpstr>
      <vt:lpstr>Late Policy</vt:lpstr>
      <vt:lpstr>We will support you if possible and equitable</vt:lpstr>
      <vt:lpstr>Slip Days</vt:lpstr>
      <vt:lpstr>Getting Help – Office Hours</vt:lpstr>
      <vt:lpstr>Getting Help – Request a Meeting</vt:lpstr>
      <vt:lpstr>Advice</vt:lpstr>
      <vt:lpstr>Break + relevant xkcd</vt:lpstr>
      <vt:lpstr>Collaboration in CS211, three levels:</vt:lpstr>
      <vt:lpstr>Academic Honesty</vt:lpstr>
      <vt:lpstr>Academic Honesty</vt:lpstr>
      <vt:lpstr>Outline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Outline</vt:lpstr>
      <vt:lpstr>Program state is preserved in variables</vt:lpstr>
      <vt:lpstr>Values, objects, and variables</vt:lpstr>
      <vt:lpstr>Example of definition and assignment</vt:lpstr>
      <vt:lpstr>Example of definition and assignment</vt:lpstr>
      <vt:lpstr>Example of definition and assignment</vt:lpstr>
      <vt:lpstr>Example of definition and assignment</vt:lpstr>
      <vt:lpstr>C: Typed imperative programming</vt:lpstr>
      <vt:lpstr>Some types in C</vt:lpstr>
      <vt:lpstr>Signed vs unsigned variables</vt:lpstr>
      <vt:lpstr>Temporarily changing types while comparing</vt:lpstr>
      <vt:lpstr>Temporarily changing types while comparing</vt:lpstr>
      <vt:lpstr>typedef can be used to make new C type names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Outline</vt:lpstr>
      <vt:lpstr>Definition of Fibonacci Function</vt:lpstr>
      <vt:lpstr>Implementing Fibonacci in C</vt:lpstr>
      <vt:lpstr>Implementing Fibonacci in C</vt:lpstr>
      <vt:lpstr>Any statements can be nested in C</vt:lpstr>
      <vt:lpstr>C ignores most whitespace</vt:lpstr>
      <vt:lpstr>C ignores most whitespace</vt:lpstr>
      <vt:lpstr>C ignores most whitespace</vt:lpstr>
      <vt:lpstr>C ignores most whitespace</vt:lpstr>
      <vt:lpstr>A note on style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Branden Ghena</dc:creator>
  <cp:lastModifiedBy>Branden Ghena</cp:lastModifiedBy>
  <cp:revision>68</cp:revision>
  <dcterms:created xsi:type="dcterms:W3CDTF">2021-09-19T18:55:23Z</dcterms:created>
  <dcterms:modified xsi:type="dcterms:W3CDTF">2023-03-30T18:12:06Z</dcterms:modified>
</cp:coreProperties>
</file>