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8"/>
  </p:notesMasterIdLst>
  <p:sldIdLst>
    <p:sldId id="256" r:id="rId2"/>
    <p:sldId id="526" r:id="rId3"/>
    <p:sldId id="539" r:id="rId4"/>
    <p:sldId id="264" r:id="rId5"/>
    <p:sldId id="387" r:id="rId6"/>
    <p:sldId id="691" r:id="rId7"/>
    <p:sldId id="542" r:id="rId8"/>
    <p:sldId id="418" r:id="rId9"/>
    <p:sldId id="419" r:id="rId10"/>
    <p:sldId id="428" r:id="rId11"/>
    <p:sldId id="427" r:id="rId12"/>
    <p:sldId id="421" r:id="rId13"/>
    <p:sldId id="426" r:id="rId14"/>
    <p:sldId id="429" r:id="rId15"/>
    <p:sldId id="422" r:id="rId16"/>
    <p:sldId id="692" r:id="rId17"/>
    <p:sldId id="433" r:id="rId18"/>
    <p:sldId id="425" r:id="rId19"/>
    <p:sldId id="430" r:id="rId20"/>
    <p:sldId id="681" r:id="rId21"/>
    <p:sldId id="689" r:id="rId22"/>
    <p:sldId id="423" r:id="rId23"/>
    <p:sldId id="424" r:id="rId24"/>
    <p:sldId id="431" r:id="rId25"/>
    <p:sldId id="543" r:id="rId26"/>
    <p:sldId id="392" r:id="rId27"/>
    <p:sldId id="407" r:id="rId28"/>
    <p:sldId id="408" r:id="rId29"/>
    <p:sldId id="516" r:id="rId30"/>
    <p:sldId id="693" r:id="rId31"/>
    <p:sldId id="435" r:id="rId32"/>
    <p:sldId id="385" r:id="rId33"/>
    <p:sldId id="443" r:id="rId34"/>
    <p:sldId id="444" r:id="rId35"/>
    <p:sldId id="445" r:id="rId36"/>
    <p:sldId id="684" r:id="rId37"/>
    <p:sldId id="694" r:id="rId38"/>
    <p:sldId id="685" r:id="rId39"/>
    <p:sldId id="514" r:id="rId40"/>
    <p:sldId id="519" r:id="rId41"/>
    <p:sldId id="515" r:id="rId42"/>
    <p:sldId id="695" r:id="rId43"/>
    <p:sldId id="391" r:id="rId44"/>
    <p:sldId id="518" r:id="rId45"/>
    <p:sldId id="521" r:id="rId46"/>
    <p:sldId id="662" r:id="rId47"/>
    <p:sldId id="696" r:id="rId48"/>
    <p:sldId id="522" r:id="rId49"/>
    <p:sldId id="394" r:id="rId50"/>
    <p:sldId id="397" r:id="rId51"/>
    <p:sldId id="389" r:id="rId52"/>
    <p:sldId id="402" r:id="rId53"/>
    <p:sldId id="485" r:id="rId54"/>
    <p:sldId id="697" r:id="rId55"/>
    <p:sldId id="447" r:id="rId56"/>
    <p:sldId id="449" r:id="rId57"/>
    <p:sldId id="698" r:id="rId58"/>
    <p:sldId id="494" r:id="rId59"/>
    <p:sldId id="451" r:id="rId60"/>
    <p:sldId id="498" r:id="rId61"/>
    <p:sldId id="496" r:id="rId62"/>
    <p:sldId id="500" r:id="rId63"/>
    <p:sldId id="499" r:id="rId64"/>
    <p:sldId id="501" r:id="rId65"/>
    <p:sldId id="502" r:id="rId66"/>
    <p:sldId id="503" r:id="rId67"/>
    <p:sldId id="504" r:id="rId68"/>
    <p:sldId id="488" r:id="rId69"/>
    <p:sldId id="487" r:id="rId70"/>
    <p:sldId id="540" r:id="rId71"/>
    <p:sldId id="541" r:id="rId72"/>
    <p:sldId id="699" r:id="rId73"/>
    <p:sldId id="490" r:id="rId74"/>
    <p:sldId id="506" r:id="rId75"/>
    <p:sldId id="508" r:id="rId76"/>
    <p:sldId id="509" r:id="rId77"/>
    <p:sldId id="507" r:id="rId78"/>
    <p:sldId id="510" r:id="rId79"/>
    <p:sldId id="511" r:id="rId80"/>
    <p:sldId id="700" r:id="rId81"/>
    <p:sldId id="527" r:id="rId82"/>
    <p:sldId id="493" r:id="rId83"/>
    <p:sldId id="453" r:id="rId84"/>
    <p:sldId id="491" r:id="rId85"/>
    <p:sldId id="505" r:id="rId86"/>
    <p:sldId id="401" r:id="rId87"/>
    <p:sldId id="492" r:id="rId88"/>
    <p:sldId id="690" r:id="rId89"/>
    <p:sldId id="687" r:id="rId90"/>
    <p:sldId id="395" r:id="rId91"/>
    <p:sldId id="396" r:id="rId92"/>
    <p:sldId id="398" r:id="rId93"/>
    <p:sldId id="523" r:id="rId94"/>
    <p:sldId id="400" r:id="rId95"/>
    <p:sldId id="399" r:id="rId96"/>
    <p:sldId id="688" r:id="rId97"/>
    <p:sldId id="524" r:id="rId98"/>
    <p:sldId id="598" r:id="rId99"/>
    <p:sldId id="525" r:id="rId100"/>
    <p:sldId id="599" r:id="rId101"/>
    <p:sldId id="600" r:id="rId102"/>
    <p:sldId id="528" r:id="rId103"/>
    <p:sldId id="529" r:id="rId104"/>
    <p:sldId id="530" r:id="rId105"/>
    <p:sldId id="531" r:id="rId106"/>
    <p:sldId id="532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26"/>
            <p14:sldId id="539"/>
            <p14:sldId id="264"/>
            <p14:sldId id="387"/>
          </p14:sldIdLst>
        </p14:section>
        <p14:section name="Unix Shell" id="{911232E7-28A6-4D79-BAC7-45CCE51D0C10}">
          <p14:sldIdLst>
            <p14:sldId id="691"/>
            <p14:sldId id="542"/>
            <p14:sldId id="418"/>
            <p14:sldId id="419"/>
            <p14:sldId id="428"/>
            <p14:sldId id="427"/>
            <p14:sldId id="421"/>
            <p14:sldId id="426"/>
            <p14:sldId id="429"/>
            <p14:sldId id="422"/>
          </p14:sldIdLst>
        </p14:section>
        <p14:section name="Working with files" id="{281C8431-5A53-4168-A497-944090919CF8}">
          <p14:sldIdLst>
            <p14:sldId id="692"/>
            <p14:sldId id="433"/>
            <p14:sldId id="425"/>
            <p14:sldId id="430"/>
            <p14:sldId id="681"/>
            <p14:sldId id="689"/>
            <p14:sldId id="423"/>
            <p14:sldId id="424"/>
            <p14:sldId id="431"/>
            <p14:sldId id="543"/>
            <p14:sldId id="392"/>
            <p14:sldId id="407"/>
            <p14:sldId id="408"/>
            <p14:sldId id="516"/>
          </p14:sldIdLst>
        </p14:section>
        <p14:section name="Compilation" id="{A26B76FD-8BD1-4C33-9F69-A5A66394C282}">
          <p14:sldIdLst>
            <p14:sldId id="693"/>
            <p14:sldId id="435"/>
            <p14:sldId id="385"/>
            <p14:sldId id="443"/>
            <p14:sldId id="444"/>
            <p14:sldId id="445"/>
            <p14:sldId id="684"/>
          </p14:sldIdLst>
        </p14:section>
        <p14:section name="Separate Compilation" id="{B55B8E8C-5EAB-4A1E-A4E9-AE5E896E46FA}">
          <p14:sldIdLst>
            <p14:sldId id="694"/>
            <p14:sldId id="685"/>
            <p14:sldId id="514"/>
            <p14:sldId id="519"/>
            <p14:sldId id="515"/>
          </p14:sldIdLst>
        </p14:section>
        <p14:section name="Makefiles" id="{ED53C18C-9914-439E-BCED-32ED140D3BCD}">
          <p14:sldIdLst>
            <p14:sldId id="695"/>
            <p14:sldId id="391"/>
            <p14:sldId id="518"/>
            <p14:sldId id="521"/>
            <p14:sldId id="662"/>
          </p14:sldIdLst>
        </p14:section>
        <p14:section name="C Pre-processor" id="{BA744A37-D2D7-4B37-B0A6-FA9DCFDF6CD6}">
          <p14:sldIdLst>
            <p14:sldId id="696"/>
            <p14:sldId id="522"/>
            <p14:sldId id="394"/>
            <p14:sldId id="397"/>
            <p14:sldId id="389"/>
            <p14:sldId id="402"/>
            <p14:sldId id="485"/>
          </p14:sldIdLst>
        </p14:section>
        <p14:section name="Computing Fibonacci Numbers" id="{51731F48-55D4-45BD-9FA5-8A636898D5F7}">
          <p14:sldIdLst>
            <p14:sldId id="697"/>
            <p14:sldId id="447"/>
            <p14:sldId id="449"/>
          </p14:sldIdLst>
        </p14:section>
        <p14:section name="Iteration" id="{E992A4B0-9C7A-42ED-AA6F-23BCC91C06F6}">
          <p14:sldIdLst>
            <p14:sldId id="698"/>
            <p14:sldId id="494"/>
            <p14:sldId id="451"/>
            <p14:sldId id="498"/>
            <p14:sldId id="496"/>
            <p14:sldId id="500"/>
            <p14:sldId id="499"/>
            <p14:sldId id="501"/>
            <p14:sldId id="502"/>
            <p14:sldId id="503"/>
            <p14:sldId id="504"/>
            <p14:sldId id="488"/>
            <p14:sldId id="487"/>
            <p14:sldId id="540"/>
            <p14:sldId id="541"/>
          </p14:sldIdLst>
        </p14:section>
        <p14:section name="Input and Output" id="{71BEA2AD-4309-4371-860D-5B20C76D4B47}">
          <p14:sldIdLst>
            <p14:sldId id="699"/>
            <p14:sldId id="490"/>
            <p14:sldId id="506"/>
            <p14:sldId id="508"/>
            <p14:sldId id="509"/>
            <p14:sldId id="507"/>
            <p14:sldId id="510"/>
            <p14:sldId id="511"/>
          </p14:sldIdLst>
        </p14:section>
        <p14:section name="Other C Syntax" id="{93CEAFF4-6CC4-4550-9697-63DB2C90B89A}">
          <p14:sldIdLst>
            <p14:sldId id="700"/>
            <p14:sldId id="527"/>
            <p14:sldId id="493"/>
            <p14:sldId id="453"/>
            <p14:sldId id="491"/>
            <p14:sldId id="505"/>
            <p14:sldId id="401"/>
            <p14:sldId id="492"/>
          </p14:sldIdLst>
        </p14:section>
        <p14:section name="Wrapup" id="{29A7F866-9DA9-446B-8359-CE426CB89C7A}">
          <p14:sldIdLst>
            <p14:sldId id="690"/>
          </p14:sldIdLst>
        </p14:section>
        <p14:section name="Bonus: pre-processor" id="{86916F8E-59AC-42C5-BC18-8EA03073F2F8}">
          <p14:sldIdLst>
            <p14:sldId id="687"/>
            <p14:sldId id="395"/>
            <p14:sldId id="396"/>
            <p14:sldId id="398"/>
            <p14:sldId id="523"/>
            <p14:sldId id="400"/>
            <p14:sldId id="399"/>
          </p14:sldIdLst>
        </p14:section>
        <p14:section name="Bonus: Makefile Syntax" id="{AE4247B2-1DD2-445E-B2E9-A52E9126B580}">
          <p14:sldIdLst>
            <p14:sldId id="688"/>
            <p14:sldId id="524"/>
            <p14:sldId id="598"/>
            <p14:sldId id="525"/>
            <p14:sldId id="599"/>
            <p14:sldId id="600"/>
            <p14:sldId id="528"/>
            <p14:sldId id="529"/>
            <p14:sldId id="53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36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shell.com/" TargetMode="External"/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ldr.ostera.i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ainshell.com/explain?cmd=tar+-xvkf+%7Ecs211%2Flec%2F02_shell_compilation.tgz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dio/printf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</a:t>
            </a:r>
            <a:br>
              <a:rPr lang="en-US" dirty="0"/>
            </a:br>
            <a:r>
              <a:rPr lang="en-US" dirty="0"/>
              <a:t>Unix Shell &amp; C Compilation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8894D-FF34-42DE-A30A-C9D2728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command-line demo!!!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751EA9-685A-C41F-3BFC-37CBD280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  <a:p>
            <a:pPr lvl="1"/>
            <a:r>
              <a:rPr lang="en-US" dirty="0"/>
              <a:t>Log 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Move around with commands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Fail at some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Tab completion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files from lecture!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815F-00AB-4F0A-AE2A-62511959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96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don’t have to repeat the goal in each recipe</a:t>
            </a:r>
          </a:p>
          <a:p>
            <a:pPr lvl="1"/>
            <a:r>
              <a:rPr lang="en-US" dirty="0"/>
              <a:t>It’s better to use the special variable $@ instead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interact.o posn.o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interact.c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75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Similarly, $^ is a variable that stands for the prerequisites</a:t>
            </a:r>
          </a:p>
          <a:p>
            <a:pPr lvl="1"/>
            <a:r>
              <a:rPr lang="en-US" dirty="0"/>
              <a:t>Or $&lt; when you only want the </a:t>
            </a:r>
            <a:r>
              <a:rPr lang="en-US" i="1" dirty="0"/>
              <a:t>first</a:t>
            </a:r>
            <a:r>
              <a:rPr lang="en-US" dirty="0"/>
              <a:t> prerequisite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49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note that the bottom three compilation rules are the same except for the filename. We can replace them with a pattern rule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12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This pattern says we can build any .o file from a matching .c file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66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That pattern is pretty generic except for the reliance on </a:t>
            </a:r>
            <a:r>
              <a:rPr lang="en-US" dirty="0" err="1"/>
              <a:t>posn.h</a:t>
            </a:r>
            <a:endParaRPr lang="en-US" dirty="0"/>
          </a:p>
          <a:p>
            <a:pPr lvl="1"/>
            <a:r>
              <a:rPr lang="en-US" dirty="0"/>
              <a:t>Let’s break that out into a separate rule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</a:t>
            </a: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interact.o posn_test.o posn.o: posn.h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12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And we really ought to make the compiler used a variable</a:t>
            </a:r>
          </a:p>
          <a:p>
            <a:pPr lvl="1"/>
            <a:r>
              <a:rPr lang="en-US" dirty="0"/>
              <a:t>Then others could change it out if desired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</a:t>
            </a: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$(CC)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interact.o posn_test.o posn.o: posn.h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08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Finally, there are often compiler options we want to pass in</a:t>
            </a:r>
          </a:p>
          <a:p>
            <a:pPr lvl="1"/>
            <a:r>
              <a:rPr lang="en-US" dirty="0"/>
              <a:t>Here are the standard variables for holding those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 $(CFLAGS) $(LDFLAGS)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 $(CFLAGS) $(LDFLAGS)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</a:t>
            </a: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$(CC)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 $(CPPFLAGS) $(CFLAGS)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interact.o posn_test.o posn.o: posn.h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9367-9E66-48C2-8DF4-EFD653D4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51D5-6860-4758-873B-FD66D861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367867"/>
            <a:ext cx="10972800" cy="80433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>
                <a:cs typeface="Courier New" panose="02070309020205020404" pitchFamily="49" charset="0"/>
              </a:rPr>
              <a:t> is the path to user-installed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C2CA-F623-4D58-9AAD-70C9E79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105495-9DF2-410A-9443-360C5501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904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7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2B12-F44A-430B-8BFE-D53786CA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1933-E0BD-49F5-AF25-10872E5C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			the current directory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dirty="0"/>
              <a:t>			the parent of the current directory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</a:t>
            </a:r>
            <a:r>
              <a:rPr lang="en-US" dirty="0"/>
              <a:t>		the parent of the parent of the current directory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../../../</a:t>
            </a:r>
            <a:r>
              <a:rPr lang="en-US" dirty="0"/>
              <a:t>	and so on…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			the previous directory you were in before the current one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dirty="0"/>
              <a:t>			the home directory of the current user (your home)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~cs211</a:t>
            </a:r>
            <a:r>
              <a:rPr lang="en-US" dirty="0"/>
              <a:t>		the home directory of the user cs211</a:t>
            </a:r>
          </a:p>
          <a:p>
            <a:pPr marL="457200" lvl="1" indent="0">
              <a:buNone/>
            </a:pPr>
            <a:r>
              <a:rPr lang="en-US" sz="2000" dirty="0"/>
              <a:t>			(works for any user, but you’ll probably won’t interact with other users)</a:t>
            </a:r>
          </a:p>
          <a:p>
            <a:pPr marL="2743200" lvl="6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/>
              <a:t>			the root directory (analogous to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sz="2600" dirty="0"/>
              <a:t> on windows)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CE49C-B0D3-4252-98EB-A0338F39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D22A-2E12-4510-B2E4-80D78D9F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845B-B8C3-4140-A18C-7F1F418D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paths are relative to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../../code/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/../build/</a:t>
            </a:r>
          </a:p>
          <a:p>
            <a:pPr lvl="1"/>
            <a:endParaRPr lang="en-US" dirty="0"/>
          </a:p>
          <a:p>
            <a:r>
              <a:rPr lang="en-US" dirty="0"/>
              <a:t>Absolute paths have the full path name to the location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/cs213/code/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/cs213/code/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/../build/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360D6-7FA8-4DF4-AD0C-388C2181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4268-B7C6-421E-A018-41E320C5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in path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7888-F4AE-422F-8DDC-E9FFA6C6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972799" cy="5029200"/>
          </a:xfrm>
        </p:spPr>
        <p:txBody>
          <a:bodyPr/>
          <a:lstStyle/>
          <a:p>
            <a:r>
              <a:rPr lang="en-US" dirty="0"/>
              <a:t>Sometimes you’re not sure exactly what the name is</a:t>
            </a:r>
          </a:p>
          <a:p>
            <a:pPr lvl="1"/>
            <a:r>
              <a:rPr lang="en-US" dirty="0"/>
              <a:t>Or there might be multiple files that you want to interact with simultaneously</a:t>
            </a:r>
          </a:p>
          <a:p>
            <a:pPr lvl="1"/>
            <a:endParaRPr lang="en-US" dirty="0"/>
          </a:p>
          <a:p>
            <a:r>
              <a:rPr lang="en-US" dirty="0"/>
              <a:t>The wildcard symbol, *, replaces any number of characters in a path name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/home/*/		</a:t>
            </a:r>
            <a:r>
              <a:rPr lang="en-US" dirty="0">
                <a:cs typeface="Courier New" panose="02070309020205020404" pitchFamily="49" charset="0"/>
              </a:rPr>
              <a:t>List all files in all user’s home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~/cs21*/		</a:t>
            </a:r>
            <a:r>
              <a:rPr lang="en-US" dirty="0">
                <a:cs typeface="Courier New" panose="02070309020205020404" pitchFamily="49" charset="0"/>
              </a:rPr>
              <a:t>List all files in any directory starting with cs21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code/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/*.c	</a:t>
            </a:r>
            <a:r>
              <a:rPr lang="en-US" dirty="0">
                <a:cs typeface="Courier New" panose="02070309020205020404" pitchFamily="49" charset="0"/>
              </a:rPr>
              <a:t>List all files that end with “.c” in code/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7885-A301-4769-B963-84135EE3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387-3955-4ECD-8B72-2E8EC70B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116B-77BD-4876-97A2-661B0EFE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takes </a:t>
            </a:r>
            <a:r>
              <a:rPr lang="en-US" dirty="0" err="1"/>
              <a:t>toooooooo</a:t>
            </a:r>
            <a:r>
              <a:rPr lang="en-US" dirty="0"/>
              <a:t> </a:t>
            </a:r>
            <a:r>
              <a:rPr lang="en-US" dirty="0" err="1"/>
              <a:t>looooooonnnnggg</a:t>
            </a:r>
            <a:endParaRPr lang="en-US" dirty="0"/>
          </a:p>
          <a:p>
            <a:pPr lvl="1"/>
            <a:r>
              <a:rPr lang="en-US" dirty="0"/>
              <a:t>Solution, let the computer guess what you’re trying to type</a:t>
            </a:r>
          </a:p>
          <a:p>
            <a:pPr lvl="1"/>
            <a:endParaRPr lang="en-US" dirty="0"/>
          </a:p>
          <a:p>
            <a:r>
              <a:rPr lang="en-US" dirty="0"/>
              <a:t>Pressing tab while part-way through typing just about anything in terminal will tab-complete it for you</a:t>
            </a:r>
          </a:p>
          <a:p>
            <a:pPr lvl="1"/>
            <a:r>
              <a:rPr lang="en-US" dirty="0"/>
              <a:t>As long as you have typed enough characters so that only one option remains, it will complete it</a:t>
            </a:r>
          </a:p>
          <a:p>
            <a:pPr lvl="1"/>
            <a:r>
              <a:rPr lang="en-US" dirty="0"/>
              <a:t>If multiple options remain, it will stop trying</a:t>
            </a:r>
          </a:p>
          <a:p>
            <a:pPr lvl="1"/>
            <a:endParaRPr lang="en-US" dirty="0"/>
          </a:p>
          <a:p>
            <a:r>
              <a:rPr lang="en-US" dirty="0"/>
              <a:t>Also, up-arrow gets you the previously typed command</a:t>
            </a:r>
          </a:p>
          <a:p>
            <a:pPr lvl="1"/>
            <a:r>
              <a:rPr lang="en-US" dirty="0"/>
              <a:t>And you can edit that, if that’s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EF625-080D-49B7-B593-D0B7E7AB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b="1" dirty="0"/>
              <a:t>Working with files</a:t>
            </a:r>
          </a:p>
          <a:p>
            <a:pPr lvl="1"/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0102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6693-7CDF-40EF-8375-9F1D3270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E7F1-8C64-4415-ABFF-AD27B6E0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path</a:t>
            </a:r>
          </a:p>
          <a:p>
            <a:pPr lvl="1"/>
            <a:r>
              <a:rPr lang="en-US" dirty="0"/>
              <a:t>Prints out the contents of the file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path1 path2</a:t>
            </a:r>
          </a:p>
          <a:p>
            <a:pPr lvl="1"/>
            <a:r>
              <a:rPr lang="en-US" dirty="0"/>
              <a:t>Moves a file from path1 to path2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path1 path2</a:t>
            </a:r>
          </a:p>
          <a:p>
            <a:pPr lvl="1"/>
            <a:r>
              <a:rPr lang="en-US" dirty="0"/>
              <a:t>Copies a file from path1 to path2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 path</a:t>
            </a:r>
          </a:p>
          <a:p>
            <a:pPr lvl="1"/>
            <a:r>
              <a:rPr lang="en-US" dirty="0"/>
              <a:t>Deletes (removes)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79716-D954-474E-90C7-BD0F5B0D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4521-7025-4125-B4AE-52DD4C4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4119-7E14-4A2C-B28F-01306DC6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terminal text editors</a:t>
            </a:r>
          </a:p>
          <a:p>
            <a:pPr lvl="1"/>
            <a:r>
              <a:rPr lang="en-US" dirty="0"/>
              <a:t>And there are holy wars about why one is </a:t>
            </a:r>
            <a:r>
              <a:rPr lang="en-US" i="1" dirty="0"/>
              <a:t>best</a:t>
            </a:r>
          </a:p>
          <a:p>
            <a:pPr lvl="1"/>
            <a:r>
              <a:rPr lang="en-US" b="1" dirty="0"/>
              <a:t>There is no best. Just use whatever you like</a:t>
            </a:r>
          </a:p>
          <a:p>
            <a:pPr lvl="1"/>
            <a:endParaRPr lang="en-US" b="1" dirty="0"/>
          </a:p>
          <a:p>
            <a:r>
              <a:rPr lang="en-US" dirty="0"/>
              <a:t>Example editors</a:t>
            </a:r>
          </a:p>
          <a:p>
            <a:pPr lvl="1"/>
            <a:r>
              <a:rPr lang="en-US" dirty="0"/>
              <a:t>Vim, Emacs, Nano</a:t>
            </a:r>
          </a:p>
          <a:p>
            <a:pPr lvl="1"/>
            <a:endParaRPr lang="en-US" dirty="0"/>
          </a:p>
          <a:p>
            <a:r>
              <a:rPr lang="en-US" dirty="0"/>
              <a:t>In CS211, I’ll be teaching you using the Micro text editor</a:t>
            </a:r>
          </a:p>
          <a:p>
            <a:pPr lvl="1"/>
            <a:r>
              <a:rPr lang="en-US" dirty="0"/>
              <a:t>Occasionally I’ll open vim by accident. Someone yell at me when I do</a:t>
            </a:r>
          </a:p>
          <a:p>
            <a:pPr lvl="1"/>
            <a:r>
              <a:rPr lang="en-US" dirty="0"/>
              <a:t>https://micro-editor.github.io/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C6340-73C9-4396-B2FA-1DBDCAA8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760E-9955-4867-851A-1042D60F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with 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5EB2-DDB7-4057-8120-2FF26918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filename</a:t>
            </a:r>
          </a:p>
          <a:p>
            <a:pPr lvl="1"/>
            <a:r>
              <a:rPr lang="en-US" dirty="0"/>
              <a:t>Opens micro, editing filename</a:t>
            </a:r>
          </a:p>
          <a:p>
            <a:pPr lvl="1"/>
            <a:endParaRPr lang="en-US" dirty="0"/>
          </a:p>
          <a:p>
            <a:r>
              <a:rPr lang="en-US" dirty="0"/>
              <a:t>Works just like any text editor you’ve used</a:t>
            </a:r>
          </a:p>
          <a:p>
            <a:pPr lvl="1"/>
            <a:r>
              <a:rPr lang="en-US" dirty="0"/>
              <a:t>Mouse moves the cursor around, as do the arrow keys</a:t>
            </a:r>
          </a:p>
          <a:p>
            <a:pPr lvl="1"/>
            <a:r>
              <a:rPr lang="en-US" dirty="0"/>
              <a:t>Typing makes text appear</a:t>
            </a:r>
          </a:p>
          <a:p>
            <a:pPr lvl="2"/>
            <a:r>
              <a:rPr lang="en-US" dirty="0"/>
              <a:t>(This isn’t true in some shell editors, looking at you vim)</a:t>
            </a:r>
          </a:p>
          <a:p>
            <a:endParaRPr lang="en-US" dirty="0"/>
          </a:p>
          <a:p>
            <a:pPr lvl="1"/>
            <a:r>
              <a:rPr lang="en-US" dirty="0"/>
              <a:t>Ctrl-s 	save the file</a:t>
            </a:r>
          </a:p>
          <a:p>
            <a:pPr lvl="1"/>
            <a:r>
              <a:rPr lang="en-US" dirty="0"/>
              <a:t>Ctrl-o	open a file</a:t>
            </a:r>
          </a:p>
          <a:p>
            <a:pPr lvl="1"/>
            <a:r>
              <a:rPr lang="en-US" dirty="0"/>
              <a:t>Ctrl-q	quit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00DD-DD41-4575-8660-40DE43DC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68D8-F537-402B-9868-4376EE0D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48A4-0A3B-4662-9CCB-1B6845CB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13705" cy="5029200"/>
          </a:xfrm>
        </p:spPr>
        <p:txBody>
          <a:bodyPr>
            <a:normAutofit/>
          </a:bodyPr>
          <a:lstStyle/>
          <a:p>
            <a:r>
              <a:rPr lang="en-US" dirty="0"/>
              <a:t>Office hours have started!</a:t>
            </a:r>
          </a:p>
          <a:p>
            <a:pPr lvl="1"/>
            <a:r>
              <a:rPr lang="en-US" dirty="0"/>
              <a:t>Check Canvas homepage for calendar</a:t>
            </a:r>
          </a:p>
          <a:p>
            <a:pPr lvl="1"/>
            <a:r>
              <a:rPr lang="en-US" dirty="0"/>
              <a:t>I have office hours right after class today!</a:t>
            </a:r>
          </a:p>
          <a:p>
            <a:endParaRPr lang="en-US" dirty="0"/>
          </a:p>
          <a:p>
            <a:r>
              <a:rPr lang="en-US" dirty="0"/>
              <a:t>Everyone should have Piazza access</a:t>
            </a:r>
          </a:p>
          <a:p>
            <a:pPr lvl="1"/>
            <a:r>
              <a:rPr lang="en-US" dirty="0"/>
              <a:t>Email me ASAP if you don’t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570B-E039-4CA6-B936-5C48C280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AF804E-882D-266E-19F7-9FFDB1700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86" y="1100741"/>
            <a:ext cx="6223908" cy="465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0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8C74-4B04-26FD-9BFE-1570FDBC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command-line demo 2!!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1EA9-9F7F-9337-083C-75DFFB5A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  <a:p>
            <a:pPr lvl="1"/>
            <a:r>
              <a:rPr lang="en-US" dirty="0"/>
              <a:t>Make directories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Edit a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Move a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a command with flags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50E71-8303-C3E1-DD37-DD184E0F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4FDB-E294-B835-E2F1-A40EFA8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a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9C6A-AF63-6CFD-078B-91633365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Ctrl-C stops </a:t>
            </a:r>
            <a:r>
              <a:rPr lang="en-US" i="1" dirty="0"/>
              <a:t>most</a:t>
            </a:r>
            <a:r>
              <a:rPr lang="en-US" dirty="0"/>
              <a:t> things from running</a:t>
            </a:r>
          </a:p>
          <a:p>
            <a:pPr lvl="1"/>
            <a:r>
              <a:rPr lang="en-US" dirty="0"/>
              <a:t>Ctrl key and C key both at once</a:t>
            </a:r>
          </a:p>
          <a:p>
            <a:endParaRPr lang="en-US" dirty="0"/>
          </a:p>
          <a:p>
            <a:r>
              <a:rPr lang="en-US" dirty="0"/>
              <a:t>If you have C code that’s stuck in an infinite loop, Ctrl-C will stop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means Ctrl-C isn’t usually copy</a:t>
            </a:r>
          </a:p>
          <a:p>
            <a:pPr lvl="1"/>
            <a:r>
              <a:rPr lang="en-US" dirty="0"/>
              <a:t>Except it does work as copy in Micro!</a:t>
            </a:r>
            <a:br>
              <a:rPr lang="en-US" dirty="0"/>
            </a:br>
            <a:r>
              <a:rPr lang="en-US" dirty="0"/>
              <a:t>(but that means it won’t stop Micro from running)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1D671-1876-545F-3CCF-81207976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FB66-BAB4-4E9A-B9FB-F05202D8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2FCD-43B3-4366-B35A-D48F3192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pPr lvl="1"/>
            <a:r>
              <a:rPr lang="en-US" dirty="0"/>
              <a:t>Opens the manual pages for a program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endParaRPr lang="en-US" dirty="0"/>
          </a:p>
          <a:p>
            <a:r>
              <a:rPr lang="en-US" dirty="0"/>
              <a:t>Flags are configurations for a command that change what it does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</a:t>
            </a:r>
            <a:r>
              <a:rPr lang="en-US" dirty="0"/>
              <a:t>lists files in the current directory in a vertical list with details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–t</a:t>
            </a:r>
            <a:r>
              <a:rPr lang="en-US" dirty="0"/>
              <a:t> sorts the ls output by most recently modified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–t</a:t>
            </a:r>
            <a:r>
              <a:rPr lang="en-US" dirty="0"/>
              <a:t> does both</a:t>
            </a:r>
          </a:p>
          <a:p>
            <a:pPr lvl="1"/>
            <a:endParaRPr lang="en-US" dirty="0"/>
          </a:p>
          <a:p>
            <a:r>
              <a:rPr lang="en-US" dirty="0"/>
              <a:t>You can type multiple flags after a single dash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/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–t</a:t>
            </a:r>
            <a:r>
              <a:rPr lang="en-US" dirty="0">
                <a:cs typeface="Courier New" panose="02070309020205020404" pitchFamily="49" charset="0"/>
              </a:rPr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A6D1E-0571-4748-8D8B-4ED02BCF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9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61DA-DC26-414C-A806-14241FF0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8AB3-5904-422D-A5E4-E49213D1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–r “text” *</a:t>
            </a:r>
          </a:p>
          <a:p>
            <a:pPr lvl="1"/>
            <a:r>
              <a:rPr lang="en-US" dirty="0"/>
              <a:t>Explanation</a:t>
            </a:r>
          </a:p>
          <a:p>
            <a:pPr lvl="2"/>
            <a:r>
              <a:rPr lang="en-US" dirty="0"/>
              <a:t>Grep prints lines matching a pattern</a:t>
            </a:r>
          </a:p>
          <a:p>
            <a:pPr lvl="2"/>
            <a:r>
              <a:rPr lang="en-US" dirty="0"/>
              <a:t>The pattern in this case is “text”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dirty="0"/>
              <a:t> means search recursively, i.e. in this directory and all subdirectories</a:t>
            </a:r>
          </a:p>
          <a:p>
            <a:pPr lvl="2"/>
            <a:r>
              <a:rPr lang="en-US" dirty="0"/>
              <a:t>* means to search in any file in the current directory</a:t>
            </a:r>
          </a:p>
          <a:p>
            <a:pPr lvl="1"/>
            <a:r>
              <a:rPr lang="en-US" dirty="0"/>
              <a:t>Summary</a:t>
            </a:r>
          </a:p>
          <a:p>
            <a:pPr lvl="2"/>
            <a:r>
              <a:rPr lang="en-US" dirty="0"/>
              <a:t>Search all the files here and below for the word “text”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99B22-7AD0-4DD8-95CA-CB2261E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7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A394-E9A0-453F-B3BA-040522AD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overwhelmed!!!!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7DB4-B67B-4E48-A08C-2E692781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plenty of time to learn this</a:t>
            </a:r>
          </a:p>
          <a:p>
            <a:endParaRPr lang="en-US" dirty="0"/>
          </a:p>
          <a:p>
            <a:r>
              <a:rPr lang="en-US" dirty="0"/>
              <a:t>Lab01 guides you through the same kinds of commands I did today, step by step</a:t>
            </a:r>
          </a:p>
          <a:p>
            <a:endParaRPr lang="en-US" dirty="0"/>
          </a:p>
          <a:p>
            <a:r>
              <a:rPr lang="en-US" dirty="0"/>
              <a:t>Practice is the only thing that will really help</a:t>
            </a:r>
          </a:p>
          <a:p>
            <a:pPr lvl="1"/>
            <a:r>
              <a:rPr lang="en-US" dirty="0"/>
              <a:t>And CS211 will give you plenty of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9B5E-962B-4980-99E7-DDC18B9C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5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4B87-019B-4DAC-AAB9-7860234C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ADD7-56F2-4EBF-8752-C9161F66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lecture notes on using the shell</a:t>
            </a:r>
          </a:p>
          <a:p>
            <a:pPr lvl="1"/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various shell command syntax</a:t>
            </a:r>
          </a:p>
          <a:p>
            <a:pPr lvl="1"/>
            <a:r>
              <a:rPr lang="en-US" dirty="0">
                <a:hlinkClick r:id="rId3"/>
              </a:rPr>
              <a:t>https://explainshell.com/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how to use various shell commands</a:t>
            </a:r>
          </a:p>
          <a:p>
            <a:pPr lvl="1"/>
            <a:r>
              <a:rPr lang="en-US" dirty="0"/>
              <a:t>Just type the command into the box at the top</a:t>
            </a:r>
          </a:p>
          <a:p>
            <a:pPr lvl="1"/>
            <a:r>
              <a:rPr lang="en-US" dirty="0">
                <a:hlinkClick r:id="rId4"/>
              </a:rPr>
              <a:t>https://tldr.ostera.io/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B347-23CC-46F2-83E4-7F2135E3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command: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Superuser do</a:t>
            </a:r>
          </a:p>
          <a:p>
            <a:pPr lvl="1"/>
            <a:r>
              <a:rPr lang="en-US" dirty="0"/>
              <a:t>Executes a command with special administrator privilege (superuser)</a:t>
            </a:r>
          </a:p>
          <a:p>
            <a:pPr lvl="1"/>
            <a:r>
              <a:rPr lang="en-US" dirty="0"/>
              <a:t>Necessary for installing new programs and modifying the OS</a:t>
            </a:r>
          </a:p>
          <a:p>
            <a:pPr lvl="1"/>
            <a:endParaRPr lang="en-US" dirty="0"/>
          </a:p>
          <a:p>
            <a:r>
              <a:rPr lang="en-US" dirty="0"/>
              <a:t>Run it before a command to execute that command as a superuser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only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/>
              <a:t> on computers where you are an admin</a:t>
            </a:r>
          </a:p>
          <a:p>
            <a:pPr lvl="1"/>
            <a:r>
              <a:rPr lang="en-US" dirty="0"/>
              <a:t>Only use with caution and care. It can destroy your computer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You’ll never need it for class stuff</a:t>
            </a:r>
          </a:p>
          <a:p>
            <a:pPr lvl="1"/>
            <a:r>
              <a:rPr lang="en-US" dirty="0"/>
              <a:t>You are NOT an admin on the class servers! (neither am I)</a:t>
            </a:r>
          </a:p>
          <a:p>
            <a:pPr lvl="1"/>
            <a:r>
              <a:rPr lang="en-US" dirty="0"/>
              <a:t>You might see it in stack overflow answers (won’t solve 211 problems though)</a:t>
            </a:r>
          </a:p>
          <a:p>
            <a:pPr lvl="1"/>
            <a:endParaRPr lang="en-US" dirty="0"/>
          </a:p>
          <a:p>
            <a:pPr lvl="1"/>
            <a:r>
              <a:rPr lang="en-US"/>
              <a:t>IT MAKES WORK FOR IT TOO DON”T DO 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6F5D-84E3-4045-A88E-E297BF0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example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305E9A-E971-4554-A92C-7FF79059B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30"/>
          <a:stretch/>
        </p:blipFill>
        <p:spPr>
          <a:xfrm>
            <a:off x="607595" y="1778508"/>
            <a:ext cx="10972800" cy="307682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4713-62F1-4F3A-8EDF-F1D2AD8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6F5D-84E3-4045-A88E-E297BF0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example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305E9A-E971-4554-A92C-7FF79059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778508"/>
            <a:ext cx="10972800" cy="375818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4713-62F1-4F3A-8EDF-F1D2AD8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3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4923-27CB-4AC6-8D00-696458D5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AB296FC3-6A37-4420-99DF-3B0469D2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595" y="1216152"/>
            <a:ext cx="10972800" cy="48828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4E5E-9785-4224-8503-8C3837CA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A2AEA-7716-40BB-8A15-B072BFFB6997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https://xkcd.com/838/</a:t>
            </a:r>
          </a:p>
        </p:txBody>
      </p:sp>
    </p:spTree>
    <p:extLst>
      <p:ext uri="{BB962C8B-B14F-4D97-AF65-F5344CB8AC3E}">
        <p14:creationId xmlns:p14="http://schemas.microsoft.com/office/powerpoint/2010/main" val="14275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68D8-F537-402B-9868-4376EE0D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48A4-0A3B-4662-9CCB-1B6845CB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EX1 due today (88%+ of you are done)</a:t>
            </a:r>
          </a:p>
          <a:p>
            <a:pPr lvl="1"/>
            <a:r>
              <a:rPr lang="en-US" dirty="0"/>
              <a:t>Need to buy the textbook unfortunately</a:t>
            </a:r>
          </a:p>
          <a:p>
            <a:pPr lvl="1"/>
            <a:r>
              <a:rPr lang="en-US" dirty="0"/>
              <a:t>Remember: no late submission for exercises</a:t>
            </a:r>
          </a:p>
          <a:p>
            <a:pPr lvl="1"/>
            <a:endParaRPr lang="en-US" dirty="0"/>
          </a:p>
          <a:p>
            <a:r>
              <a:rPr lang="en-US" dirty="0"/>
              <a:t>EX2 due Thursday (32%+ completed)</a:t>
            </a:r>
          </a:p>
          <a:p>
            <a:pPr lvl="1"/>
            <a:r>
              <a:rPr lang="en-US" dirty="0"/>
              <a:t>A little deeper into C programming: Branches and Loops</a:t>
            </a:r>
          </a:p>
          <a:p>
            <a:pPr lvl="1"/>
            <a:endParaRPr lang="en-US" dirty="0"/>
          </a:p>
          <a:p>
            <a:r>
              <a:rPr lang="en-US" dirty="0"/>
              <a:t>Lab1 due Thursday (31%+ completed)</a:t>
            </a:r>
          </a:p>
          <a:p>
            <a:pPr lvl="1"/>
            <a:r>
              <a:rPr lang="en-US" dirty="0"/>
              <a:t>SSH access to lab servers for C programming</a:t>
            </a:r>
          </a:p>
          <a:p>
            <a:pPr lvl="1"/>
            <a:r>
              <a:rPr lang="en-US" dirty="0"/>
              <a:t>Using Linux command line</a:t>
            </a:r>
          </a:p>
          <a:p>
            <a:pPr lvl="1"/>
            <a:r>
              <a:rPr lang="en-US" dirty="0"/>
              <a:t>Submitted to </a:t>
            </a:r>
            <a:r>
              <a:rPr lang="en-US" dirty="0" err="1"/>
              <a:t>Gradescope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570B-E039-4CA6-B936-5C48C280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b="1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15174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60C0-4469-4690-A3AC-28F0F78D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“run” C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6AA6-53CE-4D4A-B0AE-E849DE23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C code needs to be translated</a:t>
            </a:r>
          </a:p>
          <a:p>
            <a:pPr lvl="1"/>
            <a:r>
              <a:rPr lang="en-US" dirty="0"/>
              <a:t>From human-readable source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machine code capable of being executed on a particular machine</a:t>
            </a:r>
            <a:br>
              <a:rPr lang="en-US" dirty="0"/>
            </a:br>
            <a:r>
              <a:rPr lang="en-US" dirty="0"/>
              <a:t>(definitely not human readable)</a:t>
            </a:r>
          </a:p>
          <a:p>
            <a:pPr lvl="1"/>
            <a:endParaRPr lang="en-US" dirty="0"/>
          </a:p>
          <a:p>
            <a:r>
              <a:rPr lang="en-US" dirty="0"/>
              <a:t>This translation process is called “compiling”</a:t>
            </a:r>
          </a:p>
          <a:p>
            <a:pPr lvl="1"/>
            <a:r>
              <a:rPr lang="en-US" dirty="0"/>
              <a:t>The tool that does it is a “compiler”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214A9-76C4-4272-8D4D-B6FA6ED2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8861A-B3C3-411D-9DEB-18E84E8C2006}"/>
              </a:ext>
            </a:extLst>
          </p:cNvPr>
          <p:cNvSpPr/>
          <p:nvPr/>
        </p:nvSpPr>
        <p:spPr>
          <a:xfrm>
            <a:off x="1571223" y="5214802"/>
            <a:ext cx="2640169" cy="103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Source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7F5930-8F44-4044-928F-1E7274472C5B}"/>
              </a:ext>
            </a:extLst>
          </p:cNvPr>
          <p:cNvSpPr/>
          <p:nvPr/>
        </p:nvSpPr>
        <p:spPr>
          <a:xfrm>
            <a:off x="6892345" y="5214802"/>
            <a:ext cx="2640169" cy="10303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54EB5B-FD5F-4A94-A5DD-1FBC7977A6D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11392" y="5729957"/>
            <a:ext cx="26809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591C63-27D0-4048-B0B2-FDC2258B5BA2}"/>
              </a:ext>
            </a:extLst>
          </p:cNvPr>
          <p:cNvSpPr txBox="1"/>
          <p:nvPr/>
        </p:nvSpPr>
        <p:spPr>
          <a:xfrm>
            <a:off x="4470043" y="5206737"/>
            <a:ext cx="216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machine code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a bunch of numbers</a:t>
            </a:r>
          </a:p>
          <a:p>
            <a:pPr lvl="1"/>
            <a:r>
              <a:rPr lang="en-US" dirty="0"/>
              <a:t>Your text editor would interpret those numbers as random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computer processor reads the numbers to figure out which instruction to run</a:t>
            </a:r>
          </a:p>
          <a:p>
            <a:pPr lvl="1"/>
            <a:r>
              <a:rPr lang="en-US" dirty="0"/>
              <a:t>This is a version of assembly code</a:t>
            </a:r>
          </a:p>
          <a:p>
            <a:pPr lvl="1"/>
            <a:r>
              <a:rPr lang="en-US" dirty="0"/>
              <a:t>See CS213 for </a:t>
            </a:r>
            <a:r>
              <a:rPr lang="en-US" i="1" dirty="0"/>
              <a:t>way</a:t>
            </a:r>
            <a:r>
              <a:rPr lang="en-US" dirty="0"/>
              <a:t>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DE21A-1ACD-4785-98F1-76A85CE5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00" y="2012756"/>
            <a:ext cx="9811587" cy="22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2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3288-B72F-48E9-940F-99FD87AF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02B3-A270-46BD-BCBE-9F7A515B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compiler we’ll use is referred to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  <a:p>
            <a:pPr lvl="1"/>
            <a:r>
              <a:rPr lang="en-US" dirty="0"/>
              <a:t>Short for </a:t>
            </a:r>
            <a:r>
              <a:rPr lang="en-US" u="sng" dirty="0"/>
              <a:t>C</a:t>
            </a:r>
            <a:r>
              <a:rPr lang="en-US" dirty="0"/>
              <a:t> </a:t>
            </a:r>
            <a:r>
              <a:rPr lang="en-US" u="sng" dirty="0"/>
              <a:t>C</a:t>
            </a:r>
            <a:r>
              <a:rPr lang="en-US" dirty="0"/>
              <a:t>ompiler</a:t>
            </a:r>
          </a:p>
          <a:p>
            <a:pPr lvl="1"/>
            <a:r>
              <a:rPr lang="en-US" dirty="0"/>
              <a:t>It takes in C source code and outputs </a:t>
            </a:r>
            <a:r>
              <a:rPr lang="en-US" i="1" dirty="0"/>
              <a:t>executable</a:t>
            </a:r>
            <a:r>
              <a:rPr lang="en-US" dirty="0"/>
              <a:t> machine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CS 211!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3A727-8778-4059-82BD-033C8C0B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7658D-DBE0-CC2D-C239-00E104DDB233}"/>
              </a:ext>
            </a:extLst>
          </p:cNvPr>
          <p:cNvSpPr txBox="1"/>
          <p:nvPr/>
        </p:nvSpPr>
        <p:spPr>
          <a:xfrm>
            <a:off x="5539060" y="4760893"/>
            <a:ext cx="5585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Don’t memorize this. You won’t be running cc manually.</a:t>
            </a:r>
          </a:p>
        </p:txBody>
      </p:sp>
    </p:spTree>
    <p:extLst>
      <p:ext uri="{BB962C8B-B14F-4D97-AF65-F5344CB8AC3E}">
        <p14:creationId xmlns:p14="http://schemas.microsoft.com/office/powerpoint/2010/main" val="3961857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A8D9-2555-496D-BC69-0D7FA28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B4B3-7D86-4DAD-A8EC-EAB7E194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a.out</a:t>
            </a:r>
            <a:r>
              <a:rPr lang="en-US" dirty="0"/>
              <a:t> is the default name, but we probably want to use something more memorable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 flag specifies the output filename for the compiler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-o hello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CS 211!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E975B-54D3-4FF5-95EC-CCD70C60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ADC1E-3332-E0E1-D910-67BE1FE73845}"/>
              </a:ext>
            </a:extLst>
          </p:cNvPr>
          <p:cNvSpPr txBox="1"/>
          <p:nvPr/>
        </p:nvSpPr>
        <p:spPr>
          <a:xfrm>
            <a:off x="5539060" y="4760893"/>
            <a:ext cx="5585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Don’t memorize this. You won’t be running cc manually.</a:t>
            </a:r>
          </a:p>
        </p:txBody>
      </p:sp>
    </p:spTree>
    <p:extLst>
      <p:ext uri="{BB962C8B-B14F-4D97-AF65-F5344CB8AC3E}">
        <p14:creationId xmlns:p14="http://schemas.microsoft.com/office/powerpoint/2010/main" val="406645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to compile!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re-compile code every time the source code changes</a:t>
            </a:r>
          </a:p>
          <a:p>
            <a:endParaRPr lang="en-US" dirty="0"/>
          </a:p>
          <a:p>
            <a:r>
              <a:rPr lang="en-US" dirty="0"/>
              <a:t>You WILL forget to do this at some point</a:t>
            </a:r>
          </a:p>
          <a:p>
            <a:pPr lvl="1"/>
            <a:r>
              <a:rPr lang="en-US" dirty="0"/>
              <a:t>And you’ll run the program but it’ll do the old behavior rather than the new things you’ve written</a:t>
            </a:r>
          </a:p>
          <a:p>
            <a:pPr lvl="1"/>
            <a:endParaRPr lang="en-US" dirty="0"/>
          </a:p>
          <a:p>
            <a:r>
              <a:rPr lang="en-US" dirty="0"/>
              <a:t>Compile often!</a:t>
            </a:r>
          </a:p>
          <a:p>
            <a:pPr lvl="1"/>
            <a:r>
              <a:rPr lang="en-US" dirty="0"/>
              <a:t>Keep multiple windows open to make this easier</a:t>
            </a:r>
          </a:p>
          <a:p>
            <a:pPr lvl="1"/>
            <a:r>
              <a:rPr lang="en-US" dirty="0"/>
              <a:t>I write a handful of lines of C code, then compile again</a:t>
            </a:r>
          </a:p>
          <a:p>
            <a:pPr lvl="2"/>
            <a:r>
              <a:rPr lang="en-US" dirty="0"/>
              <a:t>Way easier to find one or two mistakes now than deal with MANY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IMPORTANT:</a:t>
            </a:r>
            <a:r>
              <a:rPr lang="en-US" dirty="0"/>
              <a:t> compile often!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enough that I’ll repeat it</a:t>
            </a:r>
          </a:p>
          <a:p>
            <a:pPr lvl="1"/>
            <a:endParaRPr lang="en-US" dirty="0"/>
          </a:p>
          <a:p>
            <a:r>
              <a:rPr lang="en-US" dirty="0"/>
              <a:t>Keep multiple terminals open</a:t>
            </a:r>
          </a:p>
          <a:p>
            <a:pPr lvl="1"/>
            <a:r>
              <a:rPr lang="en-US" dirty="0"/>
              <a:t>One for editing and one for compiling</a:t>
            </a:r>
          </a:p>
          <a:p>
            <a:pPr lvl="1"/>
            <a:endParaRPr lang="en-US" dirty="0"/>
          </a:p>
          <a:p>
            <a:r>
              <a:rPr lang="en-US" dirty="0"/>
              <a:t>Compile every few lines of C code you write</a:t>
            </a:r>
          </a:p>
          <a:p>
            <a:pPr lvl="1"/>
            <a:r>
              <a:rPr lang="en-US" dirty="0"/>
              <a:t>Maybe every time you finish a function</a:t>
            </a:r>
          </a:p>
          <a:p>
            <a:pPr lvl="1"/>
            <a:endParaRPr lang="en-US" dirty="0"/>
          </a:p>
          <a:p>
            <a:r>
              <a:rPr lang="en-US" dirty="0"/>
              <a:t>Compilation points out errors in your code for you!</a:t>
            </a:r>
          </a:p>
          <a:p>
            <a:pPr lvl="1"/>
            <a:r>
              <a:rPr lang="en-US" dirty="0"/>
              <a:t>But it can get overwhelming if you don’t run it until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3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b="1" dirty="0"/>
              <a:t>Compilation</a:t>
            </a:r>
          </a:p>
          <a:p>
            <a:pPr lvl="1"/>
            <a:r>
              <a:rPr lang="en-US" b="1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7315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3F26-F2E2-44E4-8F0D-E4B12AC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projects have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EDC9-02DB-447D-960C-3FFA7A5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code in any number of different C files</a:t>
            </a:r>
          </a:p>
          <a:p>
            <a:pPr lvl="1"/>
            <a:r>
              <a:rPr lang="en-US" dirty="0"/>
              <a:t>And combine them together while compiling</a:t>
            </a:r>
          </a:p>
          <a:p>
            <a:pPr lvl="1"/>
            <a:endParaRPr lang="en-US" dirty="0"/>
          </a:p>
          <a:p>
            <a:r>
              <a:rPr lang="en-US" dirty="0"/>
              <a:t>But we need some way to tell C code in one file about the existence of C code in another file</a:t>
            </a:r>
          </a:p>
          <a:p>
            <a:pPr lvl="1"/>
            <a:r>
              <a:rPr lang="en-US" dirty="0"/>
              <a:t>Solution: header files (.h)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Header files list all the publicly available functions and variables from a C file</a:t>
            </a:r>
          </a:p>
          <a:p>
            <a:pPr lvl="2"/>
            <a:r>
              <a:rPr lang="en-US" dirty="0"/>
              <a:t>Usually, there is a .c and .h file for various libraries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Header files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-ed at the top of your C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F7DC-E569-48FA-9384-E55FC19B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7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74B-0C28-4201-9F56-1E8B027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multiple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CE2C-AA87-4EA0-9394-D463022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 file is compiled separately</a:t>
            </a:r>
          </a:p>
          <a:p>
            <a:r>
              <a:rPr lang="en-US" dirty="0"/>
              <a:t>Then combine multiple together into a single program</a:t>
            </a:r>
          </a:p>
          <a:p>
            <a:endParaRPr lang="en-US" dirty="0"/>
          </a:p>
          <a:p>
            <a:r>
              <a:rPr lang="en-US" dirty="0"/>
              <a:t>Compilers have a middle step: object files (.o)</a:t>
            </a:r>
          </a:p>
          <a:p>
            <a:pPr lvl="1"/>
            <a:r>
              <a:rPr lang="en-US" dirty="0"/>
              <a:t>Still not human readable</a:t>
            </a:r>
          </a:p>
          <a:p>
            <a:pPr lvl="1"/>
            <a:r>
              <a:rPr lang="en-US" dirty="0"/>
              <a:t>Meant to be joined together into a single executable</a:t>
            </a:r>
          </a:p>
          <a:p>
            <a:pPr lvl="1"/>
            <a:endParaRPr lang="en-US" dirty="0"/>
          </a:p>
          <a:p>
            <a:r>
              <a:rPr lang="en-US" dirty="0"/>
              <a:t>Object files don’t have to be recompiled if their source file hasn’t changed</a:t>
            </a:r>
          </a:p>
          <a:p>
            <a:pPr lvl="1"/>
            <a:r>
              <a:rPr lang="en-US" dirty="0"/>
              <a:t>This speeds up compilation for large projects!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E078-1932-4F12-9AD4-5401614D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working in Unix shell (command line)</a:t>
            </a:r>
          </a:p>
          <a:p>
            <a:endParaRPr lang="en-US" dirty="0"/>
          </a:p>
          <a:p>
            <a:r>
              <a:rPr lang="en-US" dirty="0"/>
              <a:t>Understand the C compilation process</a:t>
            </a:r>
          </a:p>
          <a:p>
            <a:endParaRPr lang="en-US" dirty="0"/>
          </a:p>
          <a:p>
            <a:r>
              <a:rPr lang="en-US" dirty="0"/>
              <a:t>Continue exploring C programming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F193-5782-4A54-BB91-4128CC1E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 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2D36-9C0B-4383-95A1-59E1A21B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Various code that actually runs your project</a:t>
            </a:r>
          </a:p>
          <a:p>
            <a:r>
              <a:rPr lang="en-US" dirty="0"/>
              <a:t>test/</a:t>
            </a:r>
          </a:p>
          <a:p>
            <a:pPr lvl="1"/>
            <a:r>
              <a:rPr lang="en-US" dirty="0"/>
              <a:t>Various code that tests your files in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endParaRPr lang="en-US" dirty="0"/>
          </a:p>
          <a:p>
            <a:r>
              <a:rPr lang="en-US" dirty="0"/>
              <a:t>We separate code in </a:t>
            </a:r>
            <a:r>
              <a:rPr lang="en-US" dirty="0" err="1"/>
              <a:t>src</a:t>
            </a:r>
            <a:r>
              <a:rPr lang="en-US" dirty="0"/>
              <a:t>/ into two categories</a:t>
            </a:r>
          </a:p>
          <a:p>
            <a:pPr lvl="1"/>
            <a:r>
              <a:rPr lang="en-US" dirty="0"/>
              <a:t>The executable, which has a main() function and not much else</a:t>
            </a:r>
          </a:p>
          <a:p>
            <a:pPr lvl="2"/>
            <a:r>
              <a:rPr lang="en-US" dirty="0"/>
              <a:t>Named whatever your executable is, but with a .c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interact.c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Libraries which have both .c and .h files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posn.c</a:t>
            </a:r>
            <a:r>
              <a:rPr lang="en-US" dirty="0"/>
              <a:t> and </a:t>
            </a:r>
            <a:r>
              <a:rPr lang="en-US" dirty="0" err="1"/>
              <a:t>posn.h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C411-D671-4DBF-8C10-A5CDF8A3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6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90C37F0-40CA-4E91-815E-4F12A24C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Example of multiple compilation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CFE087B-601F-49EA-9CD8-7BACE2ED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2" y="1143000"/>
            <a:ext cx="693682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A4AF-3406-4721-89C4-FF1B55C2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69E5A-B241-461C-A512-471413D608C7}"/>
              </a:ext>
            </a:extLst>
          </p:cNvPr>
          <p:cNvSpPr txBox="1"/>
          <p:nvPr/>
        </p:nvSpPr>
        <p:spPr>
          <a:xfrm>
            <a:off x="9697793" y="316468"/>
            <a:ext cx="1983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example_project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7874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b="1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b="1" dirty="0" err="1"/>
              <a:t>Makefiles</a:t>
            </a:r>
            <a:endParaRPr lang="en-US" b="1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51255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New problem, how do you remember all these steps?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2BAC2B7-BFD0-4059-B255-70E38F49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82" y="1120775"/>
            <a:ext cx="693682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1CC71-E09C-4786-AE4E-C368AE39FE20}"/>
              </a:ext>
            </a:extLst>
          </p:cNvPr>
          <p:cNvSpPr txBox="1"/>
          <p:nvPr/>
        </p:nvSpPr>
        <p:spPr>
          <a:xfrm>
            <a:off x="7959144" y="2575775"/>
            <a:ext cx="3436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this doesn’t even include various flags we give to the compiler, such as the location of the 211.h library</a:t>
            </a:r>
          </a:p>
        </p:txBody>
      </p:sp>
    </p:spTree>
    <p:extLst>
      <p:ext uri="{BB962C8B-B14F-4D97-AF65-F5344CB8AC3E}">
        <p14:creationId xmlns:p14="http://schemas.microsoft.com/office/powerpoint/2010/main" val="2662354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F3FB-0CFB-4DD7-9A00-F0C62E51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multiple compilation with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1C98-0F5D-4F3F-AA7C-FFAD89EC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is a tool for building programs out of multiple source files</a:t>
            </a:r>
          </a:p>
          <a:p>
            <a:pPr lvl="1"/>
            <a:r>
              <a:rPr lang="en-US" dirty="0"/>
              <a:t>Allows you to specify goals and requirements as “rules”</a:t>
            </a:r>
          </a:p>
          <a:p>
            <a:pPr lvl="1"/>
            <a:r>
              <a:rPr lang="en-US" dirty="0"/>
              <a:t>And then runs the compiler to fulfill those</a:t>
            </a:r>
          </a:p>
          <a:p>
            <a:pPr lvl="1"/>
            <a:endParaRPr lang="en-US" dirty="0"/>
          </a:p>
          <a:p>
            <a:r>
              <a:rPr lang="en-US" dirty="0"/>
              <a:t>To build a file named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dirty="0"/>
              <a:t>using make, you run: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buNone/>
            </a:pPr>
            <a:endParaRPr lang="en-US" dirty="0">
              <a:solidFill>
                <a:srgbClr val="586E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looks around the current directory for a file named </a:t>
            </a:r>
            <a:r>
              <a:rPr lang="en-US" dirty="0" err="1">
                <a:cs typeface="Courier New" panose="02070309020205020404" pitchFamily="49" charset="0"/>
              </a:rPr>
              <a:t>Makefile</a:t>
            </a:r>
            <a:r>
              <a:rPr lang="en-US" dirty="0">
                <a:cs typeface="Courier New" panose="02070309020205020404" pitchFamily="49" charset="0"/>
              </a:rPr>
              <a:t> which specifies the various rules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provide the </a:t>
            </a:r>
            <a:r>
              <a:rPr lang="en-US" dirty="0" err="1">
                <a:cs typeface="Courier New" panose="02070309020205020404" pitchFamily="49" charset="0"/>
              </a:rPr>
              <a:t>Makefile</a:t>
            </a:r>
            <a:r>
              <a:rPr lang="en-US" dirty="0">
                <a:cs typeface="Courier New" panose="02070309020205020404" pitchFamily="49" charset="0"/>
              </a:rPr>
              <a:t> for you in this class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But you’ll have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to compile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1922B-A56B-43C7-8235-BEA4EACF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9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rule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rule has a goal and pre-requisites for the goal</a:t>
            </a:r>
          </a:p>
          <a:p>
            <a:pPr lvl="1"/>
            <a:r>
              <a:rPr lang="en-US" dirty="0"/>
              <a:t>And then specifies commands to create the goal given the pre-requisites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8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8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8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prereqs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800" b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457200" lvl="1" indent="0">
              <a:buNone/>
            </a:pP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⟨</a:t>
            </a:r>
            <a:r>
              <a:rPr lang="en-US" sz="28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buNone/>
            </a:pPr>
            <a:r>
              <a:rPr lang="en-US" sz="2800" b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Example: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hello: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s-E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‑o </a:t>
            </a:r>
            <a:r>
              <a:rPr lang="es-E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B8C4-0696-4E04-A4B1-7F7E5254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use Make, rather than calling the compiler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AC39-2499-49D9-A31D-BB2076B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is our tool for compiling programs</a:t>
            </a:r>
          </a:p>
          <a:p>
            <a:pPr lvl="1"/>
            <a:r>
              <a:rPr lang="en-US" dirty="0"/>
              <a:t>It has rules for how to build the programs using the compiler</a:t>
            </a:r>
          </a:p>
          <a:p>
            <a:pPr lvl="1"/>
            <a:endParaRPr lang="en-US" dirty="0"/>
          </a:p>
          <a:p>
            <a:r>
              <a:rPr lang="en-US" dirty="0"/>
              <a:t>You </a:t>
            </a:r>
            <a:r>
              <a:rPr lang="en-US" i="1" dirty="0"/>
              <a:t>could</a:t>
            </a:r>
            <a:r>
              <a:rPr lang="en-US" dirty="0"/>
              <a:t> compile your programs manually</a:t>
            </a:r>
          </a:p>
          <a:p>
            <a:pPr lvl="1"/>
            <a:r>
              <a:rPr lang="en-US" dirty="0"/>
              <a:t>But you would need to know the proper flags for the compiler to do so</a:t>
            </a:r>
          </a:p>
          <a:p>
            <a:pPr lvl="1"/>
            <a:r>
              <a:rPr lang="en-US" dirty="0"/>
              <a:t>Some programs rely on class-specific libraries for testing and memory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a big pain, so just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instead</a:t>
            </a:r>
          </a:p>
          <a:p>
            <a:pPr lvl="2"/>
            <a:r>
              <a:rPr lang="en-US" dirty="0"/>
              <a:t>And if you’re curious, you can look at the </a:t>
            </a:r>
            <a:r>
              <a:rPr lang="en-US" dirty="0" err="1"/>
              <a:t>Makefile</a:t>
            </a:r>
            <a:r>
              <a:rPr lang="en-US" dirty="0"/>
              <a:t> to see what the flags we’re providing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310F3-68D4-4FAF-B8AE-ED78BEA0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52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b="1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b="1" dirty="0"/>
              <a:t>Pre-processor</a:t>
            </a:r>
          </a:p>
          <a:p>
            <a:pPr lvl="1"/>
            <a:endParaRPr lang="en-US" dirty="0"/>
          </a:p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39929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71A4-349D-4590-86A4-9A2C6FA8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pre-processor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94B8-9479-444E-8E50-44B7F6D7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the text of your source code</a:t>
            </a:r>
          </a:p>
          <a:p>
            <a:endParaRPr lang="en-US" dirty="0"/>
          </a:p>
          <a:p>
            <a:r>
              <a:rPr lang="en-US" dirty="0"/>
              <a:t>Does some initial text-based manipulations to the code</a:t>
            </a:r>
          </a:p>
          <a:p>
            <a:pPr lvl="1"/>
            <a:r>
              <a:rPr lang="en-US" dirty="0"/>
              <a:t>Prepares everything for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8939-BC17-4036-8092-342AF6CF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14A-D35D-4013-9D65-28F4266A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reads files from the top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DE03-B8B1-45C0-97EF-26BA5AB9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important thing to know about the pre-processor/compiler</a:t>
            </a:r>
          </a:p>
          <a:p>
            <a:pPr lvl="1"/>
            <a:r>
              <a:rPr lang="en-US" dirty="0"/>
              <a:t>They read from the top of the file down</a:t>
            </a:r>
          </a:p>
          <a:p>
            <a:pPr lvl="1"/>
            <a:r>
              <a:rPr lang="en-US" dirty="0"/>
              <a:t>Functions that don’t exist when you try to call them are an error</a:t>
            </a:r>
          </a:p>
          <a:p>
            <a:pPr lvl="1"/>
            <a:endParaRPr lang="en-US" dirty="0"/>
          </a:p>
          <a:p>
            <a:r>
              <a:rPr lang="en-US" dirty="0"/>
              <a:t>How would we write this code then?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24C2A-0654-4EBC-A10F-609E0802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examples from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First, make your own cs211 directory to store class stuff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cs211</a:t>
            </a:r>
          </a:p>
          <a:p>
            <a:pPr lvl="1"/>
            <a:endParaRPr lang="en-US" dirty="0"/>
          </a:p>
          <a:p>
            <a:r>
              <a:rPr lang="en-US" dirty="0"/>
              <a:t>The files for this class are in a zipped </a:t>
            </a:r>
            <a:r>
              <a:rPr lang="en-US" dirty="0" err="1"/>
              <a:t>tarball</a:t>
            </a:r>
            <a:r>
              <a:rPr lang="en-US" dirty="0"/>
              <a:t> (just like a zip file)</a:t>
            </a:r>
          </a:p>
          <a:p>
            <a:pPr lvl="1"/>
            <a:r>
              <a:rPr lang="en-US" dirty="0"/>
              <a:t>We can extract them right into your cs211/ directory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xvkf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/02_shell_compilation.tgz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02_shell_compilation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does that command do?: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https://explainshell.com/explain?cmd=tar+-xvkf+%7Ecs211%2Flec%2F02_shell_compilation.tgz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092E-D504-4BF2-9951-7B252ACC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0474-6A62-47AF-B8E0-145BA8A4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inform the compiler about functions that will later be defined</a:t>
            </a:r>
          </a:p>
          <a:p>
            <a:pPr lvl="1"/>
            <a:r>
              <a:rPr lang="en-US" dirty="0"/>
              <a:t>You are telling the C compiler: “here’s what this other function looks like, you’ll get details about how it works later”</a:t>
            </a:r>
          </a:p>
          <a:p>
            <a:pPr lvl="1"/>
            <a:r>
              <a:rPr lang="en-US" dirty="0"/>
              <a:t>Very useful for libraries that you are using</a:t>
            </a:r>
          </a:p>
          <a:p>
            <a:pPr lvl="1"/>
            <a:endParaRPr lang="en-US" dirty="0"/>
          </a:p>
          <a:p>
            <a:r>
              <a:rPr lang="en-US" dirty="0"/>
              <a:t>A function </a:t>
            </a:r>
            <a:r>
              <a:rPr lang="en-US" b="1" dirty="0"/>
              <a:t>declaration</a:t>
            </a:r>
            <a:r>
              <a:rPr lang="en-US" dirty="0"/>
              <a:t> in C includes the return type, name, and argument types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a(int, float);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function </a:t>
            </a:r>
            <a:r>
              <a:rPr lang="en-US" b="1" dirty="0"/>
              <a:t>definition</a:t>
            </a:r>
            <a:r>
              <a:rPr lang="en-US" dirty="0"/>
              <a:t> in C also includes the body of the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DA4D-DA18-4E98-877C-F78293C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8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are collections of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could manually type out the declaration for each function you want to use at the top of your C file</a:t>
            </a:r>
          </a:p>
          <a:p>
            <a:pPr lvl="1"/>
            <a:endParaRPr lang="en-US" dirty="0"/>
          </a:p>
          <a:p>
            <a:r>
              <a:rPr lang="en-US" dirty="0"/>
              <a:t>Instead, we create “Header files” (.h) that hold all the function declarations for functions in the associated .c file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-ing a header file tells the pre-processor to paste its contents</a:t>
            </a:r>
          </a:p>
          <a:p>
            <a:pPr lvl="1"/>
            <a:r>
              <a:rPr lang="en-US" dirty="0"/>
              <a:t>The same as if you had typed them in the top of the file yourself</a:t>
            </a:r>
          </a:p>
          <a:p>
            <a:pPr lvl="1"/>
            <a:r>
              <a:rPr lang="en-US" dirty="0"/>
              <a:t>Leads to weird errors sometimes if you mess up a header file</a:t>
            </a:r>
          </a:p>
          <a:p>
            <a:pPr lvl="1"/>
            <a:r>
              <a:rPr lang="en-US" dirty="0"/>
              <a:t>Be sure to only include header files!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6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5F1-29F7-457B-9BC4-E942A136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F3E-BA88-4665-BDAA-BDB7DC85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–E flag tells the compiler to only run the pre-processor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example_project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cc –E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interact.c</a:t>
            </a:r>
            <a:r>
              <a:rPr lang="en-US" dirty="0"/>
              <a:t> –o </a:t>
            </a:r>
            <a:r>
              <a:rPr lang="en-US" dirty="0" err="1"/>
              <a:t>interact.i</a:t>
            </a:r>
            <a:endParaRPr lang="en-US" dirty="0"/>
          </a:p>
          <a:p>
            <a:pPr lvl="2"/>
            <a:r>
              <a:rPr lang="en-US" dirty="0"/>
              <a:t>Note that header files are included</a:t>
            </a:r>
          </a:p>
          <a:p>
            <a:pPr lvl="2"/>
            <a:r>
              <a:rPr lang="en-US" dirty="0"/>
              <a:t>Note that some functions are only definitions right now</a:t>
            </a:r>
          </a:p>
          <a:p>
            <a:endParaRPr lang="en-US" dirty="0"/>
          </a:p>
          <a:p>
            <a:r>
              <a:rPr lang="en-US" dirty="0"/>
              <a:t>Simpler example can be found in </a:t>
            </a:r>
            <a:r>
              <a:rPr lang="en-US" dirty="0" err="1"/>
              <a:t>preprocessor_example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to create </a:t>
            </a:r>
            <a:r>
              <a:rPr lang="en-US" dirty="0" err="1"/>
              <a:t>client.i</a:t>
            </a:r>
            <a:r>
              <a:rPr lang="en-US" dirty="0"/>
              <a:t> and </a:t>
            </a:r>
            <a:r>
              <a:rPr lang="en-US" dirty="0" err="1"/>
              <a:t>library.i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BAF2-B88F-4463-ADE5-91CAD06D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1BE1C-78B2-4075-B3AF-2C674190AED6}"/>
              </a:ext>
            </a:extLst>
          </p:cNvPr>
          <p:cNvSpPr txBox="1"/>
          <p:nvPr/>
        </p:nvSpPr>
        <p:spPr>
          <a:xfrm>
            <a:off x="9337184" y="316468"/>
            <a:ext cx="25886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example_project</a:t>
            </a:r>
            <a:r>
              <a:rPr lang="en-US" dirty="0"/>
              <a:t>/</a:t>
            </a:r>
          </a:p>
          <a:p>
            <a:r>
              <a:rPr lang="en-US" dirty="0" err="1"/>
              <a:t>preprocessor_example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30663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4B4D-EFEB-4385-ABE2-C4550E48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3EA2F-3AD2-41A6-9397-C83837F9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1026" name="Picture 2" descr="Compiling">
            <a:extLst>
              <a:ext uri="{FF2B5EF4-FFF2-40B4-BE49-F238E27FC236}">
                <a16:creationId xmlns:a16="http://schemas.microsoft.com/office/drawing/2014/main" id="{8CEECBD8-BD90-400C-B7BC-4A32F074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89" y="1143000"/>
            <a:ext cx="5769609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436B3-F378-47A9-9664-768E64358534}"/>
              </a:ext>
            </a:extLst>
          </p:cNvPr>
          <p:cNvSpPr txBox="1"/>
          <p:nvPr/>
        </p:nvSpPr>
        <p:spPr>
          <a:xfrm>
            <a:off x="607595" y="6172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https://xkcd.com/303/</a:t>
            </a:r>
          </a:p>
        </p:txBody>
      </p:sp>
    </p:spTree>
    <p:extLst>
      <p:ext uri="{BB962C8B-B14F-4D97-AF65-F5344CB8AC3E}">
        <p14:creationId xmlns:p14="http://schemas.microsoft.com/office/powerpoint/2010/main" val="4073638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b="1" dirty="0"/>
              <a:t>More C syntax</a:t>
            </a:r>
          </a:p>
          <a:p>
            <a:pPr lvl="1"/>
            <a:r>
              <a:rPr lang="en-US" b="1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68452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Fibonacci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&lt;2;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01E440-E52E-43D2-B844-041ABCA30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12306"/>
              </p:ext>
            </p:extLst>
          </p:nvPr>
        </p:nvGraphicFramePr>
        <p:xfrm>
          <a:off x="1478208" y="2463800"/>
          <a:ext cx="196045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226">
                  <a:extLst>
                    <a:ext uri="{9D8B030D-6E8A-4147-A177-3AD203B41FA5}">
                      <a16:colId xmlns:a16="http://schemas.microsoft.com/office/drawing/2014/main" val="2885886175"/>
                    </a:ext>
                  </a:extLst>
                </a:gridCol>
                <a:gridCol w="980226">
                  <a:extLst>
                    <a:ext uri="{9D8B030D-6E8A-4147-A177-3AD203B41FA5}">
                      <a16:colId xmlns:a16="http://schemas.microsoft.com/office/drawing/2014/main" val="36393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fib(n)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3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65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5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28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5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80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87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8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08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925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01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8CF58A7-5FF1-4F41-ABCB-4B225B9AB470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61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b="1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b="1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80869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6336-2E49-414C-82ED-395AA686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Conditions aren’t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DE82-1E67-433F-B79F-2605AA0E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problems are easily solved with recursion</a:t>
            </a:r>
          </a:p>
          <a:p>
            <a:endParaRPr lang="en-US" dirty="0"/>
          </a:p>
          <a:p>
            <a:r>
              <a:rPr lang="en-US" dirty="0"/>
              <a:t>C, like many programming languages, also has loops</a:t>
            </a:r>
          </a:p>
          <a:p>
            <a:pPr lvl="1"/>
            <a:r>
              <a:rPr lang="en-US" dirty="0"/>
              <a:t>Repeats the statements inside it until some condition is met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C711F-A781-417F-847D-1E721CCF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with the 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body-statements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Semantics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Evaluate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to a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If the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is </a:t>
            </a:r>
            <a:r>
              <a:rPr lang="en-US" i="1" dirty="0">
                <a:solidFill>
                  <a:srgbClr val="073642"/>
                </a:solidFill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then skip to the statement after the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Execute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body-statements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cs typeface="Courier New" panose="02070309020205020404" pitchFamily="49" charset="0"/>
              </a:rPr>
              <a:t>(if the </a:t>
            </a:r>
            <a:r>
              <a:rPr lang="en-US" sz="24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0" u="none" strike="noStrike" baseline="0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was true)</a:t>
            </a:r>
            <a:endParaRPr lang="en-US" sz="2400" b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Go back to step 1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7364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Unix Shell</a:t>
            </a:r>
          </a:p>
          <a:p>
            <a:pPr lvl="1"/>
            <a:r>
              <a:rPr lang="en-US" b="1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85173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&gt; 0)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 = n ‑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DE3F577-3ECE-4C34-8DE1-FC15B8DB46BD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9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5CD8-131A-46B6-8153-266F019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2E2-D5B9-4111-BF30-BB2528A7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811593"/>
          </a:xfrm>
        </p:spPr>
        <p:txBody>
          <a:bodyPr>
            <a:normAutofit/>
          </a:bodyPr>
          <a:lstStyle/>
          <a:p>
            <a:r>
              <a:rPr lang="en-US" dirty="0"/>
              <a:t>For loops allow you to combine iteration and incrementing</a:t>
            </a:r>
          </a:p>
          <a:p>
            <a:pPr lvl="1"/>
            <a:r>
              <a:rPr lang="en-US" b="0" i="0" u="none" strike="noStrike" baseline="0" dirty="0"/>
              <a:t>When you write a for statement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42950" lvl="1" indent="-285750"/>
            <a:r>
              <a:rPr lang="en-US" b="0" i="0" u="none" strike="noStrike" baseline="0" dirty="0">
                <a:cs typeface="Courier New" panose="02070309020205020404" pitchFamily="49" charset="0"/>
              </a:rPr>
              <a:t>It’s as if you’d written this while statement: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A951-5193-48E6-BD7B-2BE0BC3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93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&gt; 0)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 = n ‑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13D96-79CB-41FA-8FB6-5107669EC7D2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13D96-79CB-41FA-8FB6-5107669EC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EB1EAE5-40C9-42ED-A1DE-EAC5A650AA8F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078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2AA299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n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3345D5-4CE1-437F-8726-3E8DC8DA3EF5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3345D5-4CE1-437F-8726-3E8DC8DA3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42D547-7D6A-4CBA-BF27-E1F027A969E1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60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B689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; </a:t>
            </a:r>
            <a:r>
              <a:rPr lang="en-US" b="1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n; )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B8B38-F9A2-4C31-9AE3-B7BE9B02472F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B8B38-F9A2-4C31-9AE3-B7BE9B02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979281-5501-4FF4-8A3E-F8243D428D8A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682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int </a:t>
            </a:r>
            <a:r>
              <a:rPr lang="en-US" i="0" u="none" strike="noStrike" baseline="0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>
                <a:solidFill>
                  <a:srgbClr val="2AA299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11BCA-556E-4D8E-9AB7-4900B19045B8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11BCA-556E-4D8E-9AB7-4900B1904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A8FB7B-5AB3-458B-9603-23B867D4EEF6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30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i="0" u="none" strike="noStrike" baseline="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59888-060D-4646-82D3-C292E02FFE9C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59888-060D-4646-82D3-C292E02F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B5B01EA-5D9D-4EA4-BDEF-49665CD1F87A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91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Complete: modify fib to use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u="none" strike="noStrike" baseline="0" dirty="0">
                <a:solidFill>
                  <a:srgbClr val="2AA299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i="0" u="none" strike="noStrike" baseline="0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86303-152B-4FDE-B112-2E33F5454D6B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86303-152B-4FDE-B112-2E33F545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A4D5B9-9EAB-4C5B-98D8-2E12ACC4F8E6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453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94C52-D107-472A-957E-609DFD0E9A74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976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endParaRPr lang="en-US" b="1" dirty="0"/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C0FF-DC64-4A72-92FC-D014726C5110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9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a Unix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MacOS or Linux computer</a:t>
            </a:r>
          </a:p>
          <a:p>
            <a:pPr lvl="1"/>
            <a:r>
              <a:rPr lang="en-US" dirty="0"/>
              <a:t>Or set up Windows Subsystem for Linux (WSL) on Windows</a:t>
            </a:r>
          </a:p>
          <a:p>
            <a:pPr lvl="1"/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and Linux</a:t>
            </a:r>
          </a:p>
          <a:p>
            <a:pPr lvl="1"/>
            <a:r>
              <a:rPr lang="en-US" dirty="0"/>
              <a:t>Installing Ubuntu is free and only takes twenty minutes</a:t>
            </a:r>
          </a:p>
          <a:p>
            <a:pPr lvl="1"/>
            <a:endParaRPr lang="en-US" dirty="0"/>
          </a:p>
          <a:p>
            <a:r>
              <a:rPr lang="en-US" dirty="0"/>
              <a:t>Log in to a class server remotely!</a:t>
            </a:r>
          </a:p>
          <a:p>
            <a:pPr lvl="1"/>
            <a:r>
              <a:rPr lang="en-US" dirty="0"/>
              <a:t>This is what we’ll do for CS211</a:t>
            </a:r>
          </a:p>
          <a:p>
            <a:pPr lvl="1"/>
            <a:r>
              <a:rPr lang="en-US" dirty="0"/>
              <a:t>Lab01 teaches you how to do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63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C0FF-DC64-4A72-92FC-D014726C5110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273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  <a:r>
              <a:rPr lang="en-US" b="1" dirty="0"/>
              <a:t>returns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C0FF-DC64-4A72-92FC-D014726C5110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285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b="1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b="1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55537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way to print in C is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Takes a </a:t>
            </a:r>
            <a:r>
              <a:rPr lang="en-US" i="1" dirty="0"/>
              <a:t>format string</a:t>
            </a:r>
            <a:r>
              <a:rPr lang="en-US" dirty="0"/>
              <a:t> followed by arguments to </a:t>
            </a:r>
            <a:r>
              <a:rPr lang="en-US" i="1" dirty="0"/>
              <a:t>interpolate</a:t>
            </a:r>
            <a:r>
              <a:rPr lang="en-US" dirty="0"/>
              <a:t> in place of the string’s format specifiers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"(%d, %d)\n"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y);</a:t>
            </a:r>
          </a:p>
          <a:p>
            <a:pPr marL="457200" lvl="1" indent="0"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format specifier means the argument is an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457200" lvl="1" indent="0"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Prints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“(“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+ the value of x +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 “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+ the value of y +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“)\n”</a:t>
            </a:r>
          </a:p>
          <a:p>
            <a:pPr marL="457200" lvl="1" indent="0"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 is in the </a:t>
            </a:r>
            <a:r>
              <a:rPr lang="en-US" sz="2400" dirty="0" err="1">
                <a:solidFill>
                  <a:srgbClr val="073642"/>
                </a:solidFill>
                <a:cs typeface="Courier New" panose="02070309020205020404" pitchFamily="49" charset="0"/>
              </a:rPr>
              <a:t>stdio.h</a:t>
            </a:r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 library, which needs to be </a:t>
            </a: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-ed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6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7A4F-91F7-46A5-8D83-A5F298FE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CC08-616D-4CFF-817D-C9B2AFA5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5784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0" i="0" u="none" strike="noStrike" baseline="0" dirty="0">
              <a:solidFill>
                <a:srgbClr val="6D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5.1;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x: %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bytes\n"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f: %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bytes\n"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pt-BR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"x: %d\nf: %.60e\n"</a:t>
            </a:r>
            <a:r>
              <a:rPr lang="pt-BR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f);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A format specifier gives the argument’s type and maybe some options</a:t>
            </a:r>
          </a:p>
          <a:p>
            <a:pPr lvl="1"/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type: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(the return result of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type: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%.60e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type: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, include 60 digits of precision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A246E-17B0-438B-B333-65843EAB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C2F52-465C-4826-B654-A12867122634}"/>
              </a:ext>
            </a:extLst>
          </p:cNvPr>
          <p:cNvSpPr txBox="1"/>
          <p:nvPr/>
        </p:nvSpPr>
        <p:spPr>
          <a:xfrm>
            <a:off x="10310394" y="228599"/>
            <a:ext cx="127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output.c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910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6CB4-E596-443C-8F92-8E9DDB5C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learn format specifiers?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3859-B855-44F4-90CF-B9FB6199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look them up in a guide!</a:t>
            </a:r>
          </a:p>
          <a:p>
            <a:pPr lvl="1"/>
            <a:r>
              <a:rPr lang="en-US" dirty="0"/>
              <a:t>Even I don’t have them memorized…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Runs in the terminal</a:t>
            </a:r>
          </a:p>
          <a:p>
            <a:pPr lvl="1"/>
            <a:r>
              <a:rPr lang="en-US" dirty="0"/>
              <a:t>Shows details about </a:t>
            </a:r>
            <a:r>
              <a:rPr lang="en-US" dirty="0" err="1"/>
              <a:t>printf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google “</a:t>
            </a:r>
            <a:r>
              <a:rPr lang="en-US" dirty="0" err="1"/>
              <a:t>printf</a:t>
            </a:r>
            <a:r>
              <a:rPr lang="en-US" dirty="0"/>
              <a:t> format specifiers” (this is what I do)</a:t>
            </a:r>
          </a:p>
          <a:p>
            <a:pPr lvl="1"/>
            <a:r>
              <a:rPr lang="en-US" dirty="0"/>
              <a:t>cplusplus.com is a good resource</a:t>
            </a:r>
          </a:p>
          <a:p>
            <a:pPr lvl="1"/>
            <a:r>
              <a:rPr lang="en-US" dirty="0">
                <a:hlinkClick r:id="rId2"/>
              </a:rPr>
              <a:t>https://www.cplusplus.com/reference/cstdio/printf/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2D6D-7423-4E6D-A88E-C1661574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67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A035-64EF-43A5-9978-B55512E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AB19-5F94-4EE5-856F-EE9F40B5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input numbers in C,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 err="1"/>
              <a:t>scanf</a:t>
            </a:r>
            <a:r>
              <a:rPr lang="en-US" dirty="0"/>
              <a:t> reads keyboard input, converts it to the require type, and stores it in an existing variable:</a:t>
            </a:r>
          </a:p>
          <a:p>
            <a:pPr marL="914400" lvl="2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914400" lvl="2" indent="0">
              <a:buNone/>
            </a:pP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&amp;x);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uses a format string to determine what type to convert the input into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&amp;x</a:t>
            </a:r>
            <a:r>
              <a:rPr lang="en-US" dirty="0"/>
              <a:t> means to pass x’s location, not its value (more on this next week)</a:t>
            </a:r>
          </a:p>
          <a:p>
            <a:pPr lvl="1"/>
            <a:r>
              <a:rPr lang="en-US" dirty="0"/>
              <a:t>Careful: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directives aren’t exactly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EFD0D-7CB0-4B4F-80A8-7B121F9F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7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140C-AF9C-42D9-B610-AF6EACED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6263-5C30-49FC-99DE-F46F5F08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spcBef>
                <a:spcPts val="800"/>
              </a:spcBef>
              <a:buNone/>
            </a:pPr>
            <a:b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sqr_dbl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* n;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0.0;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&amp;d);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squared is %</a:t>
            </a:r>
            <a:r>
              <a:rPr lang="en-U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d,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sqr_dbl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F70C-FF26-4E26-84CF-BBD84582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CB22-8BB7-43FD-A75A-DDA73A4DBBDD}"/>
              </a:ext>
            </a:extLst>
          </p:cNvPr>
          <p:cNvSpPr txBox="1"/>
          <p:nvPr/>
        </p:nvSpPr>
        <p:spPr>
          <a:xfrm>
            <a:off x="10310394" y="228599"/>
            <a:ext cx="127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input.c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589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EDED-CAEA-4807-BD4A-21146E7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multiple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5BEA-80C6-4E3C-B18F-5A66B602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b="0" i="0" u="none" strike="noStrike" baseline="0" dirty="0">
              <a:solidFill>
                <a:srgbClr val="6D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two integers: 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E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s-E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s-E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&amp;x, &amp;y);</a:t>
            </a:r>
          </a:p>
          <a:p>
            <a:pPr marL="0" indent="0" algn="l">
              <a:buNone/>
            </a:pPr>
            <a:r>
              <a:rPr lang="es-E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* %d = %d\n"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y, x * y);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96061-967A-4F0A-A2B3-B8485197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E2F08-9B65-4A3B-A9E8-0FB6B1E14146}"/>
              </a:ext>
            </a:extLst>
          </p:cNvPr>
          <p:cNvSpPr txBox="1"/>
          <p:nvPr/>
        </p:nvSpPr>
        <p:spPr>
          <a:xfrm>
            <a:off x="9994900" y="228599"/>
            <a:ext cx="1585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multi_input.c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48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B3F-B22D-49AE-BBE6-1BAD7731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 err="1"/>
              <a:t>scanf</a:t>
            </a:r>
            <a:r>
              <a:rPr lang="en-US" dirty="0"/>
              <a:t>() has an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856F-ACE5-401C-B66C-156A2856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number of successful conversions</a:t>
            </a:r>
          </a:p>
          <a:p>
            <a:pPr lvl="1"/>
            <a:endParaRPr lang="en-US" dirty="0"/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600" b="0" i="0" u="none" strike="noStrike" baseline="0" dirty="0">
              <a:solidFill>
                <a:srgbClr val="6D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two integers: "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sz="26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&amp;x, &amp;y) != 2)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 error\n"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s-ES" sz="26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* %d == %d\n"</a:t>
            </a:r>
            <a:r>
              <a:rPr lang="es-E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y, x * y);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BF16-A43E-40C5-AC74-55AAF6BF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21C8-6C50-4F6C-9BCA-FA5484D85B00}"/>
              </a:ext>
            </a:extLst>
          </p:cNvPr>
          <p:cNvSpPr txBox="1"/>
          <p:nvPr/>
        </p:nvSpPr>
        <p:spPr>
          <a:xfrm>
            <a:off x="9906000" y="228599"/>
            <a:ext cx="1674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check_input.c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339A-9910-4FF8-B079-001EF153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F2CB-C0C5-4DEE-9DB1-7F7D41E2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Text-based commands</a:t>
            </a:r>
          </a:p>
          <a:p>
            <a:endParaRPr lang="en-US" dirty="0"/>
          </a:p>
          <a:p>
            <a:r>
              <a:rPr lang="en-US" dirty="0"/>
              <a:t>Positives</a:t>
            </a:r>
          </a:p>
          <a:p>
            <a:pPr lvl="1"/>
            <a:r>
              <a:rPr lang="en-US" dirty="0"/>
              <a:t>It’s easy to be precisely clear about what you want and how things are configured</a:t>
            </a:r>
          </a:p>
          <a:p>
            <a:pPr lvl="1"/>
            <a:endParaRPr lang="en-US" dirty="0"/>
          </a:p>
          <a:p>
            <a:r>
              <a:rPr lang="en-US" dirty="0"/>
              <a:t>Negatives</a:t>
            </a:r>
          </a:p>
          <a:p>
            <a:pPr lvl="1"/>
            <a:r>
              <a:rPr lang="en-US" dirty="0"/>
              <a:t>How do you remember everything?</a:t>
            </a:r>
          </a:p>
          <a:p>
            <a:pPr lvl="1"/>
            <a:endParaRPr lang="en-US" dirty="0"/>
          </a:p>
          <a:p>
            <a:r>
              <a:rPr lang="en-US" dirty="0"/>
              <a:t>Reality</a:t>
            </a:r>
          </a:p>
          <a:p>
            <a:pPr lvl="1"/>
            <a:r>
              <a:rPr lang="en-US" dirty="0"/>
              <a:t>There will be a few dozen commands you’ll memorize (after practice)</a:t>
            </a:r>
          </a:p>
          <a:p>
            <a:pPr lvl="1"/>
            <a:r>
              <a:rPr lang="en-US" dirty="0"/>
              <a:t>And you’ll learn how to look up everything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3C865-4A36-4D1F-81D0-B6BF517D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63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b="1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b="1" dirty="0"/>
              <a:t>Other C Syntax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65247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means a single-line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starts a multiline comment, which continues until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to use comments effectively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Comment “blocks” of code with their purpose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Every line is too much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Often helpful to write the comments before the code as planning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Comment tricky bits of code so you know what it means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+ several weeks = “what does that code mean?!”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41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||    &amp;&amp;</a:t>
            </a:r>
          </a:p>
          <a:p>
            <a:pPr lvl="1"/>
            <a:r>
              <a:rPr lang="en-US" dirty="0"/>
              <a:t>Logical OR, and Logical AND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 5 &amp;&amp; b &gt; 12</a:t>
            </a:r>
          </a:p>
          <a:p>
            <a:pPr lvl="1"/>
            <a:endParaRPr lang="en-US" dirty="0"/>
          </a:p>
          <a:p>
            <a:r>
              <a:rPr lang="en-US" dirty="0"/>
              <a:t>!</a:t>
            </a:r>
          </a:p>
          <a:p>
            <a:pPr lvl="1"/>
            <a:r>
              <a:rPr lang="en-US" dirty="0"/>
              <a:t>Logical NOT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!(a &lt; 5) </a:t>
            </a:r>
            <a:r>
              <a:rPr lang="en-US" dirty="0">
                <a:cs typeface="Courier New" panose="02070309020205020404" pitchFamily="49" charset="0"/>
              </a:rPr>
              <a:t>equivalent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 &gt;= 5)</a:t>
            </a:r>
          </a:p>
          <a:p>
            <a:pPr lvl="1"/>
            <a:endParaRPr lang="en-US" dirty="0"/>
          </a:p>
          <a:p>
            <a:r>
              <a:rPr lang="en-US" dirty="0"/>
              <a:t>==</a:t>
            </a:r>
          </a:p>
          <a:p>
            <a:pPr lvl="1"/>
            <a:r>
              <a:rPr lang="en-US" dirty="0"/>
              <a:t>Equality test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== 5</a:t>
            </a:r>
            <a:r>
              <a:rPr lang="en-US" dirty="0"/>
              <a:t>  -&gt;  TRUE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 == -3</a:t>
            </a:r>
            <a:r>
              <a:rPr lang="en-US" dirty="0"/>
              <a:t>  -&gt;  FALSE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Don’t mix it up with assignment (single equals sign)</a:t>
            </a:r>
          </a:p>
          <a:p>
            <a:pPr lvl="2"/>
            <a:r>
              <a:rPr lang="en-US" dirty="0"/>
              <a:t>Really common new C programmer mistake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12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you’ll see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+=   *=   -=   /=</a:t>
            </a:r>
          </a:p>
          <a:p>
            <a:pPr lvl="1"/>
            <a:r>
              <a:rPr lang="en-US" dirty="0"/>
              <a:t>Perform the action of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= VAR operator ARG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5</a:t>
            </a:r>
            <a:r>
              <a:rPr lang="en-US" dirty="0"/>
              <a:t>   -&gt;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*= b</a:t>
            </a:r>
            <a:r>
              <a:rPr lang="en-US" dirty="0"/>
              <a:t>   -&gt;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* b</a:t>
            </a:r>
          </a:p>
          <a:p>
            <a:pPr lvl="1"/>
            <a:endParaRPr lang="en-US" dirty="0"/>
          </a:p>
          <a:p>
            <a:r>
              <a:rPr lang="en-US" dirty="0"/>
              <a:t>%</a:t>
            </a:r>
          </a:p>
          <a:p>
            <a:pPr lvl="1"/>
            <a:r>
              <a:rPr lang="en-US" dirty="0"/>
              <a:t>Modulus operator</a:t>
            </a:r>
          </a:p>
          <a:p>
            <a:pPr lvl="1"/>
            <a:r>
              <a:rPr lang="en-US" dirty="0"/>
              <a:t>Returns the remainder of division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12 % 10</a:t>
            </a:r>
            <a:r>
              <a:rPr lang="en-US" dirty="0"/>
              <a:t>  -&gt;  2</a:t>
            </a:r>
          </a:p>
          <a:p>
            <a:pPr lvl="1"/>
            <a:endParaRPr lang="en-US" dirty="0"/>
          </a:p>
          <a:p>
            <a:r>
              <a:rPr lang="en-US" dirty="0"/>
              <a:t> ~  |  &amp;  ^</a:t>
            </a:r>
          </a:p>
          <a:p>
            <a:pPr lvl="1"/>
            <a:r>
              <a:rPr lang="en-US" dirty="0"/>
              <a:t>Bitwise NOT, OR, AND, and XOR (you’ll learn these in CS213)</a:t>
            </a:r>
          </a:p>
          <a:p>
            <a:pPr lvl="1"/>
            <a:r>
              <a:rPr lang="en-US" dirty="0"/>
              <a:t>Importantly, ^ is not exponentiation!!!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78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Subtracting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++   --</a:t>
            </a:r>
          </a:p>
          <a:p>
            <a:pPr lvl="1"/>
            <a:r>
              <a:rPr lang="en-US" dirty="0"/>
              <a:t>Shorthand for plus 1 or minus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++a</a:t>
            </a:r>
            <a:r>
              <a:rPr lang="en-US" dirty="0"/>
              <a:t>    -&gt;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1</a:t>
            </a:r>
            <a:r>
              <a:rPr lang="en-US" dirty="0"/>
              <a:t>   -&gt;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</a:t>
            </a:r>
          </a:p>
          <a:p>
            <a:pPr lvl="1"/>
            <a:endParaRPr lang="en-US" dirty="0"/>
          </a:p>
          <a:p>
            <a:r>
              <a:rPr lang="en-US" dirty="0"/>
              <a:t>The auto-increment/decrement operators can go before or after the variable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--x</a:t>
            </a:r>
            <a:r>
              <a:rPr lang="en-US" dirty="0"/>
              <a:t>) subtracts one and returns the new value of x from the expression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x--</a:t>
            </a:r>
            <a:r>
              <a:rPr lang="en-US" dirty="0"/>
              <a:t>) subtracts one but returns the </a:t>
            </a:r>
            <a:r>
              <a:rPr lang="en-US" i="1" dirty="0"/>
              <a:t>old</a:t>
            </a:r>
            <a:r>
              <a:rPr lang="en-US" dirty="0"/>
              <a:t> value of x from the expression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Usually, this doesn’t matter, unless you write complicated statements that combine assignment and conditions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(--x &gt; 0)</a:t>
            </a:r>
            <a:r>
              <a:rPr lang="en-US" dirty="0"/>
              <a:t> … (please just never do this)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2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also works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300056" y="11430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56" y="11430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DA0866-29B9-47FB-A507-CE5EDC246B71}"/>
              </a:ext>
            </a:extLst>
          </p:cNvPr>
          <p:cNvSpPr txBox="1"/>
          <p:nvPr/>
        </p:nvSpPr>
        <p:spPr>
          <a:xfrm>
            <a:off x="10845800" y="228599"/>
            <a:ext cx="73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488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DF2D-CF2B-4A2E-884B-0278CA3D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/>
              <a:t> can be used to make new C type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1C20-ABB7-4415-9509-0F19B8F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Typedef creates a new type name that is a copy of an existing type</a:t>
            </a:r>
          </a:p>
          <a:p>
            <a:pPr lvl="1"/>
            <a:endParaRPr lang="en-US" dirty="0"/>
          </a:p>
          <a:p>
            <a:r>
              <a:rPr lang="en-US" dirty="0"/>
              <a:t>Typedef keyword is followed by two types</a:t>
            </a:r>
          </a:p>
          <a:p>
            <a:pPr lvl="1"/>
            <a:r>
              <a:rPr lang="en-US" dirty="0"/>
              <a:t>First type: the original type name</a:t>
            </a:r>
          </a:p>
          <a:p>
            <a:pPr lvl="1"/>
            <a:r>
              <a:rPr lang="en-US" dirty="0"/>
              <a:t>Second type: the new type name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2731-3396-45C5-8414-07C1DE0B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47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? :</a:t>
            </a:r>
          </a:p>
          <a:p>
            <a:pPr lvl="1"/>
            <a:r>
              <a:rPr lang="en-US" dirty="0"/>
              <a:t>Shorthand version of an if statement, determining result of expression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(a &lt; 5) ? a : b;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equivalent to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 5)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won’t need to use this. Usually, it just makes code harder to read.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5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Shell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Working with files</a:t>
            </a:r>
          </a:p>
          <a:p>
            <a:pPr lvl="1"/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Separate Compilation</a:t>
            </a:r>
          </a:p>
          <a:p>
            <a:pPr lvl="1"/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Pre-processor</a:t>
            </a:r>
          </a:p>
          <a:p>
            <a:pPr lvl="1"/>
            <a:endParaRPr lang="en-US" dirty="0"/>
          </a:p>
          <a:p>
            <a:r>
              <a:rPr lang="en-US" dirty="0"/>
              <a:t>More C syntax</a:t>
            </a:r>
          </a:p>
          <a:p>
            <a:pPr lvl="1"/>
            <a:r>
              <a:rPr lang="en-US" dirty="0"/>
              <a:t>Computing Fibonacci Numbers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Input and Output</a:t>
            </a:r>
          </a:p>
          <a:p>
            <a:pPr lvl="1"/>
            <a:r>
              <a:rPr lang="en-US" dirty="0"/>
              <a:t>Other C Syntax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658107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Bonus: these are optional extra things that you might be interested in</a:t>
            </a:r>
          </a:p>
          <a:p>
            <a:pPr lvl="1"/>
            <a:r>
              <a:rPr lang="en-US" dirty="0"/>
              <a:t>They won’t be on a quiz, but may come up in real code</a:t>
            </a:r>
          </a:p>
          <a:p>
            <a:pPr lvl="1"/>
            <a:endParaRPr lang="en-US" dirty="0"/>
          </a:p>
          <a:p>
            <a:r>
              <a:rPr lang="en-US" b="1" dirty="0"/>
              <a:t>More Pre-processor</a:t>
            </a:r>
          </a:p>
          <a:p>
            <a:pPr lvl="1"/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Syntax</a:t>
            </a:r>
          </a:p>
          <a:p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6926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FDC4-5E47-4658-9081-6A1277A6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moving between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8155-4369-43E1-9BE4-7685A5BC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structure and moving through 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2"/>
            <a:r>
              <a:rPr lang="en-US" dirty="0"/>
              <a:t>Lists files in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2"/>
            <a:r>
              <a:rPr lang="en-US" dirty="0"/>
              <a:t>Change directory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Prints the path of the current directory</a:t>
            </a:r>
          </a:p>
          <a:p>
            <a:pPr lvl="2"/>
            <a:endParaRPr lang="en-US" dirty="0"/>
          </a:p>
          <a:p>
            <a:r>
              <a:rPr lang="en-US" dirty="0"/>
              <a:t>Mis-typing something</a:t>
            </a:r>
          </a:p>
          <a:p>
            <a:pPr lvl="1"/>
            <a:r>
              <a:rPr lang="en-US" dirty="0"/>
              <a:t>“Command not found” means you tried to run something invalid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fish: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somecommandyoumistyped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command not found...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74AF-74F0-4AE6-B9DC-CD4BEA5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27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7D4C-3E5A-4DC0-927C-2479215D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the pre-processor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5DD3-8D3C-48F1-8FC2-BAEB4F2B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  <a:p>
            <a:pPr lvl="1"/>
            <a:r>
              <a:rPr lang="en-US" dirty="0"/>
              <a:t>Text substitutions made by the pre-processor</a:t>
            </a:r>
          </a:p>
          <a:p>
            <a:endParaRPr lang="en-US" dirty="0"/>
          </a:p>
          <a:p>
            <a:r>
              <a:rPr lang="en-US" dirty="0"/>
              <a:t>Compile-time code inclusion</a:t>
            </a:r>
          </a:p>
          <a:p>
            <a:pPr lvl="1"/>
            <a:r>
              <a:rPr lang="en-US" dirty="0"/>
              <a:t>Determine which code is actually compiled based on flags</a:t>
            </a:r>
          </a:p>
          <a:p>
            <a:endParaRPr lang="en-US" dirty="0"/>
          </a:p>
          <a:p>
            <a:r>
              <a:rPr lang="en-US" dirty="0"/>
              <a:t>Pragma</a:t>
            </a:r>
          </a:p>
          <a:p>
            <a:pPr lvl="1"/>
            <a:r>
              <a:rPr lang="en-US" dirty="0"/>
              <a:t>Special commands to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062C1-7DF9-4696-9170-8E6A9EA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103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7453-965F-470F-8913-03EE39D0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6C04-8937-4B4F-9E5F-9E4C08C5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NAME_OF_MACRO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value_of_macro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LENGTH 20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FAIL_MESSAGE “There was an error!\n”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The pre-processor pastes the text of the “value” wherever it finds the macro “name” in the source code</a:t>
            </a:r>
          </a:p>
          <a:p>
            <a:pPr lvl="1"/>
            <a:r>
              <a:rPr lang="en-US" dirty="0"/>
              <a:t>Useful for defining values that will be used in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Again, be careful about weird bugs 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1182A-50D7-4CF6-BA2C-8326691E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52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8BF8-743F-4E5B-A156-0AEE7381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119E-90C4-4428-92EF-4F8AB598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can be used as functions as well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DEBUG(msg)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(msg)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#define MIN(a, b) ((a &lt; b) ? a : b)</a:t>
            </a:r>
          </a:p>
          <a:p>
            <a:endParaRPr lang="en-US" dirty="0"/>
          </a:p>
          <a:p>
            <a:r>
              <a:rPr lang="en-US" dirty="0"/>
              <a:t>Generally, avoid this</a:t>
            </a:r>
          </a:p>
          <a:p>
            <a:pPr lvl="1"/>
            <a:r>
              <a:rPr lang="en-US" dirty="0"/>
              <a:t>You could just write a C function to do the operation instead</a:t>
            </a:r>
          </a:p>
          <a:p>
            <a:pPr lvl="2"/>
            <a:r>
              <a:rPr lang="en-US" dirty="0"/>
              <a:t>And the compiler will check this for errors better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It can be tricky to get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966E-3F68-4342-A12E-645DC535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28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809D-B889-4E9C-B9DC-E5BC80D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macro function trickiness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0362-DDE2-4961-B5D2-032E007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ADD(a, b)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ADD(3,4)*5; // Expects 7*5=35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pre-processor will expand this to: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x = 3+4*5; // Expects 7*5=35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Extra parentheses around the macro value prevent this issue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ADD(a, b)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61034-4B58-46E9-9734-61CB3342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6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C95F-8164-406B-A455-F51B9E5F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Ifdef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048C-7F7C-471D-89DB-A1494DA9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pre-processor evaluates the statement before compilation and either includes or removes the text</a:t>
            </a:r>
          </a:p>
          <a:p>
            <a:pPr lvl="1"/>
            <a:r>
              <a:rPr lang="en-US" dirty="0"/>
              <a:t>Useful because the code literally does not exist if removed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#ifdef DEBUG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(“Debug message here\n”);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dirty="0"/>
          </a:p>
          <a:p>
            <a:r>
              <a:rPr lang="en-US" dirty="0"/>
              <a:t>Ifdef hell: when you can’t figure out which C code is actually being compiled due to too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-US" dirty="0"/>
              <a:t>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06EE-428D-45A4-8C43-EB8664A8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72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A601-C383-4897-AEB9-EE15FBAD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D937-5C13-4BAE-8C96-7B2F018B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Pragmas tell the C compiler to do something</a:t>
            </a:r>
          </a:p>
          <a:p>
            <a:pPr lvl="1"/>
            <a:r>
              <a:rPr lang="en-US" dirty="0"/>
              <a:t>Turn on/off warnings</a:t>
            </a:r>
          </a:p>
          <a:p>
            <a:pPr lvl="1"/>
            <a:r>
              <a:rPr lang="en-US" dirty="0"/>
              <a:t>Various compiler tricks that are important for low-level OS code</a:t>
            </a:r>
          </a:p>
          <a:p>
            <a:pPr lvl="1"/>
            <a:endParaRPr lang="en-US" dirty="0"/>
          </a:p>
          <a:p>
            <a:r>
              <a:rPr lang="en-US" dirty="0"/>
              <a:t>Most common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/>
              <a:t> once at the top of each header</a:t>
            </a:r>
          </a:p>
          <a:p>
            <a:pPr lvl="1"/>
            <a:r>
              <a:rPr lang="en-US" dirty="0"/>
              <a:t>Tells the compiler to track this file and only paste it in a given C file once</a:t>
            </a:r>
          </a:p>
          <a:p>
            <a:pPr lvl="1"/>
            <a:r>
              <a:rPr lang="en-US" dirty="0"/>
              <a:t>Otherwise could end up with a bunch of different copies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Old C code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-US" dirty="0"/>
              <a:t> at the top of header files for the same task</a:t>
            </a:r>
          </a:p>
          <a:p>
            <a:pPr lvl="2"/>
            <a:r>
              <a:rPr lang="en-US" dirty="0"/>
              <a:t>Paired with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r>
              <a:rPr lang="en-US" dirty="0"/>
              <a:t> at the very bottom of the file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2BE70-8F54-4B7C-B23D-C0742CCF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9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Bonus: these are optional extra things that you might be interested in</a:t>
            </a:r>
          </a:p>
          <a:p>
            <a:pPr lvl="1"/>
            <a:r>
              <a:rPr lang="en-US" dirty="0"/>
              <a:t>They won’t be on a quiz, but may come up in real code</a:t>
            </a:r>
          </a:p>
          <a:p>
            <a:pPr lvl="1"/>
            <a:endParaRPr lang="en-US" dirty="0"/>
          </a:p>
          <a:p>
            <a:r>
              <a:rPr lang="en-US" dirty="0"/>
              <a:t>More Pre-processor</a:t>
            </a:r>
          </a:p>
          <a:p>
            <a:pPr lvl="1"/>
            <a:endParaRPr lang="en-US" dirty="0"/>
          </a:p>
          <a:p>
            <a:r>
              <a:rPr lang="en-US" b="1" dirty="0" err="1"/>
              <a:t>Makefile</a:t>
            </a:r>
            <a:r>
              <a:rPr lang="en-US" b="1" dirty="0"/>
              <a:t> Syntax</a:t>
            </a:r>
          </a:p>
          <a:p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3465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</a:t>
            </a:r>
            <a:r>
              <a:rPr lang="en-US" dirty="0" err="1"/>
              <a:t>example_project</a:t>
            </a:r>
            <a:r>
              <a:rPr lang="en-US" dirty="0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look at these if you want to understand the </a:t>
            </a:r>
            <a:r>
              <a:rPr lang="en-US" dirty="0" err="1"/>
              <a:t>Makefile</a:t>
            </a:r>
            <a:r>
              <a:rPr lang="en-US" dirty="0"/>
              <a:t> for the interact and </a:t>
            </a:r>
            <a:r>
              <a:rPr lang="en-US" dirty="0" err="1"/>
              <a:t>posn_test</a:t>
            </a:r>
            <a:r>
              <a:rPr lang="en-US" dirty="0"/>
              <a:t> programs from today’s lecture files</a:t>
            </a:r>
          </a:p>
          <a:p>
            <a:pPr lvl="1"/>
            <a:r>
              <a:rPr lang="en-US" dirty="0"/>
              <a:t>In the </a:t>
            </a:r>
            <a:r>
              <a:rPr lang="en-US" dirty="0" err="1"/>
              <a:t>example_project</a:t>
            </a:r>
            <a:r>
              <a:rPr lang="en-US" dirty="0"/>
              <a:t>/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81F8-24FB-CE26-22D9-54152AB49E11}"/>
              </a:ext>
            </a:extLst>
          </p:cNvPr>
          <p:cNvSpPr txBox="1"/>
          <p:nvPr/>
        </p:nvSpPr>
        <p:spPr>
          <a:xfrm>
            <a:off x="9594761" y="228599"/>
            <a:ext cx="19856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example_project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099829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rules encode the dependency diagram from a few slides back (but with preprocessing and translation combined)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interact interact.o posn.o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interact.o interact.c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31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 programmers are lazy and hate repetition. So much repetition here!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interact interact.o posn.o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interact.o interact.c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8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1501</TotalTime>
  <Words>6977</Words>
  <Application>Microsoft Office PowerPoint</Application>
  <PresentationFormat>Widescreen</PresentationFormat>
  <Paragraphs>1270</Paragraphs>
  <Slides>106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Arial</vt:lpstr>
      <vt:lpstr>Calibri</vt:lpstr>
      <vt:lpstr>Cambria Math</vt:lpstr>
      <vt:lpstr>Courier New</vt:lpstr>
      <vt:lpstr>Tahoma</vt:lpstr>
      <vt:lpstr>Class Slides</vt:lpstr>
      <vt:lpstr>Lecture 02 Unix Shell &amp; C Compilation</vt:lpstr>
      <vt:lpstr>Administrivia</vt:lpstr>
      <vt:lpstr>Assignments</vt:lpstr>
      <vt:lpstr>Today’s Goals</vt:lpstr>
      <vt:lpstr>Getting the examples from lecture</vt:lpstr>
      <vt:lpstr>Outline</vt:lpstr>
      <vt:lpstr>How do you get a Unix shell?</vt:lpstr>
      <vt:lpstr>Command line interfaces</vt:lpstr>
      <vt:lpstr>Commands for moving between directories</vt:lpstr>
      <vt:lpstr>Live command-line demo!!!</vt:lpstr>
      <vt:lpstr>Directory structure in Linux</vt:lpstr>
      <vt:lpstr>Special paths</vt:lpstr>
      <vt:lpstr>Relative vs absolute paths</vt:lpstr>
      <vt:lpstr>Wildcard in path names</vt:lpstr>
      <vt:lpstr>Tab Completion</vt:lpstr>
      <vt:lpstr>Outline</vt:lpstr>
      <vt:lpstr>Working with files</vt:lpstr>
      <vt:lpstr>Editing files</vt:lpstr>
      <vt:lpstr>Editing with Micro</vt:lpstr>
      <vt:lpstr>Live command-line demo 2!!</vt:lpstr>
      <vt:lpstr>Cancelling a command</vt:lpstr>
      <vt:lpstr>Command flags</vt:lpstr>
      <vt:lpstr>Searching for things</vt:lpstr>
      <vt:lpstr>Don’t be overwhelmed!!!!</vt:lpstr>
      <vt:lpstr>Helpful guides</vt:lpstr>
      <vt:lpstr>Shell command: sudo</vt:lpstr>
      <vt:lpstr>sudo example</vt:lpstr>
      <vt:lpstr>sudo example</vt:lpstr>
      <vt:lpstr>Break + relevant xkcd</vt:lpstr>
      <vt:lpstr>Outline</vt:lpstr>
      <vt:lpstr>How do you “run” C code?</vt:lpstr>
      <vt:lpstr>What does machine code look like?</vt:lpstr>
      <vt:lpstr>Compiling a C program</vt:lpstr>
      <vt:lpstr>Compiling a C program</vt:lpstr>
      <vt:lpstr>Remember to compile!</vt:lpstr>
      <vt:lpstr>IMPORTANT: compile often!</vt:lpstr>
      <vt:lpstr>Outline</vt:lpstr>
      <vt:lpstr>Real-world projects have multiple files</vt:lpstr>
      <vt:lpstr>Compiling multiple C files</vt:lpstr>
      <vt:lpstr>General C project layout</vt:lpstr>
      <vt:lpstr>Example of multiple compilation</vt:lpstr>
      <vt:lpstr>Outline</vt:lpstr>
      <vt:lpstr>New problem, how do you remember all these steps?</vt:lpstr>
      <vt:lpstr>Simplifying multiple compilation with Make</vt:lpstr>
      <vt:lpstr>What does a make rule look like?</vt:lpstr>
      <vt:lpstr>Always use Make, rather than calling the compiler yourself</vt:lpstr>
      <vt:lpstr>Outline</vt:lpstr>
      <vt:lpstr>C pre-processor</vt:lpstr>
      <vt:lpstr>C reads files from the top down</vt:lpstr>
      <vt:lpstr>Function declaration</vt:lpstr>
      <vt:lpstr>Header files are collections of declarations</vt:lpstr>
      <vt:lpstr>Examples</vt:lpstr>
      <vt:lpstr>Break + relevant xkcd</vt:lpstr>
      <vt:lpstr>Outline</vt:lpstr>
      <vt:lpstr>Definition of Fibonacci Function</vt:lpstr>
      <vt:lpstr>Implementing Fibonacci in C</vt:lpstr>
      <vt:lpstr>Outline</vt:lpstr>
      <vt:lpstr>Statements and Conditions aren’t enough</vt:lpstr>
      <vt:lpstr>Iteration with the While Statement</vt:lpstr>
      <vt:lpstr>Implementing Fibonacci in C</vt:lpstr>
      <vt:lpstr>For loops</vt:lpstr>
      <vt:lpstr>Modify fib to use a for loop</vt:lpstr>
      <vt:lpstr>Modify fib to use a for loop</vt:lpstr>
      <vt:lpstr>Modify fib to use a for loop</vt:lpstr>
      <vt:lpstr>Modify fib to use a for loop</vt:lpstr>
      <vt:lpstr>Modify fib to use a for loop</vt:lpstr>
      <vt:lpstr>Complete: modify fib to use a for loop</vt:lpstr>
      <vt:lpstr>Break + Question</vt:lpstr>
      <vt:lpstr>Break + Question</vt:lpstr>
      <vt:lpstr>Break + Question</vt:lpstr>
      <vt:lpstr>Break + Question</vt:lpstr>
      <vt:lpstr>Outline</vt:lpstr>
      <vt:lpstr>printf() function</vt:lpstr>
      <vt:lpstr>Example: formatted output</vt:lpstr>
      <vt:lpstr>How do you learn format specifiers?</vt:lpstr>
      <vt:lpstr>Reading user input</vt:lpstr>
      <vt:lpstr>Example: reading input</vt:lpstr>
      <vt:lpstr>Example: reading multiple items</vt:lpstr>
      <vt:lpstr>What if scanf() has an error?</vt:lpstr>
      <vt:lpstr>Outline</vt:lpstr>
      <vt:lpstr>C comments</vt:lpstr>
      <vt:lpstr>Logical operators</vt:lpstr>
      <vt:lpstr>Other operators you’ll see around</vt:lpstr>
      <vt:lpstr>Adding and Subtracting one</vt:lpstr>
      <vt:lpstr>Implementing Fibonacci in C</vt:lpstr>
      <vt:lpstr>typedef can be used to make new C type names</vt:lpstr>
      <vt:lpstr>Ternary Operator</vt:lpstr>
      <vt:lpstr>Outline</vt:lpstr>
      <vt:lpstr>Outline</vt:lpstr>
      <vt:lpstr>What else can the pre-processor do?</vt:lpstr>
      <vt:lpstr>C macros</vt:lpstr>
      <vt:lpstr>Macro functions</vt:lpstr>
      <vt:lpstr>Example of macro function trickiness</vt:lpstr>
      <vt:lpstr>Ifdef in C</vt:lpstr>
      <vt:lpstr>Pragma examples</vt:lpstr>
      <vt:lpstr>Outline</vt:lpstr>
      <vt:lpstr>Bonus: Makefile for example_project/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Introducing C</dc:title>
  <dc:creator>Branden Ghena</dc:creator>
  <cp:lastModifiedBy>Branden Ghena</cp:lastModifiedBy>
  <cp:revision>96</cp:revision>
  <dcterms:created xsi:type="dcterms:W3CDTF">2021-09-22T19:46:18Z</dcterms:created>
  <dcterms:modified xsi:type="dcterms:W3CDTF">2023-04-06T21:18:36Z</dcterms:modified>
</cp:coreProperties>
</file>