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6"/>
  </p:notesMasterIdLst>
  <p:sldIdLst>
    <p:sldId id="256" r:id="rId2"/>
    <p:sldId id="641" r:id="rId3"/>
    <p:sldId id="669" r:id="rId4"/>
    <p:sldId id="264" r:id="rId5"/>
    <p:sldId id="660" r:id="rId6"/>
    <p:sldId id="705" r:id="rId7"/>
    <p:sldId id="447" r:id="rId8"/>
    <p:sldId id="449" r:id="rId9"/>
    <p:sldId id="494" r:id="rId10"/>
    <p:sldId id="451" r:id="rId11"/>
    <p:sldId id="717" r:id="rId12"/>
    <p:sldId id="498" r:id="rId13"/>
    <p:sldId id="496" r:id="rId14"/>
    <p:sldId id="500" r:id="rId15"/>
    <p:sldId id="499" r:id="rId16"/>
    <p:sldId id="501" r:id="rId17"/>
    <p:sldId id="502" r:id="rId18"/>
    <p:sldId id="503" r:id="rId19"/>
    <p:sldId id="504" r:id="rId20"/>
    <p:sldId id="706" r:id="rId21"/>
    <p:sldId id="527" r:id="rId22"/>
    <p:sldId id="493" r:id="rId23"/>
    <p:sldId id="453" r:id="rId24"/>
    <p:sldId id="491" r:id="rId25"/>
    <p:sldId id="505" r:id="rId26"/>
    <p:sldId id="492" r:id="rId27"/>
    <p:sldId id="488" r:id="rId28"/>
    <p:sldId id="487" r:id="rId29"/>
    <p:sldId id="540" r:id="rId30"/>
    <p:sldId id="541" r:id="rId31"/>
    <p:sldId id="707" r:id="rId32"/>
    <p:sldId id="668" r:id="rId33"/>
    <p:sldId id="701" r:id="rId34"/>
    <p:sldId id="713" r:id="rId35"/>
    <p:sldId id="714" r:id="rId36"/>
    <p:sldId id="715" r:id="rId37"/>
    <p:sldId id="716" r:id="rId38"/>
    <p:sldId id="401" r:id="rId39"/>
    <p:sldId id="700" r:id="rId40"/>
    <p:sldId id="708" r:id="rId41"/>
    <p:sldId id="383" r:id="rId42"/>
    <p:sldId id="604" r:id="rId43"/>
    <p:sldId id="606" r:id="rId44"/>
    <p:sldId id="605" r:id="rId45"/>
    <p:sldId id="609" r:id="rId46"/>
    <p:sldId id="610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18" r:id="rId55"/>
    <p:sldId id="619" r:id="rId56"/>
    <p:sldId id="620" r:id="rId57"/>
    <p:sldId id="608" r:id="rId58"/>
    <p:sldId id="622" r:id="rId59"/>
    <p:sldId id="704" r:id="rId60"/>
    <p:sldId id="718" r:id="rId61"/>
    <p:sldId id="625" r:id="rId62"/>
    <p:sldId id="626" r:id="rId63"/>
    <p:sldId id="644" r:id="rId64"/>
    <p:sldId id="624" r:id="rId65"/>
    <p:sldId id="712" r:id="rId66"/>
    <p:sldId id="632" r:id="rId67"/>
    <p:sldId id="645" r:id="rId68"/>
    <p:sldId id="623" r:id="rId69"/>
    <p:sldId id="621" r:id="rId70"/>
    <p:sldId id="607" r:id="rId71"/>
    <p:sldId id="709" r:id="rId72"/>
    <p:sldId id="599" r:id="rId73"/>
    <p:sldId id="627" r:id="rId74"/>
    <p:sldId id="638" r:id="rId75"/>
    <p:sldId id="636" r:id="rId76"/>
    <p:sldId id="637" r:id="rId77"/>
    <p:sldId id="710" r:id="rId78"/>
    <p:sldId id="601" r:id="rId79"/>
    <p:sldId id="630" r:id="rId80"/>
    <p:sldId id="646" r:id="rId81"/>
    <p:sldId id="647" r:id="rId82"/>
    <p:sldId id="648" r:id="rId83"/>
    <p:sldId id="640" r:id="rId84"/>
    <p:sldId id="633" r:id="rId85"/>
    <p:sldId id="635" r:id="rId86"/>
    <p:sldId id="634" r:id="rId87"/>
    <p:sldId id="639" r:id="rId88"/>
    <p:sldId id="603" r:id="rId89"/>
    <p:sldId id="628" r:id="rId90"/>
    <p:sldId id="711" r:id="rId91"/>
    <p:sldId id="650" r:id="rId92"/>
    <p:sldId id="651" r:id="rId93"/>
    <p:sldId id="652" r:id="rId94"/>
    <p:sldId id="666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641"/>
            <p14:sldId id="669"/>
            <p14:sldId id="264"/>
            <p14:sldId id="660"/>
          </p14:sldIdLst>
        </p14:section>
        <p14:section name="Iteration" id="{E992A4B0-9C7A-42ED-AA6F-23BCC91C06F6}">
          <p14:sldIdLst>
            <p14:sldId id="705"/>
            <p14:sldId id="447"/>
            <p14:sldId id="449"/>
            <p14:sldId id="494"/>
            <p14:sldId id="451"/>
            <p14:sldId id="717"/>
            <p14:sldId id="498"/>
            <p14:sldId id="496"/>
            <p14:sldId id="500"/>
            <p14:sldId id="499"/>
            <p14:sldId id="501"/>
            <p14:sldId id="502"/>
            <p14:sldId id="503"/>
            <p14:sldId id="504"/>
          </p14:sldIdLst>
        </p14:section>
        <p14:section name="Other C syntax" id="{948691A5-BA22-4A2C-B987-AF48E5B75959}">
          <p14:sldIdLst>
            <p14:sldId id="706"/>
            <p14:sldId id="527"/>
            <p14:sldId id="493"/>
            <p14:sldId id="453"/>
            <p14:sldId id="491"/>
            <p14:sldId id="505"/>
            <p14:sldId id="492"/>
            <p14:sldId id="488"/>
            <p14:sldId id="487"/>
            <p14:sldId id="540"/>
            <p14:sldId id="541"/>
          </p14:sldIdLst>
        </p14:section>
        <p14:section name="Structs" id="{9ECCB53A-12D7-4763-8CDB-F7BE07AE428D}">
          <p14:sldIdLst>
            <p14:sldId id="707"/>
            <p14:sldId id="668"/>
            <p14:sldId id="701"/>
            <p14:sldId id="713"/>
            <p14:sldId id="714"/>
            <p14:sldId id="715"/>
            <p14:sldId id="716"/>
            <p14:sldId id="401"/>
            <p14:sldId id="700"/>
          </p14:sldIdLst>
        </p14:section>
        <p14:section name="Arrays" id="{B55B8E8C-5EAB-4A1E-A4E9-AE5E896E46FA}">
          <p14:sldIdLst>
            <p14:sldId id="708"/>
            <p14:sldId id="383"/>
            <p14:sldId id="604"/>
            <p14:sldId id="606"/>
            <p14:sldId id="605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08"/>
            <p14:sldId id="622"/>
            <p14:sldId id="704"/>
            <p14:sldId id="718"/>
            <p14:sldId id="625"/>
            <p14:sldId id="626"/>
            <p14:sldId id="644"/>
            <p14:sldId id="624"/>
            <p14:sldId id="712"/>
            <p14:sldId id="632"/>
            <p14:sldId id="645"/>
            <p14:sldId id="623"/>
            <p14:sldId id="621"/>
            <p14:sldId id="607"/>
          </p14:sldIdLst>
        </p14:section>
        <p14:section name="Characters" id="{FA6D0803-F711-45DC-B59F-0D27EEF6EF98}">
          <p14:sldIdLst>
            <p14:sldId id="709"/>
            <p14:sldId id="599"/>
            <p14:sldId id="627"/>
            <p14:sldId id="638"/>
            <p14:sldId id="636"/>
            <p14:sldId id="637"/>
          </p14:sldIdLst>
        </p14:section>
        <p14:section name="Strings" id="{98393039-0FEF-4B03-8A83-0AA543B3029B}">
          <p14:sldIdLst>
            <p14:sldId id="710"/>
            <p14:sldId id="601"/>
            <p14:sldId id="630"/>
            <p14:sldId id="646"/>
            <p14:sldId id="647"/>
            <p14:sldId id="648"/>
            <p14:sldId id="640"/>
            <p14:sldId id="633"/>
            <p14:sldId id="635"/>
            <p14:sldId id="634"/>
            <p14:sldId id="639"/>
            <p14:sldId id="603"/>
            <p14:sldId id="628"/>
          </p14:sldIdLst>
        </p14:section>
        <p14:section name="Arguments to main" id="{3DC302F4-89BC-4BF6-A676-BE0729EA065D}">
          <p14:sldIdLst>
            <p14:sldId id="711"/>
            <p14:sldId id="650"/>
            <p14:sldId id="651"/>
            <p14:sldId id="652"/>
          </p14:sldIdLst>
        </p14:section>
        <p14:section name="Wrapup" id="{29A7F866-9DA9-446B-8359-CE426CB89C7A}">
          <p14:sldIdLst>
            <p14:sldId id="6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Arrays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with the 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to a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If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is </a:t>
            </a:r>
            <a:r>
              <a:rPr lang="en-US" i="1" dirty="0">
                <a:solidFill>
                  <a:srgbClr val="073642"/>
                </a:solidFill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then skip to the statement after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Execute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(if the </a:t>
            </a:r>
            <a:r>
              <a:rPr lang="en-US" sz="24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was true)</a:t>
            </a:r>
            <a:endParaRPr lang="en-US" sz="24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Go back to step 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7364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F170-C182-B1D2-1F70-54CE594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reimplement fib using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8F3E-A7D0-08E0-6969-2DA5C3B5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shell!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CE63-77B0-593B-DEED-FEA7E827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E3F577-3ECE-4C34-8DE1-FC15B8DB46BD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5CD8-131A-46B6-8153-266F019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2E2-D5B9-4111-BF30-BB2528A7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811593"/>
          </a:xfrm>
        </p:spPr>
        <p:txBody>
          <a:bodyPr>
            <a:normAutofit/>
          </a:bodyPr>
          <a:lstStyle/>
          <a:p>
            <a:r>
              <a:rPr lang="en-US" dirty="0"/>
              <a:t>For loops allow you to combine iteration and incrementing</a:t>
            </a:r>
          </a:p>
          <a:p>
            <a:pPr lvl="1"/>
            <a:r>
              <a:rPr lang="en-US" b="0" i="0" u="none" strike="noStrike" baseline="0" dirty="0"/>
              <a:t>When you write a for statement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/>
            <a:r>
              <a:rPr lang="en-US" b="0" i="0" u="none" strike="noStrike" baseline="0" dirty="0">
                <a:cs typeface="Courier New" panose="02070309020205020404" pitchFamily="49" charset="0"/>
              </a:rPr>
              <a:t>It’s as if you’d written this while statement: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A951-5193-48E6-BD7B-2BE0BC3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13D96-79CB-41FA-8FB6-5107669EC7D2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13D96-79CB-41FA-8FB6-5107669E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EB1EAE5-40C9-42ED-A1DE-EAC5A650AA8F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0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2AA299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n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345D5-4CE1-437F-8726-3E8DC8DA3EF5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345D5-4CE1-437F-8726-3E8DC8DA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42D547-7D6A-4CBA-BF27-E1F027A969E1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6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B689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; 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n; )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B8B38-F9A2-4C31-9AE3-B7BE9B02472F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B8B38-F9A2-4C31-9AE3-B7BE9B02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979281-5501-4FF4-8A3E-F8243D428D8A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6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int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11BCA-556E-4D8E-9AB7-4900B19045B8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11BCA-556E-4D8E-9AB7-4900B1904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A8FB7B-5AB3-458B-9603-23B867D4EEF6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3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i="0" u="none" strike="noStrike" baseline="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59888-060D-4646-82D3-C292E02FFE9C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59888-060D-4646-82D3-C292E02F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5B01EA-5D9D-4EA4-BDEF-49665CD1F87A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9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Complete: 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86303-152B-4FDE-B112-2E33F5454D6B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86303-152B-4FDE-B112-2E33F545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A4D5B9-9EAB-4C5B-98D8-2E12ACC4F8E6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4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C8C-1481-4168-8E4E-F0D9AE88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5446-3522-47C1-A92D-5A447C92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Lab1 is due today (76% of the class already done)</a:t>
            </a:r>
          </a:p>
          <a:p>
            <a:r>
              <a:rPr lang="en-US" dirty="0"/>
              <a:t>EX2 is due today (71% of the class already done)</a:t>
            </a:r>
          </a:p>
          <a:p>
            <a:endParaRPr lang="en-US" dirty="0"/>
          </a:p>
          <a:p>
            <a:r>
              <a:rPr lang="en-US" dirty="0"/>
              <a:t>EX3 available now (due Tuesday)</a:t>
            </a:r>
          </a:p>
          <a:p>
            <a:endParaRPr lang="en-US" dirty="0"/>
          </a:p>
          <a:p>
            <a:r>
              <a:rPr lang="en-US" dirty="0"/>
              <a:t>Homework 1 will be released late tonight (due next Thursday)</a:t>
            </a:r>
          </a:p>
          <a:p>
            <a:pPr lvl="1"/>
            <a:r>
              <a:rPr lang="en-US" dirty="0"/>
              <a:t>Lots of string manipulation</a:t>
            </a:r>
          </a:p>
          <a:p>
            <a:pPr lvl="1"/>
            <a:r>
              <a:rPr lang="en-US" dirty="0"/>
              <a:t>Get started early!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1BA02-44AC-48C9-99BE-F9ACFFF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b="1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b="1" dirty="0"/>
              <a:t>Miscellaneous syntax</a:t>
            </a:r>
          </a:p>
          <a:p>
            <a:pPr lvl="1"/>
            <a:endParaRPr lang="en-US" dirty="0"/>
          </a:p>
          <a:p>
            <a:r>
              <a:rPr lang="en-US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775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means a single-line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starts a multiline comment, which continues 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to use comments effectively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“blocks” of code with their purpose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Every line is too much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Often helpful to write the comments before the code as planning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tricky bits of code so you know what it means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+ several weeks = “what does that code mean?!”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||    &amp;&amp;</a:t>
            </a:r>
          </a:p>
          <a:p>
            <a:pPr lvl="1"/>
            <a:r>
              <a:rPr lang="en-US" dirty="0"/>
              <a:t>Logical OR, and Logical 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 5 &amp;&amp; b &gt; 12</a:t>
            </a:r>
          </a:p>
          <a:p>
            <a:pPr lvl="1"/>
            <a:endParaRPr lang="en-US" dirty="0"/>
          </a:p>
          <a:p>
            <a:r>
              <a:rPr lang="en-US" dirty="0"/>
              <a:t>!</a:t>
            </a:r>
          </a:p>
          <a:p>
            <a:pPr lvl="1"/>
            <a:r>
              <a:rPr lang="en-US" dirty="0"/>
              <a:t>Logical NOT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!(a &lt; 5) </a:t>
            </a:r>
            <a:r>
              <a:rPr lang="en-US" dirty="0">
                <a:cs typeface="Courier New" panose="02070309020205020404" pitchFamily="49" charset="0"/>
              </a:rPr>
              <a:t>equivalent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 &gt;= 5)</a:t>
            </a:r>
          </a:p>
          <a:p>
            <a:pPr lvl="1"/>
            <a:endParaRPr lang="en-US" dirty="0"/>
          </a:p>
          <a:p>
            <a:r>
              <a:rPr lang="en-US" dirty="0"/>
              <a:t>==</a:t>
            </a:r>
          </a:p>
          <a:p>
            <a:pPr lvl="1"/>
            <a:r>
              <a:rPr lang="en-US" dirty="0"/>
              <a:t>Equality test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== 5</a:t>
            </a:r>
            <a:r>
              <a:rPr lang="en-US" dirty="0"/>
              <a:t>  -&gt;  TRUE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 == -3</a:t>
            </a:r>
            <a:r>
              <a:rPr lang="en-US" dirty="0"/>
              <a:t>  -&gt;  FALSE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mix it up with assignment (single equals sign)</a:t>
            </a:r>
          </a:p>
          <a:p>
            <a:pPr lvl="2"/>
            <a:r>
              <a:rPr lang="en-US" dirty="0"/>
              <a:t>Really common new C programmer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you’ll see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+=   *=   -=   /=</a:t>
            </a:r>
          </a:p>
          <a:p>
            <a:pPr lvl="1"/>
            <a:r>
              <a:rPr lang="en-US" dirty="0"/>
              <a:t>Perform the action of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= VAR operator ARG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5</a:t>
            </a:r>
            <a:r>
              <a:rPr lang="en-US" dirty="0"/>
              <a:t>   -&gt;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*= b</a:t>
            </a:r>
            <a:r>
              <a:rPr lang="en-US" dirty="0"/>
              <a:t>   -&gt;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* b</a:t>
            </a:r>
          </a:p>
          <a:p>
            <a:pPr lvl="1"/>
            <a:endParaRPr lang="en-US" dirty="0"/>
          </a:p>
          <a:p>
            <a:r>
              <a:rPr lang="en-US" dirty="0"/>
              <a:t>%</a:t>
            </a:r>
          </a:p>
          <a:p>
            <a:pPr lvl="1"/>
            <a:r>
              <a:rPr lang="en-US" dirty="0"/>
              <a:t>Modulus operator</a:t>
            </a:r>
          </a:p>
          <a:p>
            <a:pPr lvl="1"/>
            <a:r>
              <a:rPr lang="en-US" dirty="0"/>
              <a:t>Returns the remainder of division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12 % 10</a:t>
            </a:r>
            <a:r>
              <a:rPr lang="en-US" dirty="0"/>
              <a:t>  -&gt;  2</a:t>
            </a:r>
          </a:p>
          <a:p>
            <a:pPr lvl="1"/>
            <a:endParaRPr lang="en-US" dirty="0"/>
          </a:p>
          <a:p>
            <a:r>
              <a:rPr lang="en-US" dirty="0"/>
              <a:t> ~  |  &amp;  ^</a:t>
            </a:r>
          </a:p>
          <a:p>
            <a:pPr lvl="1"/>
            <a:r>
              <a:rPr lang="en-US" dirty="0"/>
              <a:t>Bitwise NOT, OR, AND, and XOR (you’ll learn these in CS213)</a:t>
            </a:r>
          </a:p>
          <a:p>
            <a:pPr lvl="1"/>
            <a:r>
              <a:rPr lang="en-US" dirty="0"/>
              <a:t>Importantly, ^ is not exponentiation!!!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  --</a:t>
            </a:r>
          </a:p>
          <a:p>
            <a:pPr lvl="1"/>
            <a:r>
              <a:rPr lang="en-US" dirty="0"/>
              <a:t>Shorthand for plus 1 or minus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++a</a:t>
            </a:r>
            <a:r>
              <a:rPr lang="en-US" dirty="0"/>
              <a:t>    -&gt;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</a:t>
            </a:r>
            <a:r>
              <a:rPr lang="en-US" dirty="0"/>
              <a:t>   -&gt;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</a:t>
            </a:r>
          </a:p>
          <a:p>
            <a:pPr lvl="1"/>
            <a:endParaRPr lang="en-US" dirty="0"/>
          </a:p>
          <a:p>
            <a:r>
              <a:rPr lang="en-US" dirty="0"/>
              <a:t>The auto-increment/decrement operators can go before or after the variable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--x</a:t>
            </a:r>
            <a:r>
              <a:rPr lang="en-US" dirty="0"/>
              <a:t>) subtracts one and returns the new value of x from the expression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en-US" dirty="0"/>
              <a:t>) subtracts one but returns the </a:t>
            </a:r>
            <a:r>
              <a:rPr lang="en-US" i="1" dirty="0"/>
              <a:t>old</a:t>
            </a:r>
            <a:r>
              <a:rPr lang="en-US" dirty="0"/>
              <a:t> value of x from the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Usually, this doesn’t matter, unless you write complicated statements that combine assignment and conditions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(--x &gt; 0)</a:t>
            </a:r>
            <a:r>
              <a:rPr lang="en-US" dirty="0"/>
              <a:t> … (please just never do this)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also works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1430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1430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DA0866-29B9-47FB-A507-CE5EDC246B71}"/>
              </a:ext>
            </a:extLst>
          </p:cNvPr>
          <p:cNvSpPr txBox="1"/>
          <p:nvPr/>
        </p:nvSpPr>
        <p:spPr>
          <a:xfrm>
            <a:off x="10845800" y="228599"/>
            <a:ext cx="73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4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? :</a:t>
            </a:r>
          </a:p>
          <a:p>
            <a:pPr lvl="1"/>
            <a:r>
              <a:rPr lang="en-US" dirty="0"/>
              <a:t>Shorthand version of an if statement, determining result of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(a &lt; 5) ? a : b;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equivalent to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5)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won’t need to use this. Usually, it just makes code harder to read.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94C52-D107-472A-957E-609DFD0E9A74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9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endParaRPr lang="en-US" b="1" dirty="0"/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9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2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3E84-D65F-A6DC-FEF4-1F51D116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5F7B-1034-4519-146E-338996D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Tuesday during class</a:t>
            </a:r>
          </a:p>
          <a:p>
            <a:pPr lvl="1"/>
            <a:r>
              <a:rPr lang="en-US" dirty="0"/>
              <a:t>We’ll stop lecture near the end and give you fifteen minutes to work on it</a:t>
            </a:r>
          </a:p>
          <a:p>
            <a:pPr lvl="1"/>
            <a:endParaRPr lang="en-US" dirty="0"/>
          </a:p>
          <a:p>
            <a:r>
              <a:rPr lang="en-US" dirty="0"/>
              <a:t>Bring a pencil</a:t>
            </a:r>
          </a:p>
          <a:p>
            <a:pPr lvl="1"/>
            <a:r>
              <a:rPr lang="en-US" dirty="0"/>
              <a:t>No notes allowed</a:t>
            </a:r>
          </a:p>
          <a:p>
            <a:pPr lvl="1"/>
            <a:r>
              <a:rPr lang="en-US" dirty="0"/>
              <a:t>No calculators, laptops, headphones, etc.</a:t>
            </a:r>
          </a:p>
          <a:p>
            <a:pPr lvl="1"/>
            <a:endParaRPr lang="en-US" dirty="0"/>
          </a:p>
          <a:p>
            <a:r>
              <a:rPr lang="en-US" dirty="0"/>
              <a:t>Covers</a:t>
            </a:r>
          </a:p>
          <a:p>
            <a:pPr lvl="1"/>
            <a:r>
              <a:rPr lang="en-US" dirty="0"/>
              <a:t>Material from the first three lectures (includes today)</a:t>
            </a:r>
          </a:p>
          <a:p>
            <a:pPr lvl="1"/>
            <a:r>
              <a:rPr lang="en-US" dirty="0"/>
              <a:t>Won’t expect you to memorize shell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7DA1-41B1-FD7E-A3B4-21C65898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r>
              <a:rPr lang="en-US" b="1" dirty="0"/>
              <a:t>returns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2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b="1" dirty="0"/>
              <a:t>Complex data types</a:t>
            </a:r>
          </a:p>
          <a:p>
            <a:pPr lvl="1"/>
            <a:r>
              <a:rPr lang="en-US" b="1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84394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689-761A-BA7A-00DD-BD8CEDEB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more 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515B-4FEC-A867-17CC-1436A478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makes sense to collect multiple variables together</a:t>
            </a:r>
          </a:p>
          <a:p>
            <a:pPr lvl="1"/>
            <a:r>
              <a:rPr lang="en-US" dirty="0"/>
              <a:t>Coordinate in 2D space: {x, y}</a:t>
            </a:r>
          </a:p>
          <a:p>
            <a:pPr lvl="1"/>
            <a:r>
              <a:rPr lang="en-US" dirty="0"/>
              <a:t>Multiple attributes that describe a user: Name, ID, Email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Structs are a collection of fields, each of which has its own type and name</a:t>
            </a:r>
          </a:p>
          <a:p>
            <a:pPr lvl="1"/>
            <a:r>
              <a:rPr lang="en-US" dirty="0"/>
              <a:t>First, you define a type and what fields it has</a:t>
            </a:r>
          </a:p>
          <a:p>
            <a:pPr lvl="1"/>
            <a:r>
              <a:rPr lang="en-US" dirty="0"/>
              <a:t>Then, you can create a struct and initialize the fields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F3B7F-8800-3FFC-89C1-9E04BD2B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9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FFF-2DF5-35CF-76DC-AB5AA5E4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7258-D766-5878-8FE3-178F4461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struct coordinate {</a:t>
            </a:r>
          </a:p>
          <a:p>
            <a:pPr marL="457200" lvl="1" indent="0">
              <a:buNone/>
            </a:pPr>
            <a:r>
              <a:rPr lang="en-US" sz="3200" dirty="0"/>
              <a:t>  int x;</a:t>
            </a:r>
          </a:p>
          <a:p>
            <a:pPr marL="457200" lvl="1" indent="0">
              <a:buNone/>
            </a:pPr>
            <a:r>
              <a:rPr lang="en-US" sz="3200" dirty="0"/>
              <a:t>  int y;</a:t>
            </a:r>
          </a:p>
          <a:p>
            <a:pPr marL="457200" lvl="1" indent="0">
              <a:buNone/>
            </a:pPr>
            <a:r>
              <a:rPr lang="en-US" sz="3200" dirty="0"/>
              <a:t>};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Creates a new type that can be used in code “struct coordinate”</a:t>
            </a:r>
          </a:p>
          <a:p>
            <a:pPr lvl="1"/>
            <a:r>
              <a:rPr lang="en-US" dirty="0"/>
              <a:t>With fields “x” and “y” which are accessed with .</a:t>
            </a:r>
          </a:p>
          <a:p>
            <a:pPr lvl="1"/>
            <a:endParaRPr lang="en-US" dirty="0"/>
          </a:p>
          <a:p>
            <a:r>
              <a:rPr lang="en-US" dirty="0"/>
              <a:t>Any type can be a struct field</a:t>
            </a:r>
          </a:p>
          <a:p>
            <a:pPr lvl="1"/>
            <a:r>
              <a:rPr lang="en-US" dirty="0"/>
              <a:t>int, unsigned int, char, double, another struct, array,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84E9-481F-141A-5748-D66E821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2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FFF-2DF5-35CF-76DC-AB5AA5E4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7258-D766-5878-8FE3-178F4461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struct coordinate pos; // uninitialized for now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Can initialize fields individually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84E9-481F-141A-5748-D66E821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F2013-BBDA-2F26-E3F2-D6A0EAB1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9451"/>
              </p:ext>
            </p:extLst>
          </p:nvPr>
        </p:nvGraphicFramePr>
        <p:xfrm>
          <a:off x="7298267" y="2724573"/>
          <a:ext cx="358986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2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8003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999709">
                  <a:extLst>
                    <a:ext uri="{9D8B030D-6E8A-4147-A177-3AD203B41FA5}">
                      <a16:colId xmlns:a16="http://schemas.microsoft.com/office/drawing/2014/main" val="726521617"/>
                    </a:ext>
                  </a:extLst>
                </a:gridCol>
                <a:gridCol w="710557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y: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11994B-55CE-A824-AB60-88D33682B66B}"/>
              </a:ext>
            </a:extLst>
          </p:cNvPr>
          <p:cNvSpPr/>
          <p:nvPr/>
        </p:nvSpPr>
        <p:spPr>
          <a:xfrm>
            <a:off x="7857066" y="2573867"/>
            <a:ext cx="3166533" cy="85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1DC8-C89C-9A36-F62B-D1FAD789C3A1}"/>
              </a:ext>
            </a:extLst>
          </p:cNvPr>
          <p:cNvSpPr txBox="1"/>
          <p:nvPr/>
        </p:nvSpPr>
        <p:spPr>
          <a:xfrm>
            <a:off x="6993466" y="255694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pos:</a:t>
            </a:r>
          </a:p>
        </p:txBody>
      </p:sp>
    </p:spTree>
    <p:extLst>
      <p:ext uri="{BB962C8B-B14F-4D97-AF65-F5344CB8AC3E}">
        <p14:creationId xmlns:p14="http://schemas.microsoft.com/office/powerpoint/2010/main" val="3575574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FFF-2DF5-35CF-76DC-AB5AA5E4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7258-D766-5878-8FE3-178F4461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struct coordinate pos; // uninitialized for now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Can initialize fields individually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 err="1"/>
              <a:t>pos.x</a:t>
            </a:r>
            <a:r>
              <a:rPr lang="en-US" sz="3200" dirty="0"/>
              <a:t> = 1;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(period operator accesses individual fields)</a:t>
            </a:r>
            <a:endParaRPr lang="en-US" sz="3600" dirty="0"/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84E9-481F-141A-5748-D66E821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F2013-BBDA-2F26-E3F2-D6A0EAB1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83447"/>
              </p:ext>
            </p:extLst>
          </p:nvPr>
        </p:nvGraphicFramePr>
        <p:xfrm>
          <a:off x="7298267" y="2724573"/>
          <a:ext cx="358986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2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8003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999709">
                  <a:extLst>
                    <a:ext uri="{9D8B030D-6E8A-4147-A177-3AD203B41FA5}">
                      <a16:colId xmlns:a16="http://schemas.microsoft.com/office/drawing/2014/main" val="726521617"/>
                    </a:ext>
                  </a:extLst>
                </a:gridCol>
                <a:gridCol w="710557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y: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11994B-55CE-A824-AB60-88D33682B66B}"/>
              </a:ext>
            </a:extLst>
          </p:cNvPr>
          <p:cNvSpPr/>
          <p:nvPr/>
        </p:nvSpPr>
        <p:spPr>
          <a:xfrm>
            <a:off x="7857066" y="2573867"/>
            <a:ext cx="3166533" cy="85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1DC8-C89C-9A36-F62B-D1FAD789C3A1}"/>
              </a:ext>
            </a:extLst>
          </p:cNvPr>
          <p:cNvSpPr txBox="1"/>
          <p:nvPr/>
        </p:nvSpPr>
        <p:spPr>
          <a:xfrm>
            <a:off x="6993466" y="255694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pos:</a:t>
            </a:r>
          </a:p>
        </p:txBody>
      </p:sp>
    </p:spTree>
    <p:extLst>
      <p:ext uri="{BB962C8B-B14F-4D97-AF65-F5344CB8AC3E}">
        <p14:creationId xmlns:p14="http://schemas.microsoft.com/office/powerpoint/2010/main" val="383261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FFF-2DF5-35CF-76DC-AB5AA5E4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7258-D766-5878-8FE3-178F4461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struct coordinate pos; // uninitialized for now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Can initialize fields individually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 err="1"/>
              <a:t>pos.x</a:t>
            </a:r>
            <a:r>
              <a:rPr lang="en-US" sz="3200" dirty="0"/>
              <a:t> = 1;</a:t>
            </a:r>
          </a:p>
          <a:p>
            <a:pPr marL="457200" lvl="1" indent="0">
              <a:buNone/>
            </a:pPr>
            <a:r>
              <a:rPr lang="en-US" sz="3200" dirty="0" err="1"/>
              <a:t>pos.y</a:t>
            </a:r>
            <a:r>
              <a:rPr lang="en-US" sz="3200" dirty="0"/>
              <a:t> = 2;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(period operator accesses individual fields)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84E9-481F-141A-5748-D66E821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F2013-BBDA-2F26-E3F2-D6A0EAB1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19672"/>
              </p:ext>
            </p:extLst>
          </p:nvPr>
        </p:nvGraphicFramePr>
        <p:xfrm>
          <a:off x="7298267" y="2724573"/>
          <a:ext cx="358986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2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8003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999709">
                  <a:extLst>
                    <a:ext uri="{9D8B030D-6E8A-4147-A177-3AD203B41FA5}">
                      <a16:colId xmlns:a16="http://schemas.microsoft.com/office/drawing/2014/main" val="726521617"/>
                    </a:ext>
                  </a:extLst>
                </a:gridCol>
                <a:gridCol w="710557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y: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11994B-55CE-A824-AB60-88D33682B66B}"/>
              </a:ext>
            </a:extLst>
          </p:cNvPr>
          <p:cNvSpPr/>
          <p:nvPr/>
        </p:nvSpPr>
        <p:spPr>
          <a:xfrm>
            <a:off x="7857066" y="2573867"/>
            <a:ext cx="3166533" cy="85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1DC8-C89C-9A36-F62B-D1FAD789C3A1}"/>
              </a:ext>
            </a:extLst>
          </p:cNvPr>
          <p:cNvSpPr txBox="1"/>
          <p:nvPr/>
        </p:nvSpPr>
        <p:spPr>
          <a:xfrm>
            <a:off x="6993466" y="255694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pos:</a:t>
            </a:r>
          </a:p>
        </p:txBody>
      </p:sp>
    </p:spTree>
    <p:extLst>
      <p:ext uri="{BB962C8B-B14F-4D97-AF65-F5344CB8AC3E}">
        <p14:creationId xmlns:p14="http://schemas.microsoft.com/office/powerpoint/2010/main" val="3188101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FFF-2DF5-35CF-76DC-AB5AA5E4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initialize all fields of a struct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7258-D766-5878-8FE3-178F4461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/>
              <a:t>struct coordinate pos = {3, -5};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3200" dirty="0"/>
              <a:t>OR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struct coordinate pos = {.x=3, .y=-5};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84E9-481F-141A-5748-D66E821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F2013-BBDA-2F26-E3F2-D6A0EAB1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19839"/>
              </p:ext>
            </p:extLst>
          </p:nvPr>
        </p:nvGraphicFramePr>
        <p:xfrm>
          <a:off x="7298267" y="2724573"/>
          <a:ext cx="358986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2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8003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999709">
                  <a:extLst>
                    <a:ext uri="{9D8B030D-6E8A-4147-A177-3AD203B41FA5}">
                      <a16:colId xmlns:a16="http://schemas.microsoft.com/office/drawing/2014/main" val="726521617"/>
                    </a:ext>
                  </a:extLst>
                </a:gridCol>
                <a:gridCol w="710557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y: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11994B-55CE-A824-AB60-88D33682B66B}"/>
              </a:ext>
            </a:extLst>
          </p:cNvPr>
          <p:cNvSpPr/>
          <p:nvPr/>
        </p:nvSpPr>
        <p:spPr>
          <a:xfrm>
            <a:off x="7857066" y="2573867"/>
            <a:ext cx="3166533" cy="85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1DC8-C89C-9A36-F62B-D1FAD789C3A1}"/>
              </a:ext>
            </a:extLst>
          </p:cNvPr>
          <p:cNvSpPr txBox="1"/>
          <p:nvPr/>
        </p:nvSpPr>
        <p:spPr>
          <a:xfrm>
            <a:off x="6993466" y="255694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pos:</a:t>
            </a:r>
          </a:p>
        </p:txBody>
      </p:sp>
    </p:spTree>
    <p:extLst>
      <p:ext uri="{BB962C8B-B14F-4D97-AF65-F5344CB8AC3E}">
        <p14:creationId xmlns:p14="http://schemas.microsoft.com/office/powerpoint/2010/main" val="1779948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DF2D-CF2B-4A2E-884B-0278CA3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can be used to make new C type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1C20-ABB7-4415-9509-0F19B8F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creates a new type name that is a copy of an existing type</a:t>
            </a:r>
          </a:p>
          <a:p>
            <a:pPr lvl="1"/>
            <a:endParaRPr lang="en-US" dirty="0"/>
          </a:p>
          <a:p>
            <a:r>
              <a:rPr lang="en-US" dirty="0"/>
              <a:t>Typedef keyword is followed by two types</a:t>
            </a:r>
          </a:p>
          <a:p>
            <a:pPr lvl="1"/>
            <a:r>
              <a:rPr lang="en-US" dirty="0"/>
              <a:t>First type: the original type name</a:t>
            </a:r>
          </a:p>
          <a:p>
            <a:pPr lvl="1"/>
            <a:r>
              <a:rPr lang="en-US" dirty="0"/>
              <a:t>Second type: the new type name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2731-3396-45C5-8414-07C1DE0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774-FDEC-CA2F-6031-DB31336B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definitions usually use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F667-8B6A-FE20-9D6D-728FBCD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typedef struct {</a:t>
            </a:r>
          </a:p>
          <a:p>
            <a:pPr marL="457200" lvl="1" indent="0">
              <a:buNone/>
            </a:pPr>
            <a:r>
              <a:rPr lang="en-US" sz="2800" dirty="0"/>
              <a:t>  int x;</a:t>
            </a:r>
          </a:p>
          <a:p>
            <a:pPr marL="457200" lvl="1" indent="0">
              <a:buNone/>
            </a:pPr>
            <a:r>
              <a:rPr lang="en-US" sz="2800" dirty="0"/>
              <a:t>  int y;</a:t>
            </a:r>
          </a:p>
          <a:p>
            <a:pPr marL="457200" lvl="1" indent="0">
              <a:buNone/>
            </a:pPr>
            <a:r>
              <a:rPr lang="en-US" sz="2800" dirty="0"/>
              <a:t>} </a:t>
            </a:r>
            <a:r>
              <a:rPr lang="en-US" sz="2800" dirty="0" err="1"/>
              <a:t>coordinate_t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Initializing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 err="1"/>
              <a:t>coordinate_t</a:t>
            </a:r>
            <a:r>
              <a:rPr lang="en-US" sz="2800" dirty="0"/>
              <a:t> pos = {1, 2};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35E74-C74B-22A3-8026-5DD4566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 get to some miscellaneous C syntax we haven’t covered</a:t>
            </a:r>
          </a:p>
          <a:p>
            <a:endParaRPr lang="en-US" dirty="0"/>
          </a:p>
          <a:p>
            <a:r>
              <a:rPr lang="en-US" dirty="0"/>
              <a:t>Introduce more complex types in C</a:t>
            </a:r>
          </a:p>
          <a:p>
            <a:pPr lvl="1"/>
            <a:r>
              <a:rPr lang="en-US" dirty="0"/>
              <a:t>Structs and Arrays</a:t>
            </a:r>
          </a:p>
          <a:p>
            <a:endParaRPr lang="en-US" dirty="0"/>
          </a:p>
          <a:p>
            <a:r>
              <a:rPr lang="en-US" dirty="0"/>
              <a:t>Demonstrate Strings which are arrays of characters</a:t>
            </a:r>
          </a:p>
          <a:p>
            <a:pPr lvl="1"/>
            <a:r>
              <a:rPr lang="en-US" dirty="0"/>
              <a:t>How do they work in C?</a:t>
            </a:r>
          </a:p>
          <a:p>
            <a:pPr lvl="1"/>
            <a:r>
              <a:rPr lang="en-US" dirty="0"/>
              <a:t>How do we use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b="1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b="1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8658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another way to store more complex data</a:t>
            </a:r>
          </a:p>
          <a:p>
            <a:pPr lvl="1"/>
            <a:r>
              <a:rPr lang="en-US" dirty="0"/>
              <a:t>They hold many instances of a single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Analogy: one horizontal shelf</a:t>
            </a:r>
          </a:p>
          <a:p>
            <a:pPr lvl="1"/>
            <a:r>
              <a:rPr lang="en-US" dirty="0"/>
              <a:t>Can hold multiple books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shelf is an “array of books”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5384-BCEB-465D-AF4B-47A04AE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72A1-D75D-4244-B5C8-0A76E82F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Generally: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en-US" dirty="0"/>
              <a:t>    (array of type with length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3D44-35F9-47AC-985C-8E7507AD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BD094F-A8E0-434E-BFA9-16C58F5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1966"/>
              </p:ext>
            </p:extLst>
          </p:nvPr>
        </p:nvGraphicFramePr>
        <p:xfrm>
          <a:off x="918691" y="1823273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51E8B-F269-4535-9A8A-94D9420D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73656"/>
              </p:ext>
            </p:extLst>
          </p:nvPr>
        </p:nvGraphicFramePr>
        <p:xfrm>
          <a:off x="607595" y="4305435"/>
          <a:ext cx="601214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4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EF4898-9C9C-4394-8CF9-307849764583}"/>
              </a:ext>
            </a:extLst>
          </p:cNvPr>
          <p:cNvSpPr txBox="1"/>
          <p:nvPr/>
        </p:nvSpPr>
        <p:spPr>
          <a:xfrm>
            <a:off x="7431110" y="3455429"/>
            <a:ext cx="394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</a:t>
            </a:r>
            <a:r>
              <a:rPr lang="en-US" sz="2400" b="1" dirty="0"/>
              <a:t>objects</a:t>
            </a:r>
            <a:br>
              <a:rPr lang="en-US" sz="2400" b="1" dirty="0"/>
            </a:br>
            <a:r>
              <a:rPr lang="en-US" sz="2400" dirty="0"/>
              <a:t>for a single </a:t>
            </a:r>
            <a:r>
              <a:rPr lang="en-US" sz="2400" b="1" dirty="0"/>
              <a:t>variable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each with their own </a:t>
            </a:r>
            <a:r>
              <a:rPr lang="en-US" sz="24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12196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4D2-C527-47A6-85EC-6D36E02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values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CC19-288F-4CFE-BC20-DC64CC1D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array has one or more objects, each with their own values</a:t>
            </a:r>
          </a:p>
          <a:p>
            <a:pPr lvl="1"/>
            <a:r>
              <a:rPr lang="en-US" dirty="0"/>
              <a:t>Like fields in a struct</a:t>
            </a:r>
          </a:p>
          <a:p>
            <a:pPr lvl="1"/>
            <a:endParaRPr lang="en-US" dirty="0"/>
          </a:p>
          <a:p>
            <a:r>
              <a:rPr lang="en-US" dirty="0"/>
              <a:t>The “slots” in an array are numbered from zero</a:t>
            </a:r>
          </a:p>
          <a:p>
            <a:pPr lvl="1"/>
            <a:r>
              <a:rPr lang="en-US" dirty="0"/>
              <a:t>Arrays in C are zero-indexed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values[3] = {1.2, -3.5623, 0.0};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values[0];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196B-B311-47D8-9135-D531E750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298DE4-805F-4CAD-9697-01FE31247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28971"/>
              </p:ext>
            </p:extLst>
          </p:nvPr>
        </p:nvGraphicFramePr>
        <p:xfrm>
          <a:off x="6093994" y="5364480"/>
          <a:ext cx="488524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4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98194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584102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81465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values: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-3.5623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65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5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26474"/>
              </p:ext>
            </p:extLst>
          </p:nvPr>
        </p:nvGraphicFramePr>
        <p:xfrm>
          <a:off x="2487909" y="958850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2498501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72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17313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5229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83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52697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31842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29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90598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3941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56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45519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06084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88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3780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50018" y="305229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4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/03_arrays_strings.tgz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03_arrays_strings/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7007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06084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6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1330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50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1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4671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1896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59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8915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50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21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00818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31841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96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8288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49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17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1184"/>
              </p:ext>
            </p:extLst>
          </p:nvPr>
        </p:nvGraphicFramePr>
        <p:xfrm>
          <a:off x="2487909" y="958850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193183" y="475230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CA6848-34B9-4DC3-AA75-A88EA70A9422}"/>
              </a:ext>
            </a:extLst>
          </p:cNvPr>
          <p:cNvSpPr txBox="1"/>
          <p:nvPr/>
        </p:nvSpPr>
        <p:spPr>
          <a:xfrm>
            <a:off x="7263685" y="4546242"/>
            <a:ext cx="359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array[N-1]</a:t>
            </a:r>
            <a:r>
              <a:rPr lang="en-US" sz="2400" dirty="0"/>
              <a:t> is the last slot in an array of length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20898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6B7D-1718-4CD9-93B7-457FE7DA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F437-831E-4B58-AB17-A38DF433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determine how long an array is?</a:t>
            </a:r>
          </a:p>
          <a:p>
            <a:endParaRPr lang="en-US" dirty="0"/>
          </a:p>
          <a:p>
            <a:r>
              <a:rPr lang="en-US" dirty="0"/>
              <a:t>You cannot in C</a:t>
            </a:r>
          </a:p>
          <a:p>
            <a:pPr lvl="1"/>
            <a:r>
              <a:rPr lang="en-US" dirty="0"/>
              <a:t>Hopefully, you remember</a:t>
            </a:r>
          </a:p>
          <a:p>
            <a:pPr lvl="1"/>
            <a:r>
              <a:rPr lang="en-US" dirty="0"/>
              <a:t>Or someone told you</a:t>
            </a:r>
          </a:p>
          <a:p>
            <a:pPr lvl="1"/>
            <a:endParaRPr lang="en-US" dirty="0"/>
          </a:p>
          <a:p>
            <a:r>
              <a:rPr lang="en-US" dirty="0"/>
              <a:t>This is an example of C giving you “full control”</a:t>
            </a:r>
          </a:p>
          <a:p>
            <a:pPr lvl="1"/>
            <a:r>
              <a:rPr lang="en-US" dirty="0"/>
              <a:t>Why bother storing the length of the array? That wastes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C485-0773-4592-9FE0-11D68E9F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 descr="Needed just the bottom panel as a reaction image | That&amp;#39;s the Neat Part,  You Don&amp;#39;t | Know Your Meme">
            <a:extLst>
              <a:ext uri="{FF2B5EF4-FFF2-40B4-BE49-F238E27FC236}">
                <a16:creationId xmlns:a16="http://schemas.microsoft.com/office/drawing/2014/main" id="{BB51A1C5-0001-46B6-8B59-A31FC60E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9884" y="1892300"/>
            <a:ext cx="3199784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58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DANGER!</a:t>
            </a:r>
            <a:r>
              <a:rPr lang="en-US" dirty="0"/>
              <a:t>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</a:t>
            </a:r>
            <a:r>
              <a:rPr lang="en-US" b="1" dirty="0"/>
              <a:t>not</a:t>
            </a:r>
            <a:r>
              <a:rPr lang="en-US" dirty="0"/>
              <a:t>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6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FF6-001D-47A0-A956-10D57B9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38F-9450-4C68-8A04-B88E51DD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pass an array into a function, you don’t pass a copy of the values</a:t>
            </a:r>
          </a:p>
          <a:p>
            <a:pPr lvl="1"/>
            <a:r>
              <a:rPr lang="en-US" dirty="0"/>
              <a:t>Instead you pass the </a:t>
            </a:r>
            <a:r>
              <a:rPr lang="en-US" b="1" dirty="0"/>
              <a:t>location</a:t>
            </a:r>
            <a:r>
              <a:rPr lang="en-US" dirty="0"/>
              <a:t> of the start of the array (a pointer)</a:t>
            </a:r>
          </a:p>
          <a:p>
            <a:pPr lvl="1"/>
            <a:r>
              <a:rPr lang="en-US" dirty="0"/>
              <a:t>Be sure to pass a length as well! (no way to determine that in C)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values, int count)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can still access with square brackets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values[0] == 1, values[1] == 2, values[4] == 5, etc.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array[10] = {1, 2, 3, 4, 5, 5, 4, 3, 2, 1};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F3BC-8502-422D-973D-D199EA4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519D-A0D1-4525-91E4-740F14D8EFA3}"/>
              </a:ext>
            </a:extLst>
          </p:cNvPr>
          <p:cNvSpPr txBox="1"/>
          <p:nvPr/>
        </p:nvSpPr>
        <p:spPr>
          <a:xfrm>
            <a:off x="9398000" y="228600"/>
            <a:ext cx="21823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array_print-starter.c</a:t>
            </a:r>
            <a:br>
              <a:rPr lang="en-US" dirty="0"/>
            </a:br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b="1" dirty="0"/>
              <a:t>More C syntax</a:t>
            </a:r>
          </a:p>
          <a:p>
            <a:pPr lvl="1"/>
            <a:r>
              <a:rPr lang="en-US" b="1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28969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D114-48EA-C1DF-E186-1DFF5EE0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print the contents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45DD-4E82-6568-9045-0A157C46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shell!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60D8-1A69-70CE-29AA-1EE53783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47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9BA4-CA41-4D7C-AE21-FB8C39BF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61A9-A65D-4660-9EEE-32CBD3BD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sized “local variable” (a variable inside a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array[10];</a:t>
            </a:r>
          </a:p>
          <a:p>
            <a:pPr lvl="1"/>
            <a:endParaRPr lang="en-US" dirty="0"/>
          </a:p>
          <a:p>
            <a:r>
              <a:rPr lang="en-US" dirty="0"/>
              <a:t>Dynamically sized local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probably should have checked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// the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1CAC1-D00C-4A50-8218-B528643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3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FEB-DA5E-4382-AF26-C733414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way to 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A788-E9B5-4E61-86BD-21D01324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library that gives you a chunk of memory for the objects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array = malloc(4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returns a pointer to an amount of memory requested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size of a type in bytes</a:t>
            </a:r>
          </a:p>
          <a:p>
            <a:pPr lvl="1"/>
            <a:r>
              <a:rPr lang="en-US" dirty="0"/>
              <a:t>4 slots, each of which can hold a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MUCH more about pointers and malloc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E7C1-1C85-42C0-8BAF-A76725F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6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5D5A-BE3F-4E18-AE24-025C6B66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 cannot change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1207-01B4-4314-A84D-211F1D6D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array is created, its length cannot be changed</a:t>
            </a:r>
          </a:p>
          <a:p>
            <a:pPr lvl="1"/>
            <a:r>
              <a:rPr lang="en-US" dirty="0"/>
              <a:t>You cannot grow or shrink the number of slots</a:t>
            </a:r>
          </a:p>
          <a:p>
            <a:pPr lvl="1"/>
            <a:endParaRPr lang="en-US" dirty="0"/>
          </a:p>
          <a:p>
            <a:r>
              <a:rPr lang="en-US" dirty="0"/>
              <a:t>You can make a whole new array that’s bigger</a:t>
            </a:r>
          </a:p>
          <a:p>
            <a:pPr lvl="1"/>
            <a:r>
              <a:rPr lang="en-US" dirty="0"/>
              <a:t>Copy over elements from the old array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dynamic memory are a way to create new arrays</a:t>
            </a:r>
          </a:p>
          <a:p>
            <a:pPr lvl="1"/>
            <a:r>
              <a:rPr lang="en-US" dirty="0"/>
              <a:t>We’ll talk about this more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42D9-5F75-48E6-9D23-6C376D4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6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B49E-7867-4FA8-ADF1-1DB85AA5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E94A-2B6D-4F62-87E3-61A7B1AE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can be made of any type</a:t>
            </a:r>
          </a:p>
          <a:p>
            <a:pPr lvl="1"/>
            <a:r>
              <a:rPr lang="en-US" dirty="0"/>
              <a:t>int, float, bool, char, etc.</a:t>
            </a:r>
          </a:p>
          <a:p>
            <a:pPr lvl="1"/>
            <a:r>
              <a:rPr lang="en-US" dirty="0"/>
              <a:t>Also structs!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radius;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 = {0};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[1].x = 1;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[1].y = 1;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[1].radius = 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683D-CD24-47CE-AA5E-C1B99489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8CB6F-91FB-46BA-8538-CD33D2588154}"/>
              </a:ext>
            </a:extLst>
          </p:cNvPr>
          <p:cNvSpPr txBox="1"/>
          <p:nvPr/>
        </p:nvSpPr>
        <p:spPr>
          <a:xfrm>
            <a:off x="7202906" y="3086100"/>
            <a:ext cx="3465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Special syntax to initialize all values as zero within the array. Only works for zero.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40DA7-6EF4-479A-B9C3-65473D935162}"/>
              </a:ext>
            </a:extLst>
          </p:cNvPr>
          <p:cNvCxnSpPr>
            <a:cxnSpLocks/>
          </p:cNvCxnSpPr>
          <p:nvPr/>
        </p:nvCxnSpPr>
        <p:spPr>
          <a:xfrm flipH="1">
            <a:off x="7315200" y="4101763"/>
            <a:ext cx="165100" cy="597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E608FA-B235-452F-A6F6-0BA76FF5AF7A}"/>
              </a:ext>
            </a:extLst>
          </p:cNvPr>
          <p:cNvSpPr txBox="1"/>
          <p:nvPr/>
        </p:nvSpPr>
        <p:spPr>
          <a:xfrm>
            <a:off x="9880600" y="228600"/>
            <a:ext cx="1699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array_structs.c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7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B49E-7867-4FA8-ADF1-1DB85AA5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with an 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E94A-2B6D-4F62-87E3-61A7B1AE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Structs can hold any type</a:t>
            </a:r>
          </a:p>
          <a:p>
            <a:pPr lvl="1"/>
            <a:r>
              <a:rPr lang="en-US" dirty="0"/>
              <a:t>int, float, bool, char, etc.</a:t>
            </a:r>
          </a:p>
          <a:p>
            <a:pPr lvl="1"/>
            <a:r>
              <a:rPr lang="en-US" dirty="0"/>
              <a:t>Also arrays!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samples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id;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data[100];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samples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{0};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raw_samples.id = 5;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raw_samples.data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1.5;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683D-CD24-47CE-AA5E-C1B99489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2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C1F-50B5-4975-A440-53B92D3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020E-D53A-45A1-9869-CAFB66D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remaining code to sum an array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________; ___)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________;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1E23-ACD0-45A9-BD63-79FED44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5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C1F-50B5-4975-A440-53B92D3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020E-D53A-45A1-9869-CAFB66D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remaining code to sum an array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1E23-ACD0-45A9-BD63-79FED44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9E9-9F7F-40D1-9631-A5AD341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name of the array is like a pointer to the first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5C18-1438-4F88-B299-9E2D6FD4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treat the name of the array like a pointer</a:t>
            </a:r>
          </a:p>
          <a:p>
            <a:pPr lvl="1"/>
            <a:r>
              <a:rPr lang="en-US" dirty="0"/>
              <a:t>It basically is one</a:t>
            </a:r>
          </a:p>
          <a:p>
            <a:pPr lvl="1"/>
            <a:endParaRPr lang="en-US" dirty="0"/>
          </a:p>
          <a:p>
            <a:r>
              <a:rPr lang="en-US" dirty="0"/>
              <a:t>You could dereference it, and you’ll get the value in the first slot of the array</a:t>
            </a:r>
          </a:p>
          <a:p>
            <a:endParaRPr lang="en-US" dirty="0"/>
          </a:p>
          <a:p>
            <a:r>
              <a:rPr lang="en-US" dirty="0"/>
              <a:t>Two ramifications of this:</a:t>
            </a:r>
          </a:p>
          <a:p>
            <a:pPr lvl="1"/>
            <a:r>
              <a:rPr lang="en-US" dirty="0"/>
              <a:t>You can’t pass arrays into functions, only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Array indexing is identical to pointer arithmetic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6F9D-EDDE-4683-831F-86FC64E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7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FF6-001D-47A0-A956-10D57B9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passed into functions are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38F-9450-4C68-8A04-B88E51DD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pass an array into a function, you don’t pass a copy of the values</a:t>
            </a:r>
          </a:p>
          <a:p>
            <a:pPr lvl="1"/>
            <a:r>
              <a:rPr lang="en-US" dirty="0"/>
              <a:t>Instead you pass a pointer to the start of the array</a:t>
            </a:r>
          </a:p>
          <a:p>
            <a:pPr lvl="1"/>
            <a:r>
              <a:rPr lang="en-US" dirty="0"/>
              <a:t>Be sure to pass a length as well! (no way to determine that in C)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values, int count)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array[10] = {1, 2, 3, 4, 5, 5, 4, 3, 2, 1};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F3BC-8502-422D-973D-D199EA4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519D-A0D1-4525-91E4-740F14D8EFA3}"/>
              </a:ext>
            </a:extLst>
          </p:cNvPr>
          <p:cNvSpPr txBox="1"/>
          <p:nvPr/>
        </p:nvSpPr>
        <p:spPr>
          <a:xfrm>
            <a:off x="9398000" y="228600"/>
            <a:ext cx="21823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array_print-starter.c</a:t>
            </a:r>
            <a:br>
              <a:rPr lang="en-US" dirty="0"/>
            </a:br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Fibonacci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01E440-E52E-43D2-B844-041ABCA30563}"/>
              </a:ext>
            </a:extLst>
          </p:cNvPr>
          <p:cNvGraphicFramePr>
            <a:graphicFrameLocks noGrp="1"/>
          </p:cNvGraphicFramePr>
          <p:nvPr/>
        </p:nvGraphicFramePr>
        <p:xfrm>
          <a:off x="1478208" y="2463800"/>
          <a:ext cx="196045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885886175"/>
                    </a:ext>
                  </a:extLst>
                </a:gridCol>
                <a:gridCol w="980226">
                  <a:extLst>
                    <a:ext uri="{9D8B030D-6E8A-4147-A177-3AD203B41FA5}">
                      <a16:colId xmlns:a16="http://schemas.microsoft.com/office/drawing/2014/main" val="36393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fib(n)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3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6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5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2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5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80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8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8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8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2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019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B62-8152-412D-A197-09812C6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are the same as adding to the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F6C-A8BB-4561-8E68-0C290898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into arrays is just adding to the pointer value</a:t>
            </a:r>
          </a:p>
          <a:p>
            <a:pPr lvl="1"/>
            <a:r>
              <a:rPr lang="en-US" dirty="0"/>
              <a:t>Example, these two are equivalent: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array[10]			// array indexing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*(array+10)		// pointer arithmetic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As are these two: (both result in a pointer)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&amp;(array[7])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array+7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1EAA-2984-4DDD-8B99-6854B565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7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b="1" dirty="0"/>
              <a:t>Text</a:t>
            </a:r>
          </a:p>
          <a:p>
            <a:pPr lvl="1"/>
            <a:r>
              <a:rPr lang="en-US" b="1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2226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Capable of holding numbers from 0 to 255 or -128 to 127</a:t>
            </a:r>
          </a:p>
          <a:p>
            <a:pPr lvl="1"/>
            <a:endParaRPr lang="en-US" dirty="0"/>
          </a:p>
          <a:p>
            <a:r>
              <a:rPr lang="en-US" dirty="0"/>
              <a:t>Also capable of holding single “characters”</a:t>
            </a:r>
          </a:p>
          <a:p>
            <a:pPr lvl="1"/>
            <a:r>
              <a:rPr lang="en-US" dirty="0"/>
              <a:t>A letter, a digit, a symbol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‘a’;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number = ‘1’;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symbol = ‘~’;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867BD-ABA0-46A5-9D85-2FFDD4C48BB3}"/>
              </a:ext>
            </a:extLst>
          </p:cNvPr>
          <p:cNvSpPr txBox="1"/>
          <p:nvPr/>
        </p:nvSpPr>
        <p:spPr>
          <a:xfrm>
            <a:off x="6333256" y="4095483"/>
            <a:ext cx="479094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MUST use single quotes in C when referring to characters</a:t>
            </a:r>
          </a:p>
        </p:txBody>
      </p:sp>
    </p:spTree>
    <p:extLst>
      <p:ext uri="{BB962C8B-B14F-4D97-AF65-F5344CB8AC3E}">
        <p14:creationId xmlns:p14="http://schemas.microsoft.com/office/powerpoint/2010/main" val="2933928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E418-800E-4069-B9A4-698BAD9C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are both numbers and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4265-3113-4B17-B6C6-D0485CB9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hold either a letter or a number?</a:t>
            </a:r>
          </a:p>
          <a:p>
            <a:pPr lvl="1"/>
            <a:r>
              <a:rPr lang="en-US" dirty="0"/>
              <a:t>Each number represents a certain character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33 is ‘!’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65 is ‘A’</a:t>
            </a:r>
          </a:p>
          <a:p>
            <a:pPr lvl="2"/>
            <a:r>
              <a:rPr lang="en-US" dirty="0"/>
              <a:t>66 is ‘B’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97 is ‘a’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50 is ‘2’</a:t>
            </a:r>
          </a:p>
          <a:p>
            <a:pPr lvl="2"/>
            <a:r>
              <a:rPr lang="en-US" dirty="0"/>
              <a:t>51 is ‘3’</a:t>
            </a:r>
          </a:p>
          <a:p>
            <a:pPr lvl="2"/>
            <a:r>
              <a:rPr lang="en-US" dirty="0"/>
              <a:t>‘2’ + ‘3’ == 101 (‘e’)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C4BAF-E70C-4C8A-9939-19EAEFF6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17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0E1-248B-4BD7-8610-B77B098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71A-77E7-41BC-B2AE-5E6C7C9D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from number to letter</a:t>
            </a:r>
          </a:p>
          <a:p>
            <a:pPr lvl="1"/>
            <a:r>
              <a:rPr lang="en-US" dirty="0"/>
              <a:t>ASCII is one such mapping (</a:t>
            </a:r>
            <a:r>
              <a:rPr lang="en-US" dirty="0">
                <a:hlinkClick r:id="rId2"/>
              </a:rPr>
              <a:t>https://www.asciitable.com/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Maps American keyboard characters and symbols</a:t>
            </a:r>
          </a:p>
          <a:p>
            <a:pPr lvl="2"/>
            <a:r>
              <a:rPr lang="en-US" dirty="0"/>
              <a:t>Also special characters like tab, newline, or backspace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870C9-7377-4D9C-B813-263C4ED2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8E04F796-3148-472C-9E63-A572499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122" y="2984844"/>
            <a:ext cx="10679744" cy="72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48C6-4215-4577-8690-E5B3713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encoding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3A48-1C2D-428B-AD0D-53D9378D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was made in 1961 and was never meant to encompass everything (American Standard Code for Information Interchange)</a:t>
            </a:r>
          </a:p>
          <a:p>
            <a:endParaRPr lang="en-US" dirty="0"/>
          </a:p>
          <a:p>
            <a:r>
              <a:rPr lang="en-US" dirty="0"/>
              <a:t>Modern systems use Unicode</a:t>
            </a:r>
          </a:p>
          <a:p>
            <a:pPr lvl="1"/>
            <a:r>
              <a:rPr lang="en-US" dirty="0"/>
              <a:t>Which includes letters in other alphabets</a:t>
            </a: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144762 characters from 159 modern and historic written languages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  <a:p>
            <a:pPr lvl="1"/>
            <a:r>
              <a:rPr lang="en-US" dirty="0"/>
              <a:t>Also includes various symbols like emoji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Doesn’t fit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though, that’s only 256 options</a:t>
            </a:r>
          </a:p>
          <a:p>
            <a:pPr lvl="2"/>
            <a:r>
              <a:rPr lang="en-US" dirty="0"/>
              <a:t>We’ll stick to simple ASCII for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84682-B169-4540-98E6-FC8A235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05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C12-DCA7-4FDE-B685-56B1221C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1FB3-91AC-4858-A182-39A2B138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65463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part of the ASCII table was various special sequences</a:t>
            </a:r>
          </a:p>
          <a:p>
            <a:pPr lvl="1"/>
            <a:r>
              <a:rPr lang="en-US" dirty="0"/>
              <a:t>Most of which aren’t relevant anymore, but some are</a:t>
            </a:r>
          </a:p>
          <a:p>
            <a:pPr lvl="1"/>
            <a:r>
              <a:rPr lang="en-US" dirty="0"/>
              <a:t>We need a way to type those “characters”</a:t>
            </a:r>
          </a:p>
          <a:p>
            <a:pPr lvl="1"/>
            <a:r>
              <a:rPr lang="en-US" dirty="0"/>
              <a:t>Also sometimes want to write normal characters that would break C syntax</a:t>
            </a:r>
          </a:p>
          <a:p>
            <a:pPr lvl="1"/>
            <a:endParaRPr lang="en-US" dirty="0"/>
          </a:p>
          <a:p>
            <a:r>
              <a:rPr lang="en-US" dirty="0"/>
              <a:t>Escape sequences: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 followed by another symbol (only counts as one character)</a:t>
            </a:r>
          </a:p>
          <a:p>
            <a:pPr lvl="1"/>
            <a:r>
              <a:rPr lang="en-US" dirty="0"/>
              <a:t>Common 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dirty="0"/>
              <a:t>– newline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– tab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dirty="0"/>
              <a:t> – backslash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\’</a:t>
            </a:r>
            <a:r>
              <a:rPr lang="en-US" dirty="0"/>
              <a:t> – single quote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\”</a:t>
            </a:r>
            <a:r>
              <a:rPr lang="en-US" dirty="0"/>
              <a:t> – double 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5DAF-31B8-4587-B34A-D36560B2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2" descr="ASCII Table">
            <a:extLst>
              <a:ext uri="{FF2B5EF4-FFF2-40B4-BE49-F238E27FC236}">
                <a16:creationId xmlns:a16="http://schemas.microsoft.com/office/drawing/2014/main" id="{E6B110E9-4D0B-483F-8AAB-57AB60642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081"/>
          <a:stretch/>
        </p:blipFill>
        <p:spPr bwMode="auto">
          <a:xfrm>
            <a:off x="8262231" y="199788"/>
            <a:ext cx="3318163" cy="59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173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b="1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b="1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893782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strings are arrays of characters, ending with a null terminator</a:t>
            </a:r>
          </a:p>
          <a:p>
            <a:pPr lvl="1"/>
            <a:r>
              <a:rPr lang="en-US" dirty="0"/>
              <a:t>Null terminator: ‘\0’ character, which is the integer value zero</a:t>
            </a:r>
          </a:p>
          <a:p>
            <a:pPr lvl="1"/>
            <a:r>
              <a:rPr lang="en-US" dirty="0"/>
              <a:t>No relation to NULL pointers</a:t>
            </a:r>
          </a:p>
          <a:p>
            <a:pPr lvl="1"/>
            <a:endParaRPr lang="en-US" dirty="0"/>
          </a:p>
          <a:p>
            <a:r>
              <a:rPr lang="en-US" dirty="0"/>
              <a:t>String literals in code are arrays of characters</a:t>
            </a:r>
          </a:p>
          <a:p>
            <a:pPr lvl="1"/>
            <a:r>
              <a:rPr lang="en-US" dirty="0"/>
              <a:t>And a ‘\0’ is placed at the end of them automatically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“Hello!\n”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557FD-7437-4D97-8B6E-88D1BA63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86420"/>
              </p:ext>
            </p:extLst>
          </p:nvPr>
        </p:nvGraphicFramePr>
        <p:xfrm>
          <a:off x="156834" y="5015696"/>
          <a:ext cx="721216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48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‘o’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‘!’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C9FEE-5F50-4B28-8B54-8E7F87B4F3B1}"/>
              </a:ext>
            </a:extLst>
          </p:cNvPr>
          <p:cNvSpPr txBox="1"/>
          <p:nvPr/>
        </p:nvSpPr>
        <p:spPr>
          <a:xfrm>
            <a:off x="6684136" y="3947289"/>
            <a:ext cx="41598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MUST use double quotes in C when referring to strings</a:t>
            </a:r>
          </a:p>
        </p:txBody>
      </p:sp>
    </p:spTree>
    <p:extLst>
      <p:ext uri="{BB962C8B-B14F-4D97-AF65-F5344CB8AC3E}">
        <p14:creationId xmlns:p14="http://schemas.microsoft.com/office/powerpoint/2010/main" val="41129148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44078"/>
              </p:ext>
            </p:extLst>
          </p:nvPr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74228"/>
              </p:ext>
            </p:extLst>
          </p:nvPr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13589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8CF58A7-5FF1-4F41-ABCB-4B225B9AB470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61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2197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5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27178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6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3721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107B3F-D2FE-425F-8185-2CF06FB0F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46198"/>
              </p:ext>
            </p:extLst>
          </p:nvPr>
        </p:nvGraphicFramePr>
        <p:xfrm>
          <a:off x="4919260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letter: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57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4C72-6DAC-4D3A-95D6-890F22AD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 Single quotes versus double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8A01-B478-47EE-B513-7C1BEB04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quotes mean single characters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‘&amp;’</a:t>
            </a:r>
          </a:p>
          <a:p>
            <a:pPr lvl="1"/>
            <a:endParaRPr lang="en-US" dirty="0"/>
          </a:p>
          <a:p>
            <a:r>
              <a:rPr lang="en-US" dirty="0"/>
              <a:t>Double quotes mean strings (zero or more characters)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“alpha”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“She-Ra is the best show ever!\n”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Be really careful not to mix them up!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Especially because in many other languages they are identical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the error message you’ll get is hard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21088-D8C2-4D94-85F1-53BD38AF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5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308-B372-497E-9864-02D4A3F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null terminator marks the end of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4AE6-178C-4C64-85CC-59CE36FA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strings are arrays of characters</a:t>
            </a:r>
          </a:p>
          <a:p>
            <a:r>
              <a:rPr lang="en-US" dirty="0"/>
              <a:t>And there’s no way to know the length of an array in C</a:t>
            </a:r>
          </a:p>
          <a:p>
            <a:r>
              <a:rPr lang="en-US" dirty="0"/>
              <a:t>So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know when to </a:t>
            </a:r>
            <a:r>
              <a:rPr lang="en-US" i="1" dirty="0"/>
              <a:t>stop</a:t>
            </a:r>
            <a:r>
              <a:rPr lang="en-US" dirty="0"/>
              <a:t> printing characters?</a:t>
            </a:r>
          </a:p>
          <a:p>
            <a:endParaRPr lang="en-US" dirty="0"/>
          </a:p>
          <a:p>
            <a:r>
              <a:rPr lang="en-US" dirty="0"/>
              <a:t>It looks for the null terminator!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0DBA-407B-4CF5-9414-277DBAB7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7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849-0349-44BD-8532-BA047D71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93A-FC98-4EC4-A0AC-3CD1EB53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(char* string)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!= ‘\0’;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(“String[%d] = ‘%c’\n”,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we didn’t need a length this time!</a:t>
            </a:r>
          </a:p>
          <a:p>
            <a:pPr lvl="1"/>
            <a:r>
              <a:rPr lang="en-US" dirty="0"/>
              <a:t>Just iterate until you find the null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B986-0853-4FF7-A945-E9A52816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518CB-AA14-44FD-A267-37BDA510BA19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B7B-5501-4462-996C-C616BCB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cannot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045-D39A-4098-AA96-DFF2665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 marks a variable as constant (a.k.a. immutable)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	// Compilation error!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String literals in C are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“Hello!\n”;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‘B’;  // Compilation error!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removing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” will result in a runtime crash instead…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16D5-B0B0-4E02-8772-EDE1278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C3AD-E135-4E74-B50E-A3E40F8F3709}"/>
              </a:ext>
            </a:extLst>
          </p:cNvPr>
          <p:cNvSpPr txBox="1"/>
          <p:nvPr/>
        </p:nvSpPr>
        <p:spPr>
          <a:xfrm>
            <a:off x="9867900" y="215900"/>
            <a:ext cx="1712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const_strings.c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5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97B-DC0B-4662-84AB-540CCAD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modifiable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8D8-8E1F-4CF6-80DF-2B04013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character array with enough room for the string</a:t>
            </a:r>
            <a:br>
              <a:rPr lang="en-US" dirty="0"/>
            </a:br>
            <a:r>
              <a:rPr lang="en-US" dirty="0"/>
              <a:t>and then copy over characters from the string literal</a:t>
            </a:r>
          </a:p>
          <a:p>
            <a:pPr lvl="1"/>
            <a:r>
              <a:rPr lang="en-US" dirty="0"/>
              <a:t>Need to be sure to copy over the ‘\0’ for it to be a valid string!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an array with a string literal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Creates a character array of length 4 (‘a’, ‘b’, ‘c’, and ‘\0’)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41B-2E29-4F96-9F51-EE4A9E2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A66C-649A-410F-9035-84D1BC219898}"/>
              </a:ext>
            </a:extLst>
          </p:cNvPr>
          <p:cNvSpPr txBox="1"/>
          <p:nvPr/>
        </p:nvSpPr>
        <p:spPr>
          <a:xfrm>
            <a:off x="9575800" y="254000"/>
            <a:ext cx="200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mutable_strings.c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2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has a library for 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https://www.cplusplus.com/reference/cstring/</a:t>
            </a:r>
            <a:endParaRPr lang="en-US" dirty="0"/>
          </a:p>
          <a:p>
            <a:pPr lvl="1"/>
            <a:r>
              <a:rPr lang="en-US" dirty="0"/>
              <a:t>Particularly useful:</a:t>
            </a:r>
          </a:p>
          <a:p>
            <a:pPr lvl="1"/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finds the length of a string (not including null terminator)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copies the characters of a string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compares two strings to determine alphabetic order</a:t>
            </a:r>
          </a:p>
          <a:p>
            <a:pPr lvl="3"/>
            <a:r>
              <a:rPr lang="en-US" dirty="0"/>
              <a:t>Note: you cannot compare two strings with ==</a:t>
            </a:r>
          </a:p>
          <a:p>
            <a:pPr lvl="3"/>
            <a:r>
              <a:rPr lang="en-US" dirty="0"/>
              <a:t>That would just check if the pointers are the same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55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6336-2E49-414C-82ED-395AA686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Conditions aren’t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DE82-1E67-433F-B79F-2605AA0E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problems are easily solved with recursion</a:t>
            </a:r>
          </a:p>
          <a:p>
            <a:endParaRPr lang="en-US" dirty="0"/>
          </a:p>
          <a:p>
            <a:r>
              <a:rPr lang="en-US" dirty="0"/>
              <a:t>C, like many programming languages, also has loops</a:t>
            </a:r>
          </a:p>
          <a:p>
            <a:pPr lvl="1"/>
            <a:r>
              <a:rPr lang="en-US" dirty="0"/>
              <a:t>Repeats the statements inside it until some condition is met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711F-A781-417F-847D-1E721CCF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b="1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b="1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44686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main(void);”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’s signature</a:t>
            </a:r>
          </a:p>
          <a:p>
            <a:endParaRPr lang="en-US" dirty="0"/>
          </a:p>
          <a:p>
            <a:r>
              <a:rPr lang="en-US" dirty="0"/>
              <a:t>Actually,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can receive arguments, which are what the user called the program with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2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Miscellaneous syntax</a:t>
            </a:r>
          </a:p>
          <a:p>
            <a:pPr lvl="1"/>
            <a:endParaRPr lang="en-US" dirty="0"/>
          </a:p>
          <a:p>
            <a:r>
              <a:rPr lang="en-US" dirty="0"/>
              <a:t>Complex data types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1646282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548</TotalTime>
  <Words>6051</Words>
  <Application>Microsoft Office PowerPoint</Application>
  <PresentationFormat>Widescreen</PresentationFormat>
  <Paragraphs>1306</Paragraphs>
  <Slides>94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Cambria Math</vt:lpstr>
      <vt:lpstr>Courier New</vt:lpstr>
      <vt:lpstr>Tahoma</vt:lpstr>
      <vt:lpstr>Class Slides</vt:lpstr>
      <vt:lpstr>Lecture 03 Arrays and Strings</vt:lpstr>
      <vt:lpstr>Administrivia</vt:lpstr>
      <vt:lpstr>Quiz 1 details</vt:lpstr>
      <vt:lpstr>Today’s Goals</vt:lpstr>
      <vt:lpstr>Getting the code for today</vt:lpstr>
      <vt:lpstr>Outline</vt:lpstr>
      <vt:lpstr>Definition of Fibonacci Function</vt:lpstr>
      <vt:lpstr>Implementing Fibonacci in C</vt:lpstr>
      <vt:lpstr>Statements and Conditions aren’t enough</vt:lpstr>
      <vt:lpstr>Iteration with the While Statement</vt:lpstr>
      <vt:lpstr>Let’s reimplement fib using a while loop</vt:lpstr>
      <vt:lpstr>Implementing Fibonacci in C</vt:lpstr>
      <vt:lpstr>For loops</vt:lpstr>
      <vt:lpstr>Modify fib to use a for loop</vt:lpstr>
      <vt:lpstr>Modify fib to use a for loop</vt:lpstr>
      <vt:lpstr>Modify fib to use a for loop</vt:lpstr>
      <vt:lpstr>Modify fib to use a for loop</vt:lpstr>
      <vt:lpstr>Modify fib to use a for loop</vt:lpstr>
      <vt:lpstr>Complete: modify fib to use a for loop</vt:lpstr>
      <vt:lpstr>Outline</vt:lpstr>
      <vt:lpstr>C comments</vt:lpstr>
      <vt:lpstr>Logical operators</vt:lpstr>
      <vt:lpstr>Other operators you’ll see around</vt:lpstr>
      <vt:lpstr>Adding and Subtracting one</vt:lpstr>
      <vt:lpstr>Implementing Fibonacci in C</vt:lpstr>
      <vt:lpstr>Ternary Operator</vt:lpstr>
      <vt:lpstr>Break + Question</vt:lpstr>
      <vt:lpstr>Break + Question</vt:lpstr>
      <vt:lpstr>Break + Question</vt:lpstr>
      <vt:lpstr>Break + Question</vt:lpstr>
      <vt:lpstr>Outline</vt:lpstr>
      <vt:lpstr>Working with more complex data</vt:lpstr>
      <vt:lpstr>Struct definitions</vt:lpstr>
      <vt:lpstr>Initializing a struct</vt:lpstr>
      <vt:lpstr>Initializing a struct</vt:lpstr>
      <vt:lpstr>Initializing a struct</vt:lpstr>
      <vt:lpstr>Can initialize all fields of a struct at once</vt:lpstr>
      <vt:lpstr>typedef can be used to make new C type names</vt:lpstr>
      <vt:lpstr>Struct definitions usually use typedef</vt:lpstr>
      <vt:lpstr>Outline</vt:lpstr>
      <vt:lpstr>Array types</vt:lpstr>
      <vt:lpstr>Arrays in C</vt:lpstr>
      <vt:lpstr>Working with values in arrays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Lengths of arrays</vt:lpstr>
      <vt:lpstr>DANGER! Nothing stops you from going past the end of an array</vt:lpstr>
      <vt:lpstr>Passing arrays into functions</vt:lpstr>
      <vt:lpstr>Let’s print the contents of an array</vt:lpstr>
      <vt:lpstr>Ways of creating arrays</vt:lpstr>
      <vt:lpstr>One more way to create arrays</vt:lpstr>
      <vt:lpstr>C arrays cannot change length</vt:lpstr>
      <vt:lpstr>Array of structs example</vt:lpstr>
      <vt:lpstr>Struct with an array example</vt:lpstr>
      <vt:lpstr>Break + Question</vt:lpstr>
      <vt:lpstr>Break + Question</vt:lpstr>
      <vt:lpstr>The name of the array is like a pointer to the first element</vt:lpstr>
      <vt:lpstr>Arrays passed into functions are just pointers</vt:lpstr>
      <vt:lpstr>Square brackets are the same as adding to the pointer</vt:lpstr>
      <vt:lpstr>Outline</vt:lpstr>
      <vt:lpstr>Character types</vt:lpstr>
      <vt:lpstr>Characters are both numbers and letters</vt:lpstr>
      <vt:lpstr>ASCII character encoding</vt:lpstr>
      <vt:lpstr>Other encoding systems</vt:lpstr>
      <vt:lpstr>Escape sequences</vt:lpstr>
      <vt:lpstr>Outline</vt:lpstr>
      <vt:lpstr>Strings in C</vt:lpstr>
      <vt:lpstr>Working with strings</vt:lpstr>
      <vt:lpstr>Working with strings</vt:lpstr>
      <vt:lpstr>Working with strings</vt:lpstr>
      <vt:lpstr>Working with strings</vt:lpstr>
      <vt:lpstr>WARNING! Single quotes versus double quotes</vt:lpstr>
      <vt:lpstr>The null terminator marks the end of the string</vt:lpstr>
      <vt:lpstr>Iterating through a string</vt:lpstr>
      <vt:lpstr>String literals cannot be modified</vt:lpstr>
      <vt:lpstr>Making modifiable strings</vt:lpstr>
      <vt:lpstr>C has a library for working with strings</vt:lpstr>
      <vt:lpstr>A note on writing meaningful code</vt:lpstr>
      <vt:lpstr>Outline</vt:lpstr>
      <vt:lpstr>Passing arguments to main</vt:lpstr>
      <vt:lpstr>Real signature for main</vt:lpstr>
      <vt:lpstr>Working with argv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Arrays and Strings</dc:title>
  <dc:creator>Branden Ghena</dc:creator>
  <cp:lastModifiedBy>Branden Ghena</cp:lastModifiedBy>
  <cp:revision>117</cp:revision>
  <dcterms:created xsi:type="dcterms:W3CDTF">2021-09-30T01:53:18Z</dcterms:created>
  <dcterms:modified xsi:type="dcterms:W3CDTF">2023-04-06T18:51:55Z</dcterms:modified>
</cp:coreProperties>
</file>