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3"/>
  </p:notesMasterIdLst>
  <p:sldIdLst>
    <p:sldId id="256" r:id="rId2"/>
    <p:sldId id="520" r:id="rId3"/>
    <p:sldId id="594" r:id="rId4"/>
    <p:sldId id="666" r:id="rId5"/>
    <p:sldId id="665" r:id="rId6"/>
    <p:sldId id="264" r:id="rId7"/>
    <p:sldId id="571" r:id="rId8"/>
    <p:sldId id="774" r:id="rId9"/>
    <p:sldId id="454" r:id="rId10"/>
    <p:sldId id="385" r:id="rId11"/>
    <p:sldId id="535" r:id="rId12"/>
    <p:sldId id="536" r:id="rId13"/>
    <p:sldId id="595" r:id="rId14"/>
    <p:sldId id="541" r:id="rId15"/>
    <p:sldId id="670" r:id="rId16"/>
    <p:sldId id="544" r:id="rId17"/>
    <p:sldId id="545" r:id="rId18"/>
    <p:sldId id="547" r:id="rId19"/>
    <p:sldId id="548" r:id="rId20"/>
    <p:sldId id="549" r:id="rId21"/>
    <p:sldId id="537" r:id="rId22"/>
    <p:sldId id="550" r:id="rId23"/>
    <p:sldId id="551" r:id="rId24"/>
    <p:sldId id="553" r:id="rId25"/>
    <p:sldId id="538" r:id="rId26"/>
    <p:sldId id="598" r:id="rId27"/>
    <p:sldId id="599" r:id="rId28"/>
    <p:sldId id="600" r:id="rId29"/>
    <p:sldId id="601" r:id="rId30"/>
    <p:sldId id="539" r:id="rId31"/>
    <p:sldId id="552" r:id="rId32"/>
    <p:sldId id="590" r:id="rId33"/>
    <p:sldId id="591" r:id="rId34"/>
    <p:sldId id="773" r:id="rId35"/>
    <p:sldId id="775" r:id="rId36"/>
    <p:sldId id="540" r:id="rId37"/>
    <p:sldId id="770" r:id="rId38"/>
    <p:sldId id="557" r:id="rId39"/>
    <p:sldId id="554" r:id="rId40"/>
    <p:sldId id="534" r:id="rId41"/>
    <p:sldId id="771" r:id="rId42"/>
    <p:sldId id="558" r:id="rId43"/>
    <p:sldId id="572" r:id="rId44"/>
    <p:sldId id="772" r:id="rId45"/>
    <p:sldId id="575" r:id="rId46"/>
    <p:sldId id="559" r:id="rId47"/>
    <p:sldId id="597" r:id="rId48"/>
    <p:sldId id="643" r:id="rId49"/>
    <p:sldId id="776" r:id="rId50"/>
    <p:sldId id="630" r:id="rId51"/>
    <p:sldId id="623" r:id="rId52"/>
    <p:sldId id="621" r:id="rId53"/>
    <p:sldId id="607" r:id="rId54"/>
    <p:sldId id="628" r:id="rId55"/>
    <p:sldId id="777" r:id="rId56"/>
    <p:sldId id="622" r:id="rId57"/>
    <p:sldId id="644" r:id="rId58"/>
    <p:sldId id="764" r:id="rId59"/>
    <p:sldId id="765" r:id="rId60"/>
    <p:sldId id="671" r:id="rId61"/>
    <p:sldId id="672" r:id="rId62"/>
    <p:sldId id="673" r:id="rId63"/>
    <p:sldId id="675" r:id="rId64"/>
    <p:sldId id="677" r:id="rId65"/>
    <p:sldId id="766" r:id="rId66"/>
    <p:sldId id="676" r:id="rId67"/>
    <p:sldId id="778" r:id="rId68"/>
    <p:sldId id="650" r:id="rId69"/>
    <p:sldId id="651" r:id="rId70"/>
    <p:sldId id="652" r:id="rId71"/>
    <p:sldId id="66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20"/>
            <p14:sldId id="594"/>
            <p14:sldId id="666"/>
            <p14:sldId id="665"/>
            <p14:sldId id="264"/>
            <p14:sldId id="571"/>
          </p14:sldIdLst>
        </p14:section>
        <p14:section name="What are pointers" id="{C22FF45C-DC97-4776-AF3E-CC43AD729145}">
          <p14:sldIdLst>
            <p14:sldId id="774"/>
            <p14:sldId id="454"/>
            <p14:sldId id="385"/>
            <p14:sldId id="535"/>
            <p14:sldId id="536"/>
            <p14:sldId id="595"/>
            <p14:sldId id="541"/>
            <p14:sldId id="670"/>
            <p14:sldId id="544"/>
            <p14:sldId id="545"/>
            <p14:sldId id="547"/>
            <p14:sldId id="548"/>
            <p14:sldId id="549"/>
            <p14:sldId id="537"/>
            <p14:sldId id="550"/>
            <p14:sldId id="551"/>
            <p14:sldId id="553"/>
            <p14:sldId id="538"/>
            <p14:sldId id="598"/>
            <p14:sldId id="599"/>
            <p14:sldId id="600"/>
            <p14:sldId id="601"/>
            <p14:sldId id="539"/>
            <p14:sldId id="552"/>
            <p14:sldId id="590"/>
            <p14:sldId id="591"/>
            <p14:sldId id="773"/>
          </p14:sldIdLst>
        </p14:section>
        <p14:section name="Why are pointers" id="{4A263F98-05C8-45D9-ABFB-B6228742C704}">
          <p14:sldIdLst>
            <p14:sldId id="775"/>
            <p14:sldId id="540"/>
            <p14:sldId id="770"/>
            <p14:sldId id="557"/>
            <p14:sldId id="554"/>
            <p14:sldId id="534"/>
            <p14:sldId id="771"/>
            <p14:sldId id="558"/>
            <p14:sldId id="572"/>
            <p14:sldId id="772"/>
            <p14:sldId id="575"/>
            <p14:sldId id="559"/>
            <p14:sldId id="597"/>
            <p14:sldId id="643"/>
          </p14:sldIdLst>
        </p14:section>
        <p14:section name="Pointers &amp; Arrays" id="{64E9CD69-65D9-4FF4-A847-E0C7789E64EB}">
          <p14:sldIdLst>
            <p14:sldId id="776"/>
            <p14:sldId id="630"/>
            <p14:sldId id="623"/>
            <p14:sldId id="621"/>
            <p14:sldId id="607"/>
            <p14:sldId id="628"/>
          </p14:sldIdLst>
        </p14:section>
        <p14:section name="Address Sanitizer" id="{2FA2CC11-115A-48FE-83DC-17A84C45688B}">
          <p14:sldIdLst>
            <p14:sldId id="777"/>
            <p14:sldId id="622"/>
            <p14:sldId id="644"/>
            <p14:sldId id="764"/>
            <p14:sldId id="765"/>
            <p14:sldId id="671"/>
            <p14:sldId id="672"/>
            <p14:sldId id="673"/>
            <p14:sldId id="675"/>
            <p14:sldId id="677"/>
            <p14:sldId id="766"/>
            <p14:sldId id="676"/>
          </p14:sldIdLst>
        </p14:section>
        <p14:section name="Arguments to main" id="{3DC302F4-89BC-4BF6-A676-BE0729EA065D}">
          <p14:sldIdLst>
            <p14:sldId id="778"/>
            <p14:sldId id="650"/>
            <p14:sldId id="651"/>
            <p14:sldId id="652"/>
          </p14:sldIdLst>
        </p14:section>
        <p14:section name="Wrapup" id="{29A7F866-9DA9-446B-8359-CE426CB89C7A}">
          <p14:sldIdLst>
            <p14:sldId id="6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7" d="100"/>
          <a:sy n="57" d="100"/>
        </p:scale>
        <p:origin x="78" y="24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cstyle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4255"/>
              </p:ext>
            </p:extLst>
          </p:nvPr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44229"/>
              </p:ext>
            </p:extLst>
          </p:nvPr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993-3BB8-4A50-B5A5-BB31659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 for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5192-6E26-43F2-A7EE-7F425BD5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a family of types</a:t>
            </a:r>
          </a:p>
          <a:p>
            <a:pPr lvl="1"/>
            <a:r>
              <a:rPr lang="en-US" dirty="0"/>
              <a:t>Each pointer is an existing C type, followed by a *</a:t>
            </a:r>
          </a:p>
          <a:p>
            <a:pPr lvl="1"/>
            <a:endParaRPr lang="en-US" dirty="0"/>
          </a:p>
          <a:p>
            <a:r>
              <a:rPr lang="en-US" dirty="0"/>
              <a:t>To get the pointer to an existing variable, use the &amp; operator</a:t>
            </a:r>
          </a:p>
          <a:p>
            <a:pPr lvl="1"/>
            <a:r>
              <a:rPr lang="en-US" dirty="0"/>
              <a:t>Returns the address of that variable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int z = 5;</a:t>
            </a:r>
          </a:p>
          <a:p>
            <a:pPr marL="457200" lvl="1" indent="0">
              <a:buNone/>
            </a:pPr>
            <a:r>
              <a:rPr lang="en-US" dirty="0"/>
              <a:t>int* </a:t>
            </a:r>
            <a:r>
              <a:rPr lang="en-US" dirty="0" err="1"/>
              <a:t>z_pointer</a:t>
            </a:r>
            <a:r>
              <a:rPr lang="en-US" dirty="0"/>
              <a:t> = &amp;z;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40D9-A1E6-4FFA-964F-03742A4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C58913-EFA1-4A3A-BF8E-DE0891D5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96142"/>
              </p:ext>
            </p:extLst>
          </p:nvPr>
        </p:nvGraphicFramePr>
        <p:xfrm>
          <a:off x="8117982" y="3633526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F515C-1733-4B1B-A6AB-21F3DEA0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2203"/>
              </p:ext>
            </p:extLst>
          </p:nvPr>
        </p:nvGraphicFramePr>
        <p:xfrm>
          <a:off x="6284888" y="4869199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13A16-1674-451C-884B-C80FB7B4C30E}"/>
              </a:ext>
            </a:extLst>
          </p:cNvPr>
          <p:cNvCxnSpPr/>
          <p:nvPr/>
        </p:nvCxnSpPr>
        <p:spPr>
          <a:xfrm flipV="1">
            <a:off x="9839458" y="4151686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3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73721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9BC681-8B2E-49D6-B9B3-9D3D9E45BA33}"/>
              </a:ext>
            </a:extLst>
          </p:cNvPr>
          <p:cNvSpPr txBox="1"/>
          <p:nvPr/>
        </p:nvSpPr>
        <p:spPr>
          <a:xfrm>
            <a:off x="7509354" y="1691640"/>
            <a:ext cx="38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initial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719C3-7F8D-4FB0-89A5-E3D6587210AF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9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/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DA1659-E0E5-AF82-21ED-380DE9707463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7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138575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6EB414-278D-304E-7F8C-3309B6A1A4DA}"/>
              </a:ext>
            </a:extLst>
          </p:cNvPr>
          <p:cNvSpPr txBox="1"/>
          <p:nvPr/>
        </p:nvSpPr>
        <p:spPr>
          <a:xfrm>
            <a:off x="7611415" y="2080260"/>
            <a:ext cx="38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initial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en-US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3A148-0637-7723-19EB-A3B3A94B5FBC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/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00212B-4C6D-E4A5-9B8E-D551441BF108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2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68966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A46FC3-AAAD-2D93-F6F5-9866A0C14F7F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3091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DC14D-5612-10F7-8BB3-DFCEB4D79DD2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3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81892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133E5-7626-AF5F-D2E2-17454F99D9C5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60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46850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B166C-403E-E6A8-2A3E-18AAC24658B3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DEAB-5D54-4B79-9363-26F7DDE8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00AF-9EB7-426B-AA64-658F1813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EX3 due today</a:t>
            </a:r>
          </a:p>
          <a:p>
            <a:r>
              <a:rPr lang="en-US" dirty="0"/>
              <a:t>EX4 available</a:t>
            </a:r>
          </a:p>
          <a:p>
            <a:pPr lvl="1"/>
            <a:r>
              <a:rPr lang="en-US" dirty="0"/>
              <a:t>Slowing down. Not due until next week Tuesday</a:t>
            </a:r>
          </a:p>
          <a:p>
            <a:pPr lvl="1"/>
            <a:r>
              <a:rPr lang="en-US" dirty="0"/>
              <a:t>This is the last set of C exercises. They’ll pick up again in week 6</a:t>
            </a:r>
          </a:p>
          <a:p>
            <a:endParaRPr lang="en-US" dirty="0"/>
          </a:p>
          <a:p>
            <a:r>
              <a:rPr lang="en-US" dirty="0"/>
              <a:t>Quiz today</a:t>
            </a:r>
          </a:p>
          <a:p>
            <a:pPr lvl="1"/>
            <a:r>
              <a:rPr lang="en-US" dirty="0"/>
              <a:t>Setting an alarm for 3:00 pm</a:t>
            </a:r>
          </a:p>
          <a:p>
            <a:endParaRPr lang="en-US" dirty="0"/>
          </a:p>
          <a:p>
            <a:r>
              <a:rPr lang="en-US" dirty="0"/>
              <a:t>Homework 1 due Thursday</a:t>
            </a:r>
          </a:p>
          <a:p>
            <a:pPr lvl="1"/>
            <a:r>
              <a:rPr lang="en-US" dirty="0"/>
              <a:t>Warning: </a:t>
            </a:r>
            <a:r>
              <a:rPr lang="en-US" b="1" dirty="0"/>
              <a:t>much</a:t>
            </a:r>
            <a:r>
              <a:rPr lang="en-US" dirty="0"/>
              <a:t> more work than the exercises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E0259-1A65-4848-B7D0-588117D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09450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-7.362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9106F-9721-BB15-7C5E-25FFE060E24A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80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862B-F46D-4204-B7A7-E5A20FC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B502-7E36-44CC-87AC-C7583DBA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can be used to read or modify the value in the object pointed at</a:t>
            </a:r>
          </a:p>
          <a:p>
            <a:endParaRPr lang="en-US" dirty="0"/>
          </a:p>
          <a:p>
            <a:r>
              <a:rPr lang="en-US" dirty="0"/>
              <a:t>The * operator is used for getting/setting the value in the object</a:t>
            </a:r>
          </a:p>
          <a:p>
            <a:pPr lvl="1"/>
            <a:r>
              <a:rPr lang="en-US" dirty="0"/>
              <a:t>This is called “dereferencing” the pointer</a:t>
            </a:r>
          </a:p>
          <a:p>
            <a:pPr lvl="1"/>
            <a:r>
              <a:rPr lang="en-US" dirty="0"/>
              <a:t>Not multiply in this context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E1AA-7340-4EFE-BC3A-C6342DA8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(*beta &lt; 0); // still true!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/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-7.362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FBAA4-0E5E-73E2-59DA-C8160092372D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0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(*beta &lt; 0);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*gamma = 14.3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56104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E0F6-AC47-EF74-72C7-733DA0B3E7F5}"/>
              </a:ext>
            </a:extLst>
          </p:cNvPr>
          <p:cNvSpPr txBox="1"/>
          <p:nvPr/>
        </p:nvSpPr>
        <p:spPr>
          <a:xfrm>
            <a:off x="9556123" y="228600"/>
            <a:ext cx="20242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09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7D2-4D5D-4B2C-8EFB-851C5341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pointer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17D-FD7D-4B0A-9A54-387A606B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Uninitialized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long* zeta;</a:t>
            </a:r>
          </a:p>
          <a:p>
            <a:pPr lvl="1"/>
            <a:endParaRPr lang="en-US" dirty="0"/>
          </a:p>
          <a:p>
            <a:r>
              <a:rPr lang="en-US" dirty="0"/>
              <a:t>Pointing at an existing object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Null (explicitly pointing at nothing)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p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bool* b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d = NULL;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works for any pointer 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is NOT the same as uninitialized (🐝)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Dereferencing a null pointer is an error (</a:t>
            </a:r>
            <a:r>
              <a:rPr lang="en-US" dirty="0" err="1">
                <a:cs typeface="Courier New" panose="02070309020205020404" pitchFamily="49" charset="0"/>
              </a:rPr>
              <a:t>segfault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3BD51-BD96-44FA-9BB2-EF6A27B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036D-7C6B-4CA5-8AAF-14E449F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remember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5763-E367-4023-8622-288434FD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a pointer is a type</a:t>
            </a:r>
          </a:p>
          <a:p>
            <a:pPr lvl="1"/>
            <a:r>
              <a:rPr lang="en-US" dirty="0"/>
              <a:t>int*, char*, short*, bool*, double*, </a:t>
            </a:r>
            <a:r>
              <a:rPr lang="en-US" dirty="0" err="1"/>
              <a:t>size_t</a:t>
            </a:r>
            <a:r>
              <a:rPr lang="en-US" dirty="0"/>
              <a:t>*, etc.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carefully about whether the pointer is being modified or the value in the object it points to</a:t>
            </a:r>
          </a:p>
          <a:p>
            <a:pPr lvl="1"/>
            <a:r>
              <a:rPr lang="en-US" dirty="0" err="1"/>
              <a:t>my_pointer</a:t>
            </a:r>
            <a:r>
              <a:rPr lang="en-US" dirty="0"/>
              <a:t> = &amp;x; // modifies which object we are pointing at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my_pointer</a:t>
            </a:r>
            <a:r>
              <a:rPr lang="en-US" dirty="0"/>
              <a:t> = x; // modifies the value in the object we are pointing at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pointer variables are themselves variables</a:t>
            </a:r>
          </a:p>
          <a:p>
            <a:pPr lvl="1"/>
            <a:r>
              <a:rPr lang="en-US" dirty="0"/>
              <a:t>They have values: the address of the object being pointed at</a:t>
            </a:r>
          </a:p>
          <a:p>
            <a:pPr lvl="1"/>
            <a:r>
              <a:rPr lang="en-US" dirty="0"/>
              <a:t>They name objects: memory is allocated to hold the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5365-C993-4F39-B302-DF62110A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0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7		// set by *c=7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2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7		// set by *c=7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 7		// points to value of 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3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7		// set by *c=7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 7		// points to value of 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 &amp;a		// holds the address of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5FC1-CBD4-4AD7-BDDC-01B235E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Gradescope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8FB9-6EAF-4C62-BC2F-32290D4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code from terminal</a:t>
            </a:r>
          </a:p>
          <a:p>
            <a:pPr lvl="1"/>
            <a:endParaRPr lang="en-US" dirty="0"/>
          </a:p>
          <a:p>
            <a:r>
              <a:rPr lang="en-US" dirty="0"/>
              <a:t>Seeing results in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Be sure to either follow link or navigate to assignment again</a:t>
            </a:r>
          </a:p>
          <a:p>
            <a:pPr lvl="1"/>
            <a:endParaRPr lang="en-US" dirty="0"/>
          </a:p>
          <a:p>
            <a:r>
              <a:rPr lang="en-US" dirty="0"/>
              <a:t>Can submit as many times as you want</a:t>
            </a:r>
          </a:p>
          <a:p>
            <a:pPr lvl="1"/>
            <a:r>
              <a:rPr lang="en-US" dirty="0"/>
              <a:t>We may later rate-limit your submissions</a:t>
            </a:r>
          </a:p>
          <a:p>
            <a:pPr lvl="1"/>
            <a:r>
              <a:rPr lang="en-US" dirty="0"/>
              <a:t>Later assignments WILL have hidden tests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tests you fail on </a:t>
            </a:r>
            <a:r>
              <a:rPr lang="en-US" dirty="0" err="1"/>
              <a:t>Gradescope</a:t>
            </a:r>
            <a:r>
              <a:rPr lang="en-US" dirty="0"/>
              <a:t> to write your own tests!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3FBF-72D3-433D-ADD9-336B958D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8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x;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E14A5-9068-68E6-F559-6E8E159BD758}"/>
              </a:ext>
            </a:extLst>
          </p:cNvPr>
          <p:cNvSpPr txBox="1"/>
          <p:nvPr/>
        </p:nvSpPr>
        <p:spPr>
          <a:xfrm>
            <a:off x="3435437" y="1949955"/>
            <a:ext cx="68676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x; // 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*x;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* operator also means multiplication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long w = *t * *v; // multiply values referenced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  // by the pointers t and v 🤯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You can define multiple variables at once in C</a:t>
            </a:r>
          </a:p>
          <a:p>
            <a:pPr marL="457200" lvl="1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x, y, radius;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Equivalent code: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But this breaks when you’re using pointers</a:t>
            </a:r>
          </a:p>
          <a:p>
            <a:pPr marL="457200" lvl="1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x, y, radius;</a:t>
            </a:r>
          </a:p>
          <a:p>
            <a:pPr marL="457200" lvl="1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Equivalent code: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To write that line correctly, you need to write: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*x, *y, *radius;  </a:t>
            </a:r>
            <a:r>
              <a:rPr lang="en-US" sz="2000" dirty="0"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* x, * y, * radius;</a:t>
            </a:r>
            <a:br>
              <a:rPr lang="en-US" sz="2000" dirty="0">
                <a:cs typeface="Courier New" panose="02070309020205020404" pitchFamily="49" charset="0"/>
              </a:rPr>
            </a:br>
            <a:endParaRPr lang="en-US" sz="2000" dirty="0"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Or just never ever declare multiple variables in the same line!</a:t>
            </a:r>
          </a:p>
          <a:p>
            <a:pPr lvl="2"/>
            <a:r>
              <a:rPr lang="en-US" sz="1800" dirty="0">
                <a:cs typeface="Courier New" panose="02070309020205020404" pitchFamily="49" charset="0"/>
              </a:rPr>
              <a:t>That’s the CS211 style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2BAC7C3-813A-4F01-A19B-646727463CF0}"/>
              </a:ext>
            </a:extLst>
          </p:cNvPr>
          <p:cNvSpPr/>
          <p:nvPr/>
        </p:nvSpPr>
        <p:spPr>
          <a:xfrm>
            <a:off x="3321222" y="3292160"/>
            <a:ext cx="420130" cy="523792"/>
          </a:xfrm>
          <a:prstGeom prst="rightBrace">
            <a:avLst>
              <a:gd name="adj1" fmla="val 7793"/>
              <a:gd name="adj2" fmla="val 5235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3C0DD-5053-4C62-AC6D-F2A8E9428598}"/>
              </a:ext>
            </a:extLst>
          </p:cNvPr>
          <p:cNvSpPr txBox="1"/>
          <p:nvPr/>
        </p:nvSpPr>
        <p:spPr>
          <a:xfrm>
            <a:off x="3741352" y="3421906"/>
            <a:ext cx="213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pointers!!! 😱</a:t>
            </a:r>
          </a:p>
        </p:txBody>
      </p:sp>
    </p:spTree>
    <p:extLst>
      <p:ext uri="{BB962C8B-B14F-4D97-AF65-F5344CB8AC3E}">
        <p14:creationId xmlns:p14="http://schemas.microsoft.com/office/powerpoint/2010/main" val="406901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BEB5-D123-F9D5-2F43-AD683D5D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CS211 C style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DC68-E5D2-E253-D49F-46C120CE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https://nu-cs211.github.io/cs211-files/cstyle.html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them and make sure you follow them for homework</a:t>
            </a:r>
          </a:p>
          <a:p>
            <a:pPr lvl="1"/>
            <a:r>
              <a:rPr lang="en-US" dirty="0"/>
              <a:t>5-10% of your grade for each homework is based on style</a:t>
            </a:r>
          </a:p>
          <a:p>
            <a:pPr lvl="1"/>
            <a:r>
              <a:rPr lang="en-US" dirty="0"/>
              <a:t>We’ll be gentler about it on this first 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B57F2-25D0-5B91-0A20-8FAD998D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0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Pointers</a:t>
            </a:r>
          </a:p>
          <a:p>
            <a:pPr lvl="1"/>
            <a:r>
              <a:rPr lang="en-US" dirty="0"/>
              <a:t>What are pointers?</a:t>
            </a:r>
          </a:p>
          <a:p>
            <a:pPr lvl="1"/>
            <a:r>
              <a:rPr lang="en-US" b="1" dirty="0"/>
              <a:t>Why are pointers?</a:t>
            </a:r>
          </a:p>
          <a:p>
            <a:pPr lvl="1"/>
            <a:r>
              <a:rPr lang="en-US" dirty="0"/>
              <a:t>Pointers &amp; Arrays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14770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BA4-8857-4EA2-9B49-4603EB9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functions directly modify values inside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E920-B88E-4C3F-BB7E-1CB90744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functions get a copy of the value inside the variable</a:t>
            </a:r>
          </a:p>
          <a:p>
            <a:endParaRPr lang="en-US" dirty="0"/>
          </a:p>
          <a:p>
            <a:r>
              <a:rPr lang="en-US" dirty="0"/>
              <a:t>With pointers, functions can directly modify the variable</a:t>
            </a:r>
          </a:p>
          <a:p>
            <a:pPr lvl="1"/>
            <a:r>
              <a:rPr lang="en-US" dirty="0"/>
              <a:t>The function gets a copy of the pointer to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7809-3322-4358-8F0F-8745933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73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BB90-28B0-1BEE-2F71-A305290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BB0E-7AD8-30FF-3296-50036D44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two to a variable with and without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7068-7221-6F56-077F-ECD7C1B1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37347-C590-6132-C262-09B1B2657E78}"/>
              </a:ext>
            </a:extLst>
          </p:cNvPr>
          <p:cNvSpPr txBox="1"/>
          <p:nvPr/>
        </p:nvSpPr>
        <p:spPr>
          <a:xfrm>
            <a:off x="10032642" y="306706"/>
            <a:ext cx="1547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add-</a:t>
            </a:r>
            <a:r>
              <a:rPr lang="en-US" dirty="0" err="1"/>
              <a:t>starter.c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36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27186-2F2D-4E8A-AF48-B89E73B47911}"/>
              </a:ext>
            </a:extLst>
          </p:cNvPr>
          <p:cNvSpPr txBox="1"/>
          <p:nvPr/>
        </p:nvSpPr>
        <p:spPr>
          <a:xfrm>
            <a:off x="8888709" y="306706"/>
            <a:ext cx="269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add_without_pointers.c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5891D-B138-47B5-91E8-0EA426366F5E}"/>
              </a:ext>
            </a:extLst>
          </p:cNvPr>
          <p:cNvSpPr txBox="1"/>
          <p:nvPr/>
        </p:nvSpPr>
        <p:spPr>
          <a:xfrm>
            <a:off x="8888709" y="306706"/>
            <a:ext cx="269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add_with_pointers.c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6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BA78-3159-45E8-B213-44992468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Gradescope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3147-B91F-45A0-8FAD-61BA02F5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93828"/>
            <a:ext cx="10972800" cy="2178371"/>
          </a:xfrm>
        </p:spPr>
        <p:txBody>
          <a:bodyPr/>
          <a:lstStyle/>
          <a:p>
            <a:r>
              <a:rPr lang="en-US" dirty="0"/>
              <a:t>Failure is that Expected and Received Output did not match</a:t>
            </a:r>
          </a:p>
          <a:p>
            <a:pPr lvl="1"/>
            <a:endParaRPr lang="en-US" dirty="0"/>
          </a:p>
          <a:p>
            <a:r>
              <a:rPr lang="en-US" dirty="0"/>
              <a:t>You can duplicate this test locally, which is easier to fix!</a:t>
            </a:r>
          </a:p>
          <a:p>
            <a:pPr lvl="1"/>
            <a:r>
              <a:rPr lang="en-US" dirty="0"/>
              <a:t>Create a new test that 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charseq_length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560C-3E20-4937-86B9-0568A5AE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928C7-FF30-D0BF-5381-4E774D94D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859193"/>
            <a:ext cx="8728038" cy="30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6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D7F73-2BCE-469E-A13F-3CB2BC6D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 comparison of without/with pointers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BDC1-C559-4A76-B749-AEA0E065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F122-9804-41A7-8CFF-E5C6143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4F302-4845-4AE1-A12A-4E4528ADE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4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BB90-28B0-1BEE-2F71-A305290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BB0E-7AD8-30FF-3296-50036D44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two to a variable with and without pointers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pointers to initialize a 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7068-7221-6F56-077F-ECD7C1B1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6BF44-C05F-186B-8D43-F0E964F3FE8A}"/>
              </a:ext>
            </a:extLst>
          </p:cNvPr>
          <p:cNvSpPr txBox="1"/>
          <p:nvPr/>
        </p:nvSpPr>
        <p:spPr>
          <a:xfrm>
            <a:off x="9878096" y="306706"/>
            <a:ext cx="1702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struct-</a:t>
            </a:r>
            <a:r>
              <a:rPr lang="en-US" dirty="0" err="1"/>
              <a:t>starter.c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62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what if we want to pass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300" y="2665926"/>
            <a:ext cx="6640094" cy="350627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607595" y="2665926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8E71B-D087-4F13-8B80-5A538281523D}"/>
              </a:ext>
            </a:extLst>
          </p:cNvPr>
          <p:cNvSpPr txBox="1"/>
          <p:nvPr/>
        </p:nvSpPr>
        <p:spPr>
          <a:xfrm>
            <a:off x="9025943" y="914400"/>
            <a:ext cx="269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struct_with_pointers.c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8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E65-D7DB-440D-8772-81336502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for pointers to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DCDA-6CBD-47AA-917E-BFEE2C6B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end up using pointers to structs A LOT</a:t>
            </a:r>
          </a:p>
          <a:p>
            <a:endParaRPr lang="en-US" dirty="0"/>
          </a:p>
          <a:p>
            <a:r>
              <a:rPr lang="en-US" dirty="0"/>
              <a:t>It’s annoying to type (*struct).field all the time</a:t>
            </a:r>
          </a:p>
          <a:p>
            <a:pPr lvl="1"/>
            <a:r>
              <a:rPr lang="en-US" dirty="0"/>
              <a:t>So we made a shortcut. These two mean exactly the same thing: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(*struct).field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struct-&gt;field      </a:t>
            </a:r>
            <a:r>
              <a:rPr lang="en-US" dirty="0">
                <a:cs typeface="Courier New" panose="02070309020205020404" pitchFamily="49" charset="0"/>
              </a:rPr>
              <a:t>(that’s dash and greater than)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  <a:p>
            <a:pPr lvl="1"/>
            <a:r>
              <a:rPr lang="en-US" dirty="0"/>
              <a:t>This is known as “syntactic sugar”</a:t>
            </a:r>
          </a:p>
          <a:p>
            <a:pPr lvl="2"/>
            <a:r>
              <a:rPr lang="en-US" dirty="0"/>
              <a:t>Bonus syntax to make common things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018A-6616-4ADD-8967-8BBB2B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8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BB90-28B0-1BEE-2F71-A305290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BB0E-7AD8-30FF-3296-50036D44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two to a variable with and without pointers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pointers to initialize a struct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pointers to print a 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7068-7221-6F56-077F-ECD7C1B1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AF891-4B4D-8AAD-B33A-CA1210DBB149}"/>
              </a:ext>
            </a:extLst>
          </p:cNvPr>
          <p:cNvSpPr txBox="1"/>
          <p:nvPr/>
        </p:nvSpPr>
        <p:spPr>
          <a:xfrm>
            <a:off x="9878096" y="306706"/>
            <a:ext cx="17022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struct-</a:t>
            </a:r>
            <a:r>
              <a:rPr lang="en-US" dirty="0" err="1"/>
              <a:t>starter.c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22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function to print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900" y="1143000"/>
            <a:ext cx="7302500" cy="50292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“Plant is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meters tall and ”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”has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plant-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needs to be 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482600" y="1143000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88FE2-C0BE-4008-B526-D1A34FDE8E95}"/>
              </a:ext>
            </a:extLst>
          </p:cNvPr>
          <p:cNvSpPr txBox="1"/>
          <p:nvPr/>
        </p:nvSpPr>
        <p:spPr>
          <a:xfrm>
            <a:off x="9017715" y="248334"/>
            <a:ext cx="26916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struct_with_pointers.c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7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FE3F-DC36-4F29-BA95-B43AB3CE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DFE-AC37-4D18-9BAD-F607B0FF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pointers to write to the variables you pass it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allow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results directly into your variable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Pointers also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simultaneously return the number of arguments matched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A4AED-7D20-4DD7-AD75-E966AC9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5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7DD-F144-4202-BD88-DF138E5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2EF-4C25-4387-9970-72CA643E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7.0;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3.0;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/ 4.0;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(“%f\n”, 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value prints?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3C42-64BC-424B-A538-EA6D8AC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7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7DD-F144-4202-BD88-DF138E5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2EF-4C25-4387-9970-72CA643E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7.0;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3.0;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/ 4.0;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(“%f\n”, 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value prints?	</a:t>
            </a:r>
            <a:r>
              <a:rPr lang="en-US" b="1" dirty="0"/>
              <a:t>2.5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3C42-64BC-424B-A538-EA6D8AC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39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Pointers</a:t>
            </a:r>
          </a:p>
          <a:p>
            <a:pPr lvl="1"/>
            <a:r>
              <a:rPr lang="en-US" dirty="0"/>
              <a:t>What are pointers?</a:t>
            </a:r>
          </a:p>
          <a:p>
            <a:pPr lvl="1"/>
            <a:r>
              <a:rPr lang="en-US" dirty="0"/>
              <a:t>Why are pointers?</a:t>
            </a:r>
          </a:p>
          <a:p>
            <a:pPr lvl="1"/>
            <a:r>
              <a:rPr lang="en-US" b="1" dirty="0"/>
              <a:t>Pointers &amp; Arrays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90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D294-6D8C-43BB-AE81-93FC724A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code locally and submit to </a:t>
            </a:r>
            <a:r>
              <a:rPr lang="en-US" dirty="0" err="1"/>
              <a:t>Gradescope</a:t>
            </a:r>
            <a:r>
              <a:rPr lang="en-US" dirty="0"/>
              <a:t> when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BCB4-06A0-4447-9440-8FFCAEE9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compiles </a:t>
            </a:r>
            <a:r>
              <a:rPr lang="en-US" i="1" dirty="0"/>
              <a:t>and</a:t>
            </a:r>
            <a:r>
              <a:rPr lang="en-US" dirty="0"/>
              <a:t> runs tests</a:t>
            </a:r>
          </a:p>
          <a:p>
            <a:pPr lvl="1"/>
            <a:endParaRPr lang="en-US" dirty="0"/>
          </a:p>
          <a:p>
            <a:r>
              <a:rPr lang="en-US" dirty="0"/>
              <a:t>I’ll recompile my code every few lines</a:t>
            </a:r>
          </a:p>
          <a:p>
            <a:pPr lvl="1"/>
            <a:r>
              <a:rPr lang="en-US" dirty="0"/>
              <a:t>That way there are never too many bugs to fix at once</a:t>
            </a:r>
          </a:p>
          <a:p>
            <a:pPr lvl="1"/>
            <a:endParaRPr lang="en-US" dirty="0"/>
          </a:p>
          <a:p>
            <a:r>
              <a:rPr lang="en-US" dirty="0"/>
              <a:t>Then I make sure that I’m passing all the tests before uploading</a:t>
            </a:r>
          </a:p>
          <a:p>
            <a:pPr lvl="1"/>
            <a:r>
              <a:rPr lang="en-US" dirty="0"/>
              <a:t>And I add new tests whenever I see something weird I’m failing on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202C-5CB1-470D-A3E9-F01D51B9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arrays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[5] = {1, 2, 3, 4, 5};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0B4557-9A38-9633-CBF6-E519DF1A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76014"/>
              </p:ext>
            </p:extLst>
          </p:nvPr>
        </p:nvGraphicFramePr>
        <p:xfrm>
          <a:off x="937722" y="1743334"/>
          <a:ext cx="72121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85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9E9-9F7F-40D1-9631-A5AD341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name of the array is like a pointer to the first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5C18-1438-4F88-B299-9E2D6FD4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treat the name of the array like a pointer</a:t>
            </a:r>
          </a:p>
          <a:p>
            <a:pPr lvl="1"/>
            <a:r>
              <a:rPr lang="en-US" dirty="0"/>
              <a:t>It basically is one</a:t>
            </a:r>
          </a:p>
          <a:p>
            <a:pPr lvl="1"/>
            <a:endParaRPr lang="en-US" dirty="0"/>
          </a:p>
          <a:p>
            <a:r>
              <a:rPr lang="en-US" dirty="0"/>
              <a:t>You could dereference it, and you’ll get the value in the first slot of the array</a:t>
            </a:r>
          </a:p>
          <a:p>
            <a:endParaRPr lang="en-US" dirty="0"/>
          </a:p>
          <a:p>
            <a:r>
              <a:rPr lang="en-US" dirty="0"/>
              <a:t>Two ramifications of this:</a:t>
            </a:r>
          </a:p>
          <a:p>
            <a:pPr lvl="1"/>
            <a:r>
              <a:rPr lang="en-US" dirty="0"/>
              <a:t>You can’t pass arrays into functions, only pointers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Array indexing is identical to pointer arithmetic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6F9D-EDDE-4683-831F-86FC64E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FF6-001D-47A0-A956-10D57B9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passed into functions are just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38F-9450-4C68-8A04-B88E51DD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pass an array into a function, you don’t pass a copy of the values</a:t>
            </a:r>
          </a:p>
          <a:p>
            <a:pPr lvl="1"/>
            <a:r>
              <a:rPr lang="en-US" dirty="0"/>
              <a:t>Instead you pass a pointer to the start of the array</a:t>
            </a:r>
          </a:p>
          <a:p>
            <a:pPr lvl="1"/>
            <a:r>
              <a:rPr lang="en-US" dirty="0"/>
              <a:t>Be sure to pass a length as well! (no way to determine that in C)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values, int count)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array[10] = {1, 2, 3, 4, 5, 5, 4, 3, 2, 1};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10);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F3BC-8502-422D-973D-D199EA47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C519D-A0D1-4525-91E4-740F14D8EFA3}"/>
              </a:ext>
            </a:extLst>
          </p:cNvPr>
          <p:cNvSpPr txBox="1"/>
          <p:nvPr/>
        </p:nvSpPr>
        <p:spPr>
          <a:xfrm>
            <a:off x="9398000" y="228600"/>
            <a:ext cx="2182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4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9B62-8152-412D-A197-09812C6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are the same as adding to the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F6C-A8BB-4561-8E68-0C290898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into arrays is just adding to the pointer value</a:t>
            </a:r>
          </a:p>
          <a:p>
            <a:pPr lvl="1"/>
            <a:r>
              <a:rPr lang="en-US" dirty="0"/>
              <a:t>Example, these two are equivalent: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array[10]			// array indexing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*(array+10)		// pointer arithmetic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As are these two: (both result in a pointer)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&amp;(array[7])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array+7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01EAA-2984-4DDD-8B99-6854B565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7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7F84-7884-4F44-9CB6-85D632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writing meaningful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E115-4B3B-4DD4-A6C3-43C370CF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NULL pointers and null terminators are both implemented as a value zero (on any modern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is implemented as zero as well</a:t>
            </a:r>
          </a:p>
          <a:p>
            <a:pPr lvl="1"/>
            <a:r>
              <a:rPr lang="en-US" dirty="0"/>
              <a:t>So, technically, you could use any to mean any</a:t>
            </a:r>
          </a:p>
          <a:p>
            <a:pPr lvl="1"/>
            <a:endParaRPr lang="en-US" dirty="0"/>
          </a:p>
          <a:p>
            <a:r>
              <a:rPr lang="en-US" dirty="0"/>
              <a:t>But humans will be the ones reading your code</a:t>
            </a:r>
          </a:p>
          <a:p>
            <a:pPr lvl="1"/>
            <a:r>
              <a:rPr lang="en-US" dirty="0"/>
              <a:t>NULL ‘\0’, 0,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all have different meanings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NULL means pointers</a:t>
            </a:r>
          </a:p>
          <a:p>
            <a:pPr lvl="1"/>
            <a:r>
              <a:rPr lang="en-US" dirty="0"/>
              <a:t>‘\0’ means the end of 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means a Boolean value</a:t>
            </a:r>
          </a:p>
          <a:p>
            <a:pPr lvl="1"/>
            <a:r>
              <a:rPr lang="en-US" dirty="0"/>
              <a:t>0 means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46F9-EEAF-47C8-BADE-88149921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194E-9224-496F-A1D6-35CA4EA63371}"/>
              </a:ext>
            </a:extLst>
          </p:cNvPr>
          <p:cNvSpPr txBox="1"/>
          <p:nvPr/>
        </p:nvSpPr>
        <p:spPr>
          <a:xfrm>
            <a:off x="6462045" y="4633175"/>
            <a:ext cx="466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one that is appropriate to the situation!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359927-0885-475A-85DD-87C3F9986319}"/>
              </a:ext>
            </a:extLst>
          </p:cNvPr>
          <p:cNvSpPr/>
          <p:nvPr/>
        </p:nvSpPr>
        <p:spPr>
          <a:xfrm>
            <a:off x="5519167" y="4380740"/>
            <a:ext cx="942877" cy="171289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r>
              <a:rPr lang="en-US" dirty="0"/>
              <a:t>What are pointers?</a:t>
            </a:r>
          </a:p>
          <a:p>
            <a:pPr lvl="1"/>
            <a:r>
              <a:rPr lang="en-US" dirty="0"/>
              <a:t>Why are pointers?</a:t>
            </a:r>
          </a:p>
          <a:p>
            <a:pPr lvl="1"/>
            <a:r>
              <a:rPr lang="en-US" dirty="0"/>
              <a:t>Pointers &amp; Arrays</a:t>
            </a:r>
          </a:p>
          <a:p>
            <a:pPr lvl="1"/>
            <a:endParaRPr lang="en-US" dirty="0"/>
          </a:p>
          <a:p>
            <a:r>
              <a:rPr lang="en-US" b="1" dirty="0"/>
              <a:t>Address Sanitizer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42955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548-7AB6-4C9C-9E78-5124B6E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DANGER! Nothing stops you from going past the end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A7D-77F5-4D8E-BDA4-89ED4B4C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check whether your array accesses are valid</a:t>
            </a:r>
          </a:p>
          <a:p>
            <a:pPr lvl="1"/>
            <a:r>
              <a:rPr lang="en-US" dirty="0"/>
              <a:t>It just tries to grab the value in the memory you asked for</a:t>
            </a:r>
          </a:p>
          <a:p>
            <a:pPr lvl="1"/>
            <a:endParaRPr lang="en-US" dirty="0"/>
          </a:p>
          <a:p>
            <a:r>
              <a:rPr lang="en-US" dirty="0"/>
              <a:t>Going past the end (or before the beginning) of an array is </a:t>
            </a:r>
            <a:r>
              <a:rPr lang="en-US" b="1" dirty="0"/>
              <a:t>UNDEFINED BEHAVIOR</a:t>
            </a:r>
            <a:endParaRPr lang="en-US" dirty="0"/>
          </a:p>
          <a:p>
            <a:pPr lvl="1"/>
            <a:r>
              <a:rPr lang="en-US" dirty="0"/>
              <a:t>Could result in </a:t>
            </a:r>
            <a:r>
              <a:rPr lang="en-US" i="1" dirty="0"/>
              <a:t>anything</a:t>
            </a:r>
            <a:r>
              <a:rPr lang="en-US" dirty="0"/>
              <a:t> happening</a:t>
            </a:r>
          </a:p>
          <a:p>
            <a:pPr lvl="1"/>
            <a:endParaRPr lang="en-US" dirty="0"/>
          </a:p>
          <a:p>
            <a:r>
              <a:rPr lang="en-US" dirty="0"/>
              <a:t>If you’re lucky, the code will crash</a:t>
            </a:r>
          </a:p>
          <a:p>
            <a:pPr lvl="1"/>
            <a:r>
              <a:rPr lang="en-US" dirty="0"/>
              <a:t>But you will not always get lucky</a:t>
            </a:r>
          </a:p>
          <a:p>
            <a:pPr lvl="1"/>
            <a:r>
              <a:rPr lang="en-US" dirty="0"/>
              <a:t>Be sure to always check if you’re going past the end of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A9AE-0367-46DD-A2CD-4D9327D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2361-79A6-4AD9-A812-D99D34D20C2E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46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Automatically compiled in as part of your homework code</a:t>
            </a:r>
          </a:p>
          <a:p>
            <a:pPr lvl="1"/>
            <a:endParaRPr lang="en-US" dirty="0"/>
          </a:p>
          <a:p>
            <a:r>
              <a:rPr lang="en-US" dirty="0"/>
              <a:t>Checks various accesses to memory for validity</a:t>
            </a:r>
          </a:p>
          <a:p>
            <a:pPr lvl="1"/>
            <a:r>
              <a:rPr lang="en-US" dirty="0"/>
              <a:t>Produces long error messages that can be scary at first! But are really helpful!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Error locations: (more on these “locations” on Thursday)</a:t>
            </a:r>
          </a:p>
          <a:p>
            <a:pPr lvl="2"/>
            <a:r>
              <a:rPr lang="en-US" dirty="0"/>
              <a:t>Stack – local variable</a:t>
            </a:r>
          </a:p>
          <a:p>
            <a:pPr lvl="2"/>
            <a:r>
              <a:rPr lang="en-US" dirty="0"/>
              <a:t>Global – global variable (usually a string)</a:t>
            </a:r>
          </a:p>
          <a:p>
            <a:pPr lvl="2"/>
            <a:r>
              <a:rPr lang="en-US" dirty="0"/>
              <a:t>Heap – variable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Error types:</a:t>
            </a:r>
          </a:p>
          <a:p>
            <a:pPr lvl="2"/>
            <a:r>
              <a:rPr lang="en-US" dirty="0"/>
              <a:t>buffer-overflow – past the end of an array of memory</a:t>
            </a:r>
          </a:p>
          <a:p>
            <a:pPr lvl="2"/>
            <a:r>
              <a:rPr lang="en-US" dirty="0"/>
              <a:t>buffer-underflow – before the beginning of an array of memory (rare)</a:t>
            </a:r>
          </a:p>
          <a:p>
            <a:pPr lvl="2"/>
            <a:r>
              <a:rPr lang="en-US" dirty="0"/>
              <a:t>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682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58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</p:spTree>
    <p:extLst>
      <p:ext uri="{BB962C8B-B14F-4D97-AF65-F5344CB8AC3E}">
        <p14:creationId xmlns:p14="http://schemas.microsoft.com/office/powerpoint/2010/main" val="388842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59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C711B-F8A4-47AD-866D-5EE45001134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is coming from </a:t>
            </a:r>
            <a:r>
              <a:rPr lang="en-US" dirty="0" err="1"/>
              <a:t>AddressSanitizer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21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pointers in C</a:t>
            </a:r>
          </a:p>
          <a:p>
            <a:pPr lvl="1"/>
            <a:r>
              <a:rPr lang="en-US" dirty="0"/>
              <a:t>Why do they exist?</a:t>
            </a:r>
          </a:p>
          <a:p>
            <a:pPr lvl="1"/>
            <a:r>
              <a:rPr lang="en-US" dirty="0"/>
              <a:t>What are they useful for?</a:t>
            </a:r>
          </a:p>
          <a:p>
            <a:pPr lvl="1"/>
            <a:r>
              <a:rPr lang="en-US" dirty="0"/>
              <a:t>How do we use them?</a:t>
            </a:r>
          </a:p>
          <a:p>
            <a:pPr lvl="1"/>
            <a:r>
              <a:rPr lang="en-US" dirty="0"/>
              <a:t>How do they connect to arrays?</a:t>
            </a:r>
          </a:p>
          <a:p>
            <a:pPr lvl="1"/>
            <a:endParaRPr lang="en-US" dirty="0"/>
          </a:p>
          <a:p>
            <a:r>
              <a:rPr lang="en-US" dirty="0"/>
              <a:t>Explore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tool that helps explain pointer errors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60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E6C9-375C-4A91-912F-86C094E78CAD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Heap-buffer-overflow means past the end of an array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972703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61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3613758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0421-9056-44BB-BAAB-6994B0810105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error happened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translate.c</a:t>
            </a:r>
            <a:r>
              <a:rPr lang="en-US" dirty="0"/>
              <a:t> line 74</a:t>
            </a:r>
          </a:p>
        </p:txBody>
      </p:sp>
    </p:spTree>
    <p:extLst>
      <p:ext uri="{BB962C8B-B14F-4D97-AF65-F5344CB8AC3E}">
        <p14:creationId xmlns:p14="http://schemas.microsoft.com/office/powerpoint/2010/main" val="11203692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62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“stack trace” of functions that were called to get to where the error happened</a:t>
            </a:r>
          </a:p>
        </p:txBody>
      </p:sp>
    </p:spTree>
    <p:extLst>
      <p:ext uri="{BB962C8B-B14F-4D97-AF65-F5344CB8AC3E}">
        <p14:creationId xmlns:p14="http://schemas.microsoft.com/office/powerpoint/2010/main" val="41693518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63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the array was created in the first place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translate.c</a:t>
            </a:r>
            <a:r>
              <a:rPr lang="en-US" dirty="0"/>
              <a:t> line 62)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D985F-0B7A-4B9B-9E8B-B46D1D05B5D8}"/>
              </a:ext>
            </a:extLst>
          </p:cNvPr>
          <p:cNvSpPr/>
          <p:nvPr/>
        </p:nvSpPr>
        <p:spPr>
          <a:xfrm>
            <a:off x="3300608" y="3969780"/>
            <a:ext cx="7521879" cy="4926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275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47B4C-7788-41DE-A475-7500746C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 of </a:t>
            </a:r>
            <a:r>
              <a:rPr lang="en-US" dirty="0" err="1"/>
              <a:t>AddressSanitizer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C44C7-C6CF-4827-AD67-4C62B4A6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array_print.c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string_print.c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7FDAE-5B15-4893-BE3B-B0D09A84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1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0EFB-745B-4417-90A3-5206FAB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error happened may not but where the bug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A7B4-C890-4B47-A33A-1BCD6070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AddressSanitizer</a:t>
            </a:r>
            <a:r>
              <a:rPr lang="en-US" dirty="0"/>
              <a:t> usually points to a line where the array is being accessed</a:t>
            </a:r>
          </a:p>
          <a:p>
            <a:endParaRPr lang="en-US" dirty="0"/>
          </a:p>
          <a:p>
            <a:r>
              <a:rPr lang="en-US" dirty="0"/>
              <a:t>But the bug is often because an index is out of bounds</a:t>
            </a:r>
          </a:p>
          <a:p>
            <a:r>
              <a:rPr lang="en-US" dirty="0"/>
              <a:t>Or because the pointer passed in was invalid to begin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new class of problem you’ll all have to deal with</a:t>
            </a:r>
          </a:p>
          <a:p>
            <a:pPr lvl="1"/>
            <a:r>
              <a:rPr lang="en-US" dirty="0"/>
              <a:t>Errors that occur because of bugs elsewhere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5578-B24D-4014-AEB7-11BDD747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1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339-F9E1-490A-8BDC-453AC6FE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AddressSanitizer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FFF9-CB57-4333-96F5-C8E45A8C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Dereferencing a NULL pointer</a:t>
            </a:r>
          </a:p>
          <a:p>
            <a:pPr lvl="1"/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/string_print.c:4:28: runtime error: load of null pointer of type 'const char'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AddressSanitizer:DEADLYSIGNAL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on unknown address 0x000000000000 (pc 0x000000400912 bp 0x000000000000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0x7ffe1379cec0 T0)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==2838978==The signal is caused by a READ memory access.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==2838978==Hint: address points to the zero page.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10 (null-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0x400911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0x400a33 in main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/string_print.c:12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0x7fefdbf5a492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/libc-start.c:314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0x40082d in _start (/home/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/cs211/f21/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/04_arrays_strings/string_print+0x40082d)</a:t>
            </a:r>
          </a:p>
          <a:p>
            <a:pPr marL="0" indent="0">
              <a:spcBef>
                <a:spcPts val="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 not provide additional info.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==2838978==ABORTING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9E222-6C21-4781-933A-1D79C51F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A5DE3-B0AA-4E50-8DDD-2B4AFEE068A0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83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r>
              <a:rPr lang="en-US" dirty="0"/>
              <a:t>What are pointers?</a:t>
            </a:r>
          </a:p>
          <a:p>
            <a:pPr lvl="1"/>
            <a:r>
              <a:rPr lang="en-US" dirty="0"/>
              <a:t>Why are pointers?</a:t>
            </a:r>
          </a:p>
          <a:p>
            <a:pPr lvl="1"/>
            <a:r>
              <a:rPr lang="en-US" dirty="0"/>
              <a:t>Pointers &amp; Arrays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  <a:p>
            <a:pPr lvl="1"/>
            <a:endParaRPr lang="en-US" dirty="0"/>
          </a:p>
          <a:p>
            <a:r>
              <a:rPr lang="en-US" b="1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0489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been using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main(void);”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’s signature</a:t>
            </a:r>
          </a:p>
          <a:p>
            <a:endParaRPr lang="en-US" dirty="0"/>
          </a:p>
          <a:p>
            <a:r>
              <a:rPr lang="en-US" dirty="0"/>
              <a:t>Actually,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can receive arguments, which are what the user called the program with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arg1 arg2 arg3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2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C022-036F-4049-8373-5422C0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signature for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72F8-A720-4857-9751-3D2533C9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signature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– the number of strings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(length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– an array of strings (array of char*)</a:t>
            </a:r>
          </a:p>
          <a:p>
            <a:pPr lvl="1"/>
            <a:r>
              <a:rPr lang="en-US" dirty="0"/>
              <a:t>The first string is the name of the program itself</a:t>
            </a:r>
          </a:p>
          <a:p>
            <a:pPr lvl="1"/>
            <a:r>
              <a:rPr lang="en-US" dirty="0"/>
              <a:t>The remaining strings are the arguments to the function</a:t>
            </a:r>
          </a:p>
          <a:p>
            <a:pPr lvl="1"/>
            <a:endParaRPr lang="en-US" dirty="0"/>
          </a:p>
          <a:p>
            <a:r>
              <a:rPr lang="en-US" dirty="0"/>
              <a:t>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dirty="0"/>
              <a:t>, we’ve just been ignoring these</a:t>
            </a:r>
          </a:p>
          <a:p>
            <a:pPr lvl="1"/>
            <a:r>
              <a:rPr lang="en-US" dirty="0"/>
              <a:t>Which is fine, because they aren’t always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1D7-C709-4977-A033-E505096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A121-09D5-4083-BF65-7AED5719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for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498E-FA9E-45E8-ABE0-57F28D7F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/04_pointers.tgz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04_pointers/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couple people asked for me to share the code from lectures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It’s already shared! You can grab your own copy whenever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 included “finished” versions of code we write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has working versions of code from slides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3A-1B04-4381-B080-06403A98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2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8B2-BA5E-42A5-8502-5C7EFDA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4F29-02D2-4A3A-AA73-2D63413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print out all the arguments to the function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(“Argument %d: \”%s\”\n”,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AC8-B28D-439F-AE4D-E744A40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5C8-8B6A-4FF3-81CD-14E990FEE45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1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r>
              <a:rPr lang="en-US" dirty="0"/>
              <a:t>What are pointers?</a:t>
            </a:r>
          </a:p>
          <a:p>
            <a:pPr lvl="1"/>
            <a:r>
              <a:rPr lang="en-US" dirty="0"/>
              <a:t>Why are pointers?</a:t>
            </a:r>
          </a:p>
          <a:p>
            <a:pPr lvl="1"/>
            <a:r>
              <a:rPr lang="en-US" dirty="0"/>
              <a:t>Pointers &amp; Arrays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487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Pointers</a:t>
            </a:r>
          </a:p>
          <a:p>
            <a:pPr lvl="1"/>
            <a:r>
              <a:rPr lang="en-US" b="1" dirty="0"/>
              <a:t>What are pointers?</a:t>
            </a:r>
          </a:p>
          <a:p>
            <a:pPr lvl="1"/>
            <a:r>
              <a:rPr lang="en-US" dirty="0"/>
              <a:t>Why are pointers?</a:t>
            </a:r>
          </a:p>
          <a:p>
            <a:pPr lvl="1"/>
            <a:r>
              <a:rPr lang="en-US" dirty="0"/>
              <a:t>Pointers &amp; Arrays</a:t>
            </a:r>
          </a:p>
          <a:p>
            <a:pPr lvl="1"/>
            <a:endParaRPr lang="en-US" dirty="0"/>
          </a:p>
          <a:p>
            <a:r>
              <a:rPr lang="en-US" dirty="0"/>
              <a:t>Address Sanitizer</a:t>
            </a:r>
          </a:p>
          <a:p>
            <a:pPr lvl="1"/>
            <a:endParaRPr lang="en-US" dirty="0"/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24425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values, objects,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Values</a:t>
            </a:r>
            <a:r>
              <a:rPr lang="en-US" dirty="0"/>
              <a:t> are the actual information we want to work with</a:t>
            </a:r>
          </a:p>
          <a:p>
            <a:pPr lvl="1"/>
            <a:r>
              <a:rPr lang="en-US" dirty="0"/>
              <a:t>Numbers, Strings, Images, etc.</a:t>
            </a:r>
          </a:p>
          <a:p>
            <a:pPr lvl="1"/>
            <a:r>
              <a:rPr lang="en-US" dirty="0"/>
              <a:t>Example: 3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chunk of memory that can hold a value of a particular type.</a:t>
            </a:r>
          </a:p>
          <a:p>
            <a:pPr lvl="1"/>
            <a:r>
              <a:rPr lang="en-US" dirty="0"/>
              <a:t>Example: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has a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</a:p>
          <a:p>
            <a:pPr lvl="2"/>
            <a:r>
              <a:rPr lang="en-US" dirty="0"/>
              <a:t>Each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called, a “fresh” object that can hold an int is “created”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the name of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to a variable changes the </a:t>
            </a:r>
            <a:r>
              <a:rPr lang="en-US" i="1" dirty="0"/>
              <a:t>value</a:t>
            </a:r>
            <a:r>
              <a:rPr lang="en-US" dirty="0"/>
              <a:t> stored in the object named by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2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1134</TotalTime>
  <Words>5576</Words>
  <Application>Microsoft Office PowerPoint</Application>
  <PresentationFormat>Widescreen</PresentationFormat>
  <Paragraphs>853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Courier New</vt:lpstr>
      <vt:lpstr>Tahoma</vt:lpstr>
      <vt:lpstr>Class Slides</vt:lpstr>
      <vt:lpstr>Lecture 04 Pointers</vt:lpstr>
      <vt:lpstr>Administrivia</vt:lpstr>
      <vt:lpstr>Gradescope demo</vt:lpstr>
      <vt:lpstr>Example Gradescope output</vt:lpstr>
      <vt:lpstr>Test code locally and submit to Gradescope when ready</vt:lpstr>
      <vt:lpstr>Today’s Goals</vt:lpstr>
      <vt:lpstr>Getting files for today’s lecture</vt:lpstr>
      <vt:lpstr>Outline</vt:lpstr>
      <vt:lpstr>Remember: values, objects, and variables</vt:lpstr>
      <vt:lpstr>Pointers are another type of value</vt:lpstr>
      <vt:lpstr>C syntax for pointers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Dereferencing a pointer</vt:lpstr>
      <vt:lpstr>Longer pointer example</vt:lpstr>
      <vt:lpstr>Longer pointer example</vt:lpstr>
      <vt:lpstr>Possible pointer values</vt:lpstr>
      <vt:lpstr>Some things to remember about pointers</vt:lpstr>
      <vt:lpstr>Break + Question</vt:lpstr>
      <vt:lpstr>Break + Question</vt:lpstr>
      <vt:lpstr>Break + Question</vt:lpstr>
      <vt:lpstr>Break + Question</vt:lpstr>
      <vt:lpstr>C things that make pointers annoying</vt:lpstr>
      <vt:lpstr>C things that make pointers annoying</vt:lpstr>
      <vt:lpstr>Never define multiple variables at once</vt:lpstr>
      <vt:lpstr>Never define multiple variables at once</vt:lpstr>
      <vt:lpstr>Full CS211 C style guidelines</vt:lpstr>
      <vt:lpstr>Outline</vt:lpstr>
      <vt:lpstr>Pointers functions directly modify values inside variables</vt:lpstr>
      <vt:lpstr>Example programming</vt:lpstr>
      <vt:lpstr>Adding two to a variable WITHOUT pointers</vt:lpstr>
      <vt:lpstr>Adding two to a variable WITH pointers</vt:lpstr>
      <vt:lpstr>Side-by-side comparison of without/with pointers</vt:lpstr>
      <vt:lpstr>Example programming</vt:lpstr>
      <vt:lpstr>Another example: what if we want to pass a struct</vt:lpstr>
      <vt:lpstr>Shortcut for pointers to structs</vt:lpstr>
      <vt:lpstr>Example programming</vt:lpstr>
      <vt:lpstr>Adding a function to print the struct</vt:lpstr>
      <vt:lpstr>Scanf example</vt:lpstr>
      <vt:lpstr>Break + Question</vt:lpstr>
      <vt:lpstr>Break + Question</vt:lpstr>
      <vt:lpstr>Outline</vt:lpstr>
      <vt:lpstr>Reminder: arrays and strings</vt:lpstr>
      <vt:lpstr>The name of the array is like a pointer to the first element</vt:lpstr>
      <vt:lpstr>Arrays passed into functions are just pointers</vt:lpstr>
      <vt:lpstr>Square brackets are the same as adding to the pointer</vt:lpstr>
      <vt:lpstr>A note on writing meaningful code</vt:lpstr>
      <vt:lpstr>Outline</vt:lpstr>
      <vt:lpstr>DANGER! Nothing stops you from going past the end of an array</vt:lpstr>
      <vt:lpstr>Address Sanitizer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Live demos of AddressSanitizer</vt:lpstr>
      <vt:lpstr>Where the error happened may not but where the bug is</vt:lpstr>
      <vt:lpstr>Other AddressSanitizer errors</vt:lpstr>
      <vt:lpstr>Outline</vt:lpstr>
      <vt:lpstr>Passing arguments to main</vt:lpstr>
      <vt:lpstr>Real signature for main</vt:lpstr>
      <vt:lpstr>Working with argv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Pointers</dc:title>
  <dc:creator>Branden Ghena</dc:creator>
  <cp:lastModifiedBy>Branden Ghena</cp:lastModifiedBy>
  <cp:revision>134</cp:revision>
  <dcterms:created xsi:type="dcterms:W3CDTF">2021-09-27T16:29:08Z</dcterms:created>
  <dcterms:modified xsi:type="dcterms:W3CDTF">2023-04-11T18:38:54Z</dcterms:modified>
</cp:coreProperties>
</file>