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4"/>
  </p:notesMasterIdLst>
  <p:sldIdLst>
    <p:sldId id="256" r:id="rId2"/>
    <p:sldId id="645" r:id="rId3"/>
    <p:sldId id="264" r:id="rId4"/>
    <p:sldId id="759" r:id="rId5"/>
    <p:sldId id="2280" r:id="rId6"/>
    <p:sldId id="385" r:id="rId7"/>
    <p:sldId id="547" r:id="rId8"/>
    <p:sldId id="554" r:id="rId9"/>
    <p:sldId id="553" r:id="rId10"/>
    <p:sldId id="628" r:id="rId11"/>
    <p:sldId id="621" r:id="rId12"/>
    <p:sldId id="2281" r:id="rId13"/>
    <p:sldId id="2266" r:id="rId14"/>
    <p:sldId id="2267" r:id="rId15"/>
    <p:sldId id="764" r:id="rId16"/>
    <p:sldId id="765" r:id="rId17"/>
    <p:sldId id="2268" r:id="rId18"/>
    <p:sldId id="2269" r:id="rId19"/>
    <p:sldId id="2270" r:id="rId20"/>
    <p:sldId id="2271" r:id="rId21"/>
    <p:sldId id="779" r:id="rId22"/>
    <p:sldId id="2272" r:id="rId23"/>
    <p:sldId id="766" r:id="rId24"/>
    <p:sldId id="2273" r:id="rId25"/>
    <p:sldId id="2263" r:id="rId26"/>
    <p:sldId id="2264" r:id="rId27"/>
    <p:sldId id="2282" r:id="rId28"/>
    <p:sldId id="650" r:id="rId29"/>
    <p:sldId id="651" r:id="rId30"/>
    <p:sldId id="2275" r:id="rId31"/>
    <p:sldId id="652" r:id="rId32"/>
    <p:sldId id="2283" r:id="rId33"/>
    <p:sldId id="561" r:id="rId34"/>
    <p:sldId id="563" r:id="rId35"/>
    <p:sldId id="578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560" r:id="rId48"/>
    <p:sldId id="592" r:id="rId49"/>
    <p:sldId id="593" r:id="rId50"/>
    <p:sldId id="642" r:id="rId51"/>
    <p:sldId id="678" r:id="rId52"/>
    <p:sldId id="753" r:id="rId53"/>
    <p:sldId id="2284" r:id="rId54"/>
    <p:sldId id="662" r:id="rId55"/>
    <p:sldId id="679" r:id="rId56"/>
    <p:sldId id="383" r:id="rId57"/>
    <p:sldId id="752" r:id="rId58"/>
    <p:sldId id="741" r:id="rId59"/>
    <p:sldId id="742" r:id="rId60"/>
    <p:sldId id="743" r:id="rId61"/>
    <p:sldId id="744" r:id="rId62"/>
    <p:sldId id="745" r:id="rId63"/>
    <p:sldId id="746" r:id="rId64"/>
    <p:sldId id="748" r:id="rId65"/>
    <p:sldId id="749" r:id="rId66"/>
    <p:sldId id="747" r:id="rId67"/>
    <p:sldId id="680" r:id="rId68"/>
    <p:sldId id="2285" r:id="rId69"/>
    <p:sldId id="2286" r:id="rId70"/>
    <p:sldId id="635" r:id="rId71"/>
    <p:sldId id="634" r:id="rId72"/>
    <p:sldId id="639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645"/>
            <p14:sldId id="264"/>
            <p14:sldId id="759"/>
          </p14:sldIdLst>
        </p14:section>
        <p14:section name="Pointers Review" id="{4416C951-9864-4567-A65B-13FF8AAFFF54}">
          <p14:sldIdLst>
            <p14:sldId id="2280"/>
            <p14:sldId id="385"/>
            <p14:sldId id="547"/>
            <p14:sldId id="554"/>
            <p14:sldId id="553"/>
            <p14:sldId id="628"/>
            <p14:sldId id="621"/>
          </p14:sldIdLst>
        </p14:section>
        <p14:section name="Address Sanitizer" id="{DF58F722-B00D-4C53-B146-A90411F3B00A}">
          <p14:sldIdLst>
            <p14:sldId id="2281"/>
            <p14:sldId id="2266"/>
            <p14:sldId id="2267"/>
            <p14:sldId id="764"/>
            <p14:sldId id="765"/>
            <p14:sldId id="2268"/>
            <p14:sldId id="2269"/>
            <p14:sldId id="2270"/>
            <p14:sldId id="2271"/>
            <p14:sldId id="779"/>
            <p14:sldId id="2272"/>
            <p14:sldId id="766"/>
            <p14:sldId id="2273"/>
            <p14:sldId id="2263"/>
            <p14:sldId id="2264"/>
          </p14:sldIdLst>
        </p14:section>
        <p14:section name="Arguments to main" id="{3DC302F4-89BC-4BF6-A676-BE0729EA065D}">
          <p14:sldIdLst>
            <p14:sldId id="2282"/>
            <p14:sldId id="650"/>
            <p14:sldId id="651"/>
            <p14:sldId id="2275"/>
            <p14:sldId id="652"/>
          </p14:sldIdLst>
        </p14:section>
        <p14:section name="Variable Lifetimes" id="{72E2B9BC-D99B-4683-827C-D15BE829131F}">
          <p14:sldIdLst>
            <p14:sldId id="2283"/>
            <p14:sldId id="561"/>
            <p14:sldId id="563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60"/>
            <p14:sldId id="592"/>
            <p14:sldId id="593"/>
            <p14:sldId id="642"/>
            <p14:sldId id="678"/>
            <p14:sldId id="753"/>
          </p14:sldIdLst>
        </p14:section>
        <p14:section name="Memory" id="{046E83D8-32B7-4200-BE0E-6B80E87F4E78}">
          <p14:sldIdLst>
            <p14:sldId id="2284"/>
            <p14:sldId id="662"/>
            <p14:sldId id="679"/>
            <p14:sldId id="383"/>
            <p14:sldId id="752"/>
            <p14:sldId id="741"/>
            <p14:sldId id="742"/>
            <p14:sldId id="743"/>
            <p14:sldId id="744"/>
            <p14:sldId id="745"/>
            <p14:sldId id="746"/>
            <p14:sldId id="748"/>
            <p14:sldId id="749"/>
            <p14:sldId id="747"/>
            <p14:sldId id="680"/>
          </p14:sldIdLst>
        </p14:section>
        <p14:section name="Wrapup" id="{29A7F866-9DA9-446B-8359-CE426CB89C7A}">
          <p14:sldIdLst>
            <p14:sldId id="2285"/>
          </p14:sldIdLst>
        </p14:section>
        <p14:section name="Bonus: string review" id="{E7D52D1A-CC36-46C0-93E5-D1ECB3E7C4A7}">
          <p14:sldIdLst>
            <p14:sldId id="2286"/>
            <p14:sldId id="635"/>
            <p14:sldId id="634"/>
            <p14:sldId id="6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9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Lifetimes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Tov, Vincent St-Amour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7F84-7884-4F44-9CB6-85D632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writing meaningful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E115-4B3B-4DD4-A6C3-43C370CF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NULL pointers and null terminators are both implemented as a value zero (on any modern system)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is implemented as zero as well</a:t>
            </a:r>
          </a:p>
          <a:p>
            <a:pPr lvl="1"/>
            <a:r>
              <a:rPr lang="en-US" dirty="0"/>
              <a:t>So, technically, you could use any to mean any</a:t>
            </a:r>
          </a:p>
          <a:p>
            <a:pPr lvl="1"/>
            <a:endParaRPr lang="en-US" dirty="0"/>
          </a:p>
          <a:p>
            <a:r>
              <a:rPr lang="en-US" dirty="0"/>
              <a:t>But humans will be the ones reading your code</a:t>
            </a:r>
          </a:p>
          <a:p>
            <a:pPr lvl="1"/>
            <a:r>
              <a:rPr lang="en-US" dirty="0"/>
              <a:t>NULL ‘\0’, 0,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all have different meanings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NULL means pointers</a:t>
            </a:r>
          </a:p>
          <a:p>
            <a:pPr lvl="1"/>
            <a:r>
              <a:rPr lang="en-US" dirty="0"/>
              <a:t>‘\0’ means the end of 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means a Boolean value</a:t>
            </a:r>
          </a:p>
          <a:p>
            <a:pPr lvl="1"/>
            <a:r>
              <a:rPr lang="en-US" dirty="0"/>
              <a:t>0 means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46F9-EEAF-47C8-BADE-88149921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194E-9224-496F-A1D6-35CA4EA63371}"/>
              </a:ext>
            </a:extLst>
          </p:cNvPr>
          <p:cNvSpPr txBox="1"/>
          <p:nvPr/>
        </p:nvSpPr>
        <p:spPr>
          <a:xfrm>
            <a:off x="6462045" y="4633175"/>
            <a:ext cx="4662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one that is appropriate to the situation!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359927-0885-475A-85DD-87C3F9986319}"/>
              </a:ext>
            </a:extLst>
          </p:cNvPr>
          <p:cNvSpPr/>
          <p:nvPr/>
        </p:nvSpPr>
        <p:spPr>
          <a:xfrm>
            <a:off x="5519167" y="4380740"/>
            <a:ext cx="942877" cy="171289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9FF6-001D-47A0-A956-10D57B9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passed into functions are just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238F-9450-4C68-8A04-B88E51DD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pass an array into a function, you don’t pass a copy of the values</a:t>
            </a:r>
          </a:p>
          <a:p>
            <a:pPr lvl="1"/>
            <a:r>
              <a:rPr lang="en-US" dirty="0"/>
              <a:t>Instead you pass a pointer to the start of the array</a:t>
            </a:r>
          </a:p>
          <a:p>
            <a:pPr lvl="1"/>
            <a:r>
              <a:rPr lang="en-US" dirty="0"/>
              <a:t>Be sure to pass a length as well! (no way to determine that in C)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values, int count)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array[10] = {1, 2, 3, 4, 5, 5, 4, 3, 2, 1};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10);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6F3BC-8502-422D-973D-D199EA47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C519D-A0D1-4525-91E4-740F14D8EFA3}"/>
              </a:ext>
            </a:extLst>
          </p:cNvPr>
          <p:cNvSpPr txBox="1"/>
          <p:nvPr/>
        </p:nvSpPr>
        <p:spPr>
          <a:xfrm>
            <a:off x="9398000" y="228600"/>
            <a:ext cx="21823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9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Pointers</a:t>
            </a:r>
          </a:p>
          <a:p>
            <a:r>
              <a:rPr lang="en-US" b="1" dirty="0"/>
              <a:t>Address Sanitizer</a:t>
            </a:r>
          </a:p>
          <a:p>
            <a:r>
              <a:rPr lang="en-US" dirty="0"/>
              <a:t>Arguments to main()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endParaRPr lang="en-US" dirty="0"/>
          </a:p>
          <a:p>
            <a:r>
              <a:rPr lang="en-US" dirty="0"/>
              <a:t>Memory Layout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6580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548-7AB6-4C9C-9E78-5124B6E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DANGER! Nothing stops you from going past the end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A7D-77F5-4D8E-BDA4-89ED4B4C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check whether your array accesses are valid</a:t>
            </a:r>
          </a:p>
          <a:p>
            <a:pPr lvl="1"/>
            <a:r>
              <a:rPr lang="en-US" dirty="0"/>
              <a:t>It just tries to grab the value in the memory you asked for</a:t>
            </a:r>
          </a:p>
          <a:p>
            <a:pPr lvl="1"/>
            <a:endParaRPr lang="en-US" dirty="0"/>
          </a:p>
          <a:p>
            <a:r>
              <a:rPr lang="en-US" dirty="0"/>
              <a:t>Going past the end (or before the beginning) of an array is </a:t>
            </a:r>
            <a:r>
              <a:rPr lang="en-US" b="1" dirty="0"/>
              <a:t>UNDEFINED BEHAVIOR</a:t>
            </a:r>
            <a:endParaRPr lang="en-US" dirty="0"/>
          </a:p>
          <a:p>
            <a:pPr lvl="1"/>
            <a:r>
              <a:rPr lang="en-US" dirty="0"/>
              <a:t>Could result in </a:t>
            </a:r>
            <a:r>
              <a:rPr lang="en-US" i="1" dirty="0"/>
              <a:t>anything</a:t>
            </a:r>
            <a:r>
              <a:rPr lang="en-US" dirty="0"/>
              <a:t> happening</a:t>
            </a:r>
          </a:p>
          <a:p>
            <a:pPr lvl="1"/>
            <a:endParaRPr lang="en-US" dirty="0"/>
          </a:p>
          <a:p>
            <a:r>
              <a:rPr lang="en-US" dirty="0"/>
              <a:t>If you’re lucky, the code will crash</a:t>
            </a:r>
          </a:p>
          <a:p>
            <a:pPr lvl="1"/>
            <a:r>
              <a:rPr lang="en-US" dirty="0"/>
              <a:t>But you will not always get lucky</a:t>
            </a:r>
          </a:p>
          <a:p>
            <a:pPr lvl="1"/>
            <a:r>
              <a:rPr lang="en-US" dirty="0"/>
              <a:t>Be sure to always check if you’re going past the end of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A9AE-0367-46DD-A2CD-4D9327D3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2361-79A6-4AD9-A812-D99D34D20C2E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3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Automatically compiled in as part of your homework code</a:t>
            </a:r>
          </a:p>
          <a:p>
            <a:pPr lvl="1"/>
            <a:endParaRPr lang="en-US" dirty="0"/>
          </a:p>
          <a:p>
            <a:r>
              <a:rPr lang="en-US" dirty="0"/>
              <a:t>Checks various accesses to memory for validity</a:t>
            </a:r>
          </a:p>
          <a:p>
            <a:pPr lvl="1"/>
            <a:r>
              <a:rPr lang="en-US" dirty="0"/>
              <a:t>Produces long error messages that can be scary at first! But are really helpful!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Error locations: (more on these “locations” on Thursday)</a:t>
            </a:r>
          </a:p>
          <a:p>
            <a:pPr lvl="2"/>
            <a:r>
              <a:rPr lang="en-US" dirty="0"/>
              <a:t>Stack – local variable</a:t>
            </a:r>
          </a:p>
          <a:p>
            <a:pPr lvl="2"/>
            <a:r>
              <a:rPr lang="en-US" dirty="0"/>
              <a:t>Global – global variable (usually a string)</a:t>
            </a:r>
          </a:p>
          <a:p>
            <a:pPr lvl="2"/>
            <a:r>
              <a:rPr lang="en-US" dirty="0"/>
              <a:t>Heap – variable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Error types:</a:t>
            </a:r>
          </a:p>
          <a:p>
            <a:pPr lvl="2"/>
            <a:r>
              <a:rPr lang="en-US" dirty="0"/>
              <a:t>buffer-overflow – past the end of an array of memory</a:t>
            </a:r>
          </a:p>
          <a:p>
            <a:pPr lvl="2"/>
            <a:r>
              <a:rPr lang="en-US" dirty="0"/>
              <a:t>buffer-underflow – before the beginning of an array of memory (rare)</a:t>
            </a:r>
          </a:p>
          <a:p>
            <a:pPr lvl="2"/>
            <a:r>
              <a:rPr lang="en-US" dirty="0"/>
              <a:t>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5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15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</p:spTree>
    <p:extLst>
      <p:ext uri="{BB962C8B-B14F-4D97-AF65-F5344CB8AC3E}">
        <p14:creationId xmlns:p14="http://schemas.microsoft.com/office/powerpoint/2010/main" val="410479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16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C711B-F8A4-47AD-866D-5EE45001134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Error is coming from </a:t>
            </a:r>
            <a:r>
              <a:rPr lang="en-US" dirty="0" err="1"/>
              <a:t>AddressSanitizer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35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17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3E6C9-375C-4A91-912F-86C094E78CAD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Heap-buffer-overflow means past the end of an array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</p:spTree>
    <p:extLst>
      <p:ext uri="{BB962C8B-B14F-4D97-AF65-F5344CB8AC3E}">
        <p14:creationId xmlns:p14="http://schemas.microsoft.com/office/powerpoint/2010/main" val="261653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18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3613758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C0421-9056-44BB-BAAB-6994B0810105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error happened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translate.c</a:t>
            </a:r>
            <a:r>
              <a:rPr lang="en-US" dirty="0"/>
              <a:t> line 74</a:t>
            </a:r>
          </a:p>
        </p:txBody>
      </p:sp>
    </p:spTree>
    <p:extLst>
      <p:ext uri="{BB962C8B-B14F-4D97-AF65-F5344CB8AC3E}">
        <p14:creationId xmlns:p14="http://schemas.microsoft.com/office/powerpoint/2010/main" val="16454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19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Full “stack trace” of functions that were called to get to where the error happened</a:t>
            </a:r>
          </a:p>
        </p:txBody>
      </p:sp>
    </p:spTree>
    <p:extLst>
      <p:ext uri="{BB962C8B-B14F-4D97-AF65-F5344CB8AC3E}">
        <p14:creationId xmlns:p14="http://schemas.microsoft.com/office/powerpoint/2010/main" val="178223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E32E-2025-4AB1-BEE6-17BE0242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7B64-F8A1-42A7-9AC0-F99C3C81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due tonight</a:t>
            </a:r>
          </a:p>
          <a:p>
            <a:pPr lvl="1"/>
            <a:r>
              <a:rPr lang="en-US" dirty="0"/>
              <a:t>Homework 2 will also release tonight, with a one-week deadline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Lots of office hours today to help with questions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Slip days allow you to submit late without penalty</a:t>
            </a:r>
          </a:p>
          <a:p>
            <a:pPr lvl="2"/>
            <a:r>
              <a:rPr lang="en-US" dirty="0"/>
              <a:t>Use them when you need them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2C9D9-905C-4D77-B2CA-59FE2841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1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address sanitizer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D28C-E6CC-4BD7-8DBC-23465D2A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z="1050" smtClean="0"/>
              <a:t>20</a:t>
            </a:fld>
            <a:endParaRPr lang="en-US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D34267-7E4A-4015-839E-CC03757AC738}"/>
              </a:ext>
            </a:extLst>
          </p:cNvPr>
          <p:cNvSpPr/>
          <p:nvPr/>
        </p:nvSpPr>
        <p:spPr>
          <a:xfrm>
            <a:off x="2112135" y="1390918"/>
            <a:ext cx="1841679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7878AC-9EC9-4E1B-A6AF-8D14147947B4}"/>
              </a:ext>
            </a:extLst>
          </p:cNvPr>
          <p:cNvSpPr/>
          <p:nvPr/>
        </p:nvSpPr>
        <p:spPr>
          <a:xfrm>
            <a:off x="4068282" y="1390918"/>
            <a:ext cx="2194732" cy="2446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78CA32-E6F9-4634-9CF0-28B5B2880107}"/>
              </a:ext>
            </a:extLst>
          </p:cNvPr>
          <p:cNvSpPr/>
          <p:nvPr/>
        </p:nvSpPr>
        <p:spPr>
          <a:xfrm>
            <a:off x="3300609" y="2242159"/>
            <a:ext cx="6363222" cy="11210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4CA1E-177A-4FD0-B793-D4CE24A8BCE4}"/>
              </a:ext>
            </a:extLst>
          </p:cNvPr>
          <p:cNvSpPr txBox="1"/>
          <p:nvPr/>
        </p:nvSpPr>
        <p:spPr>
          <a:xfrm>
            <a:off x="607595" y="6005807"/>
            <a:ext cx="99142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Where the array was created in the first place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 err="1"/>
              <a:t>translate.c</a:t>
            </a:r>
            <a:r>
              <a:rPr lang="en-US" dirty="0"/>
              <a:t> line 62)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D985F-0B7A-4B9B-9E8B-B46D1D05B5D8}"/>
              </a:ext>
            </a:extLst>
          </p:cNvPr>
          <p:cNvSpPr/>
          <p:nvPr/>
        </p:nvSpPr>
        <p:spPr>
          <a:xfrm>
            <a:off x="3300608" y="3969780"/>
            <a:ext cx="7521879" cy="4926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0872C75-4316-4029-87DE-0E1BB8EC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Sanitizer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D6A932-6CDA-44EF-A3D8-03624A5733BE}"/>
              </a:ext>
            </a:extLst>
          </p:cNvPr>
          <p:cNvSpPr txBox="1"/>
          <p:nvPr/>
        </p:nvSpPr>
        <p:spPr>
          <a:xfrm>
            <a:off x="607595" y="1143000"/>
            <a:ext cx="1097279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==238==ERROR: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on address 0x602000000016 at pc 0x55a44c0d8243 bp 0x7ffd8caf8c10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0x7ffd8caf8c00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WRITE of size 1 at 0x602000000016 thread T0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31 (1-byte-write-heap-buffer-overflow)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0x55a44c0d8242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0x55a44c0d6c23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gr_expand_charseq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harness/hw02_tester.c:37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0x55a44c0d7394 in main harness/tester.c:28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0x7fa42386fbf6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(/lib/x86_64-linux-gnu/libc.so.6+0x21bf6)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0x55a44c0d6699 in _start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autograder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/source/compile/tester+0x4699)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0x602000000016 is located 0 bytes to the right of 6-byte region [0x602000000010,0x602000000016)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allocated by thread T0 here: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0x7fa4248b8c68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interceptor_malloc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/lib/x86_64-linux-gnu/libasan.so.5+0x10bc68)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0x55a44c0d8006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/translate.c:62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heap-buffer-overflow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/translate.c:74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expand_charseq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Shadow bytes around the buggy address: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0x0c047fff7fb0: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0x0c047fff7fc0: 00 00 00 00 00 00 00 00 00 00 00 00 00 00 00 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(more here that wouldn’t fit on the slide)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B9A0A-5869-4B0A-5FE2-B83997F63EE9}"/>
              </a:ext>
            </a:extLst>
          </p:cNvPr>
          <p:cNvSpPr/>
          <p:nvPr/>
        </p:nvSpPr>
        <p:spPr>
          <a:xfrm>
            <a:off x="4031088" y="1365161"/>
            <a:ext cx="2266682" cy="2575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3C738-7541-8E83-BCB0-F746CB1C3272}"/>
              </a:ext>
            </a:extLst>
          </p:cNvPr>
          <p:cNvSpPr txBox="1"/>
          <p:nvPr/>
        </p:nvSpPr>
        <p:spPr>
          <a:xfrm>
            <a:off x="3825026" y="844034"/>
            <a:ext cx="2678806" cy="36933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Past the end of an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342CF1-FA70-0D65-D4FA-2FEB444E2FCC}"/>
              </a:ext>
            </a:extLst>
          </p:cNvPr>
          <p:cNvSpPr/>
          <p:nvPr/>
        </p:nvSpPr>
        <p:spPr>
          <a:xfrm>
            <a:off x="1004552" y="2213021"/>
            <a:ext cx="5924282" cy="25757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744FB-F318-8C91-CF96-ABE917281FD7}"/>
              </a:ext>
            </a:extLst>
          </p:cNvPr>
          <p:cNvSpPr txBox="1"/>
          <p:nvPr/>
        </p:nvSpPr>
        <p:spPr>
          <a:xfrm>
            <a:off x="7055476" y="2028355"/>
            <a:ext cx="4131971" cy="36933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File and line number where it occurred</a:t>
            </a:r>
          </a:p>
        </p:txBody>
      </p:sp>
    </p:spTree>
    <p:extLst>
      <p:ext uri="{BB962C8B-B14F-4D97-AF65-F5344CB8AC3E}">
        <p14:creationId xmlns:p14="http://schemas.microsoft.com/office/powerpoint/2010/main" val="236428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47B4C-7788-41DE-A475-7500746C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demos of </a:t>
            </a:r>
            <a:r>
              <a:rPr lang="en-US" dirty="0" err="1"/>
              <a:t>AddressSanitizer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C44C7-C6CF-4827-AD67-4C62B4A6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pointers, arrays, and strings</a:t>
            </a:r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lvl="1"/>
            <a:r>
              <a:rPr lang="en-US" dirty="0"/>
              <a:t>Intentionally go past end of array</a:t>
            </a:r>
          </a:p>
          <a:p>
            <a:pPr lvl="1"/>
            <a:r>
              <a:rPr lang="en-US" dirty="0"/>
              <a:t>Go before beginning of array</a:t>
            </a:r>
          </a:p>
          <a:p>
            <a:pPr lvl="1"/>
            <a:r>
              <a:rPr lang="en-US" dirty="0"/>
              <a:t>Use a pointer as an array</a:t>
            </a:r>
          </a:p>
          <a:p>
            <a:pPr lvl="1"/>
            <a:r>
              <a:rPr lang="en-US" dirty="0"/>
              <a:t>NULL pointer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Malformed string with </a:t>
            </a:r>
            <a:r>
              <a:rPr lang="en-US" dirty="0" err="1"/>
              <a:t>printf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7FDAE-5B15-4893-BE3B-B0D09A84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5C701-1957-BD1D-10F2-D7997BE3A2E7}"/>
              </a:ext>
            </a:extLst>
          </p:cNvPr>
          <p:cNvSpPr txBox="1"/>
          <p:nvPr/>
        </p:nvSpPr>
        <p:spPr>
          <a:xfrm>
            <a:off x="9918700" y="228600"/>
            <a:ext cx="16616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array_print.c</a:t>
            </a:r>
            <a:endParaRPr lang="en-US" dirty="0"/>
          </a:p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1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0EFB-745B-4417-90A3-5206FAB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error happened may not but where the bug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A7B4-C890-4B47-A33A-1BCD6070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AddressSanitizer</a:t>
            </a:r>
            <a:r>
              <a:rPr lang="en-US" dirty="0"/>
              <a:t> usually points to a line where the array is being accessed</a:t>
            </a:r>
          </a:p>
          <a:p>
            <a:endParaRPr lang="en-US" dirty="0"/>
          </a:p>
          <a:p>
            <a:r>
              <a:rPr lang="en-US" dirty="0"/>
              <a:t>But the bug is often because an index is out of bounds</a:t>
            </a:r>
          </a:p>
          <a:p>
            <a:r>
              <a:rPr lang="en-US" dirty="0"/>
              <a:t>Or because the pointer passed in was invalid to begin with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new class of problem you’ll all have to deal with</a:t>
            </a:r>
          </a:p>
          <a:p>
            <a:pPr lvl="1"/>
            <a:r>
              <a:rPr lang="en-US" dirty="0"/>
              <a:t>Errors that occur because of bugs elsewhere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55578-B24D-4014-AEB7-11BDD747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8339-F9E1-490A-8BDC-453AC6FE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AddressSanitizer</a:t>
            </a:r>
            <a:r>
              <a:rPr lang="en-US" dirty="0"/>
              <a:t>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FFF9-CB57-4333-96F5-C8E45A8CB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Dereferencing a NULL pointer</a:t>
            </a:r>
          </a:p>
          <a:p>
            <a:pPr lvl="1"/>
            <a:endParaRPr lang="en-US" dirty="0"/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/string_print.c:4:28: runtime error: load of null pointer of type 'const char'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AddressSanitizer:DEADLYSIGNAL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==2838978==ERROR: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SEGV on unknown address 0x000000000000 (pc 0x000000400912 bp 0x000000000000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0x7ffe1379cec0 T0)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==2838978==The signal is caused by a READ memory access.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==2838978==Hint: address points to the zero page.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SCARINESS: 10 (null-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0x400911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0x400a33 in main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/string_print.c:12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0x7fefdbf5a492 in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/libc-start.c:314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0x40082d in _start (/home/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/cs211/f21/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/04_arrays_strings/string_print+0x40082d)</a:t>
            </a:r>
          </a:p>
          <a:p>
            <a:pPr marL="0" indent="0">
              <a:spcBef>
                <a:spcPts val="8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can not provide additional info.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SEGV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/string_print.c:4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==2838978==ABORTING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9E222-6C21-4781-933A-1D79C51F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A5DE3-B0AA-4E50-8DDD-2B4AFEE068A0}"/>
              </a:ext>
            </a:extLst>
          </p:cNvPr>
          <p:cNvSpPr txBox="1"/>
          <p:nvPr/>
        </p:nvSpPr>
        <p:spPr>
          <a:xfrm>
            <a:off x="10293350" y="913884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68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Pointers</a:t>
            </a:r>
          </a:p>
          <a:p>
            <a:r>
              <a:rPr lang="en-US" dirty="0"/>
              <a:t>Address Sanitizer</a:t>
            </a:r>
          </a:p>
          <a:p>
            <a:r>
              <a:rPr lang="en-US" b="1" dirty="0"/>
              <a:t>Arguments to main()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endParaRPr lang="en-US" dirty="0"/>
          </a:p>
          <a:p>
            <a:r>
              <a:rPr lang="en-US" dirty="0"/>
              <a:t>Memory Layout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58430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been using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main(void);”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’s signature</a:t>
            </a:r>
          </a:p>
          <a:p>
            <a:endParaRPr lang="en-US" dirty="0"/>
          </a:p>
          <a:p>
            <a:r>
              <a:rPr lang="en-US" dirty="0"/>
              <a:t>Actually,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can receive arguments, which are what the user called the program with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arg1 arg2 arg3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9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C022-036F-4049-8373-5422C016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signature for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72F8-A720-4857-9751-3D2533C9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signature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– the number of strings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(length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– an array of strings (array of char*)</a:t>
            </a:r>
          </a:p>
          <a:p>
            <a:pPr lvl="1"/>
            <a:r>
              <a:rPr lang="en-US" dirty="0"/>
              <a:t>The first string is the name of the program itself</a:t>
            </a:r>
          </a:p>
          <a:p>
            <a:pPr lvl="1"/>
            <a:r>
              <a:rPr lang="en-US" dirty="0"/>
              <a:t>The remaining strings are the arguments to the function</a:t>
            </a:r>
          </a:p>
          <a:p>
            <a:pPr lvl="1"/>
            <a:endParaRPr lang="en-US" dirty="0"/>
          </a:p>
          <a:p>
            <a:r>
              <a:rPr lang="en-US" dirty="0"/>
              <a:t>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dirty="0"/>
              <a:t>, we’ve just been ignoring these</a:t>
            </a:r>
          </a:p>
          <a:p>
            <a:pPr lvl="1"/>
            <a:r>
              <a:rPr lang="en-US" dirty="0"/>
              <a:t>Which is fine, because they aren’t always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D1D7-C709-4977-A033-E505096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examples of Strings, Arrays, and Pointers</a:t>
            </a:r>
          </a:p>
          <a:p>
            <a:pPr lvl="1"/>
            <a:r>
              <a:rPr lang="en-US" dirty="0"/>
              <a:t>Explain </a:t>
            </a:r>
            <a:r>
              <a:rPr lang="en-US" dirty="0" err="1"/>
              <a:t>AddressSanitizer</a:t>
            </a:r>
            <a:r>
              <a:rPr lang="en-US" dirty="0"/>
              <a:t> errors you’ll get when working with them</a:t>
            </a:r>
          </a:p>
          <a:p>
            <a:pPr lvl="1"/>
            <a:endParaRPr lang="en-US" dirty="0"/>
          </a:p>
          <a:p>
            <a:r>
              <a:rPr lang="en-US" dirty="0"/>
              <a:t>Discuss variable lifetimes: when is a variable no longer valid</a:t>
            </a:r>
          </a:p>
          <a:p>
            <a:endParaRPr lang="en-US" dirty="0"/>
          </a:p>
          <a:p>
            <a:r>
              <a:rPr lang="en-US" dirty="0"/>
              <a:t>Understand memory and C memory layout</a:t>
            </a:r>
          </a:p>
          <a:p>
            <a:pPr lvl="1"/>
            <a:r>
              <a:rPr lang="en-US" dirty="0"/>
              <a:t>The basis for pointers and variable lifetimes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FCF3-99E8-D1BC-D99C-3418C9E6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D817-D10B-EC2F-4232-40DC0A44E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program as: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./hello arg1 arg2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cs typeface="Courier New" panose="02070309020205020404" pitchFamily="49" charset="0"/>
              </a:rPr>
              <a:t> – array of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A8FDD-FBFF-5369-F01E-E0569FC1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FEC3AF-F30D-70AA-CBFE-33BDD6130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14453"/>
              </p:ext>
            </p:extLst>
          </p:nvPr>
        </p:nvGraphicFramePr>
        <p:xfrm>
          <a:off x="6096001" y="1782661"/>
          <a:ext cx="3567047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‘o’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4FAD7F-6311-DE05-94C6-B3AFF548B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96264"/>
              </p:ext>
            </p:extLst>
          </p:nvPr>
        </p:nvGraphicFramePr>
        <p:xfrm>
          <a:off x="6096000" y="3027340"/>
          <a:ext cx="3014959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‘g’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‘1’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EBAA6B-F693-B341-D577-B2353391D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23061"/>
              </p:ext>
            </p:extLst>
          </p:nvPr>
        </p:nvGraphicFramePr>
        <p:xfrm>
          <a:off x="6096000" y="4272019"/>
          <a:ext cx="3014959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‘r’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‘g’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‘2’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8C103B-14FF-211A-D315-765BD4889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86268"/>
              </p:ext>
            </p:extLst>
          </p:nvPr>
        </p:nvGraphicFramePr>
        <p:xfrm>
          <a:off x="1223215" y="3119405"/>
          <a:ext cx="3826932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65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82475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82475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82475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400" dirty="0" err="1"/>
                        <a:t>argv</a:t>
                      </a:r>
                      <a:r>
                        <a:rPr lang="en-US" sz="24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8E464FF-ABFB-67E1-574C-973BA9B87C77}"/>
              </a:ext>
            </a:extLst>
          </p:cNvPr>
          <p:cNvSpPr/>
          <p:nvPr/>
        </p:nvSpPr>
        <p:spPr>
          <a:xfrm>
            <a:off x="2867031" y="2034523"/>
            <a:ext cx="3298709" cy="1303867"/>
          </a:xfrm>
          <a:custGeom>
            <a:avLst/>
            <a:gdLst>
              <a:gd name="connsiteX0" fmla="*/ 81376 w 3298709"/>
              <a:gd name="connsiteY0" fmla="*/ 1303867 h 1303867"/>
              <a:gd name="connsiteX1" fmla="*/ 13642 w 3298709"/>
              <a:gd name="connsiteY1" fmla="*/ 762000 h 1303867"/>
              <a:gd name="connsiteX2" fmla="*/ 318442 w 3298709"/>
              <a:gd name="connsiteY2" fmla="*/ 304800 h 1303867"/>
              <a:gd name="connsiteX3" fmla="*/ 775642 w 3298709"/>
              <a:gd name="connsiteY3" fmla="*/ 84667 h 1303867"/>
              <a:gd name="connsiteX4" fmla="*/ 1690042 w 3298709"/>
              <a:gd name="connsiteY4" fmla="*/ 33867 h 1303867"/>
              <a:gd name="connsiteX5" fmla="*/ 3298709 w 3298709"/>
              <a:gd name="connsiteY5" fmla="*/ 0 h 1303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98709" h="1303867">
                <a:moveTo>
                  <a:pt x="81376" y="1303867"/>
                </a:moveTo>
                <a:cubicBezTo>
                  <a:pt x="27753" y="1116189"/>
                  <a:pt x="-25869" y="928511"/>
                  <a:pt x="13642" y="762000"/>
                </a:cubicBezTo>
                <a:cubicBezTo>
                  <a:pt x="53153" y="595489"/>
                  <a:pt x="191442" y="417689"/>
                  <a:pt x="318442" y="304800"/>
                </a:cubicBezTo>
                <a:cubicBezTo>
                  <a:pt x="445442" y="191911"/>
                  <a:pt x="547042" y="129822"/>
                  <a:pt x="775642" y="84667"/>
                </a:cubicBezTo>
                <a:cubicBezTo>
                  <a:pt x="1004242" y="39512"/>
                  <a:pt x="1690042" y="33867"/>
                  <a:pt x="1690042" y="33867"/>
                </a:cubicBezTo>
                <a:cubicBezTo>
                  <a:pt x="2110553" y="19756"/>
                  <a:pt x="2704631" y="9878"/>
                  <a:pt x="3298709" y="0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F45BE0-F828-B7F4-F224-F80F39A579DB}"/>
              </a:ext>
            </a:extLst>
          </p:cNvPr>
          <p:cNvSpPr/>
          <p:nvPr/>
        </p:nvSpPr>
        <p:spPr>
          <a:xfrm>
            <a:off x="3680934" y="2621987"/>
            <a:ext cx="2518673" cy="723873"/>
          </a:xfrm>
          <a:custGeom>
            <a:avLst/>
            <a:gdLst>
              <a:gd name="connsiteX0" fmla="*/ 46406 w 2518673"/>
              <a:gd name="connsiteY0" fmla="*/ 682536 h 723873"/>
              <a:gd name="connsiteX1" fmla="*/ 12539 w 2518673"/>
              <a:gd name="connsiteY1" fmla="*/ 293070 h 723873"/>
              <a:gd name="connsiteX2" fmla="*/ 232673 w 2518673"/>
              <a:gd name="connsiteY2" fmla="*/ 72936 h 723873"/>
              <a:gd name="connsiteX3" fmla="*/ 1062406 w 2518673"/>
              <a:gd name="connsiteY3" fmla="*/ 5203 h 723873"/>
              <a:gd name="connsiteX4" fmla="*/ 1621206 w 2518673"/>
              <a:gd name="connsiteY4" fmla="*/ 191470 h 723873"/>
              <a:gd name="connsiteX5" fmla="*/ 1773606 w 2518673"/>
              <a:gd name="connsiteY5" fmla="*/ 665603 h 723873"/>
              <a:gd name="connsiteX6" fmla="*/ 2518673 w 2518673"/>
              <a:gd name="connsiteY6" fmla="*/ 699470 h 72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8673" h="723873">
                <a:moveTo>
                  <a:pt x="46406" y="682536"/>
                </a:moveTo>
                <a:cubicBezTo>
                  <a:pt x="13950" y="538603"/>
                  <a:pt x="-18506" y="394670"/>
                  <a:pt x="12539" y="293070"/>
                </a:cubicBezTo>
                <a:cubicBezTo>
                  <a:pt x="43583" y="191470"/>
                  <a:pt x="57695" y="120914"/>
                  <a:pt x="232673" y="72936"/>
                </a:cubicBezTo>
                <a:cubicBezTo>
                  <a:pt x="407651" y="24958"/>
                  <a:pt x="830984" y="-14553"/>
                  <a:pt x="1062406" y="5203"/>
                </a:cubicBezTo>
                <a:cubicBezTo>
                  <a:pt x="1293828" y="24959"/>
                  <a:pt x="1502673" y="81403"/>
                  <a:pt x="1621206" y="191470"/>
                </a:cubicBezTo>
                <a:cubicBezTo>
                  <a:pt x="1739739" y="301537"/>
                  <a:pt x="1624028" y="580936"/>
                  <a:pt x="1773606" y="665603"/>
                </a:cubicBezTo>
                <a:cubicBezTo>
                  <a:pt x="1923184" y="750270"/>
                  <a:pt x="2220928" y="724870"/>
                  <a:pt x="2518673" y="699470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0EC51A-F4F5-AFBA-BDC3-D07797D5C3FF}"/>
              </a:ext>
            </a:extLst>
          </p:cNvPr>
          <p:cNvSpPr/>
          <p:nvPr/>
        </p:nvSpPr>
        <p:spPr>
          <a:xfrm>
            <a:off x="4433334" y="3355323"/>
            <a:ext cx="1766273" cy="1185334"/>
          </a:xfrm>
          <a:custGeom>
            <a:avLst/>
            <a:gdLst>
              <a:gd name="connsiteX0" fmla="*/ 89873 w 1766273"/>
              <a:gd name="connsiteY0" fmla="*/ 0 h 1276400"/>
              <a:gd name="connsiteX1" fmla="*/ 22139 w 1766273"/>
              <a:gd name="connsiteY1" fmla="*/ 609600 h 1276400"/>
              <a:gd name="connsiteX2" fmla="*/ 428539 w 1766273"/>
              <a:gd name="connsiteY2" fmla="*/ 965200 h 1276400"/>
              <a:gd name="connsiteX3" fmla="*/ 1173606 w 1766273"/>
              <a:gd name="connsiteY3" fmla="*/ 1236134 h 1276400"/>
              <a:gd name="connsiteX4" fmla="*/ 1766273 w 1766273"/>
              <a:gd name="connsiteY4" fmla="*/ 1270000 h 12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6273" h="1276400">
                <a:moveTo>
                  <a:pt x="89873" y="0"/>
                </a:moveTo>
                <a:cubicBezTo>
                  <a:pt x="27784" y="224366"/>
                  <a:pt x="-34305" y="448733"/>
                  <a:pt x="22139" y="609600"/>
                </a:cubicBezTo>
                <a:cubicBezTo>
                  <a:pt x="78583" y="770467"/>
                  <a:pt x="236628" y="860778"/>
                  <a:pt x="428539" y="965200"/>
                </a:cubicBezTo>
                <a:cubicBezTo>
                  <a:pt x="620450" y="1069622"/>
                  <a:pt x="950650" y="1185334"/>
                  <a:pt x="1173606" y="1236134"/>
                </a:cubicBezTo>
                <a:cubicBezTo>
                  <a:pt x="1396562" y="1286934"/>
                  <a:pt x="1581417" y="1278467"/>
                  <a:pt x="1766273" y="1270000"/>
                </a:cubicBezTo>
              </a:path>
            </a:pathLst>
          </a:custGeom>
          <a:noFill/>
          <a:ln w="635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8B2-BA5E-42A5-8502-5C7EFDA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4F29-02D2-4A3A-AA73-2D63413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print out all the arguments to the function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(“Argument %d: \”%s\”\n”,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AC8-B28D-439F-AE4D-E744A40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65C8-8B6A-4FF3-81CD-14E990FEE458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Pointers</a:t>
            </a:r>
          </a:p>
          <a:p>
            <a:r>
              <a:rPr lang="en-US" dirty="0"/>
              <a:t>Address Sanitizer</a:t>
            </a:r>
          </a:p>
          <a:p>
            <a:r>
              <a:rPr lang="en-US" dirty="0"/>
              <a:t>Arguments to main()</a:t>
            </a:r>
          </a:p>
          <a:p>
            <a:pPr lvl="1"/>
            <a:endParaRPr lang="en-US" dirty="0"/>
          </a:p>
          <a:p>
            <a:r>
              <a:rPr lang="en-US" b="1" dirty="0"/>
              <a:t>Variable Lifetimes</a:t>
            </a:r>
          </a:p>
          <a:p>
            <a:endParaRPr lang="en-US" dirty="0"/>
          </a:p>
          <a:p>
            <a:r>
              <a:rPr lang="en-US" dirty="0"/>
              <a:t>Memory Layout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6521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83795" y="1778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27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47295" y="2159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6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2946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 longer “alive” at this point</a:t>
            </a:r>
          </a:p>
          <a:p>
            <a:pPr lvl="1"/>
            <a:r>
              <a:rPr lang="en-US" dirty="0"/>
              <a:t>It “poofs” out of existence</a:t>
            </a:r>
          </a:p>
          <a:p>
            <a:pPr lvl="1"/>
            <a:r>
              <a:rPr lang="en-US" dirty="0"/>
              <a:t>The variable is no longer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29701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3302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88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1463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89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514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/05_lifetimes_memory.tgz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05_lifetimes_memory/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895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2639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71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708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94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b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102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36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9022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7F1A55-B361-4004-A139-DFFB5407042A}"/>
              </a:ext>
            </a:extLst>
          </p:cNvPr>
          <p:cNvSpPr txBox="1"/>
          <p:nvPr/>
        </p:nvSpPr>
        <p:spPr>
          <a:xfrm>
            <a:off x="6258181" y="4330005"/>
            <a:ext cx="3863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Referring to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at this point would be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873257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n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5245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6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F71-83CA-4090-B47E-AA7CD89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lifetimes are what makes loops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DE51-CADC-4233-A761-53093E6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created inside of loops only exist until the end of that iteration of the 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i.e. they only exist until the next end curly brace }</a:t>
            </a:r>
          </a:p>
          <a:p>
            <a:pPr marL="457200" lvl="1" indent="0">
              <a:buNone/>
            </a:pP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&lt; 5)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264C-B06A-4AE1-BA1E-279FC1A6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5A533-19B3-45BD-B380-49FF24D01D2C}"/>
              </a:ext>
            </a:extLst>
          </p:cNvPr>
          <p:cNvSpPr txBox="1"/>
          <p:nvPr/>
        </p:nvSpPr>
        <p:spPr>
          <a:xfrm>
            <a:off x="5524500" y="3702853"/>
            <a:ext cx="444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new variable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created each time the loop repeats</a:t>
            </a:r>
          </a:p>
        </p:txBody>
      </p:sp>
    </p:spTree>
    <p:extLst>
      <p:ext uri="{BB962C8B-B14F-4D97-AF65-F5344CB8AC3E}">
        <p14:creationId xmlns:p14="http://schemas.microsoft.com/office/powerpoint/2010/main" val="1584484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5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7FE0-1B49-4CDC-8E8F-7F3666C3B30F}"/>
              </a:ext>
            </a:extLst>
          </p:cNvPr>
          <p:cNvSpPr txBox="1"/>
          <p:nvPr/>
        </p:nvSpPr>
        <p:spPr>
          <a:xfrm>
            <a:off x="4698999" y="2225582"/>
            <a:ext cx="659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goes out of scope at the end of this function</a:t>
            </a:r>
          </a:p>
          <a:p>
            <a:endParaRPr lang="en-US" sz="2400" dirty="0"/>
          </a:p>
          <a:p>
            <a:r>
              <a:rPr lang="en-US" sz="2400" dirty="0"/>
              <a:t>So what does the pointer point to???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37924-88AC-466F-9710-9C596C639FB4}"/>
              </a:ext>
            </a:extLst>
          </p:cNvPr>
          <p:cNvCxnSpPr>
            <a:cxnSpLocks/>
          </p:cNvCxnSpPr>
          <p:nvPr/>
        </p:nvCxnSpPr>
        <p:spPr>
          <a:xfrm flipH="1">
            <a:off x="901702" y="2825747"/>
            <a:ext cx="36067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288329-0324-4319-8F8D-76E1FEC4EF4E}"/>
              </a:ext>
            </a:extLst>
          </p:cNvPr>
          <p:cNvSpPr txBox="1"/>
          <p:nvPr/>
        </p:nvSpPr>
        <p:spPr>
          <a:xfrm>
            <a:off x="9556124" y="254000"/>
            <a:ext cx="20242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dangling_pointer.c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78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D2E-0E67-45E3-93DF-13646E4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Dangling pointers are especially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CF5-E55C-4464-BD13-F89FFE91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 dangling pointer is </a:t>
            </a:r>
            <a:r>
              <a:rPr lang="en-US" sz="2000" b="1" dirty="0"/>
              <a:t>UNDEFINED BEHAVIOR</a:t>
            </a:r>
            <a:endParaRPr lang="en-US" b="1" dirty="0"/>
          </a:p>
          <a:p>
            <a:pPr lvl="1"/>
            <a:r>
              <a:rPr lang="en-US" dirty="0"/>
              <a:t>Anything could happen!</a:t>
            </a:r>
          </a:p>
          <a:p>
            <a:pPr lvl="1"/>
            <a:endParaRPr lang="en-US" dirty="0"/>
          </a:p>
          <a:p>
            <a:r>
              <a:rPr lang="en-US" dirty="0"/>
              <a:t>If you are lucky: segmentation fault (a.k.a. SIGSEGV)</a:t>
            </a:r>
          </a:p>
          <a:p>
            <a:pPr lvl="1"/>
            <a:r>
              <a:rPr lang="en-US" dirty="0"/>
              <a:t>The OS kills your program because it accesses invalid memory</a:t>
            </a:r>
          </a:p>
          <a:p>
            <a:pPr lvl="1"/>
            <a:endParaRPr lang="en-US" dirty="0"/>
          </a:p>
          <a:p>
            <a:r>
              <a:rPr lang="en-US" dirty="0"/>
              <a:t>If you are unlucky: </a:t>
            </a:r>
            <a:r>
              <a:rPr lang="en-US" i="1" dirty="0"/>
              <a:t>anything at all</a:t>
            </a:r>
            <a:endParaRPr lang="en-US" dirty="0"/>
          </a:p>
          <a:p>
            <a:pPr lvl="1"/>
            <a:r>
              <a:rPr lang="en-US" dirty="0"/>
              <a:t>Including returning the correct result the first time you run it and an incorrect result the second time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AddressSanitizer</a:t>
            </a:r>
            <a:r>
              <a:rPr lang="en-US" dirty="0"/>
              <a:t> checks for this and will gift you a crash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D323-9A61-40E8-90CB-3958465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Pointers</a:t>
            </a:r>
          </a:p>
          <a:p>
            <a:r>
              <a:rPr lang="en-US" dirty="0"/>
              <a:t>Address Sanitizer</a:t>
            </a:r>
          </a:p>
          <a:p>
            <a:r>
              <a:rPr lang="en-US" dirty="0"/>
              <a:t>Arguments to main()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endParaRPr lang="en-US" dirty="0"/>
          </a:p>
          <a:p>
            <a:r>
              <a:rPr lang="en-US" dirty="0"/>
              <a:t>Memory Layout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0279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4956-13CE-4BE6-BDDA-9E0051E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are an exception to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A0E9-2B59-4EF2-9FDF-533379CD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</a:t>
            </a:r>
            <a:r>
              <a:rPr lang="en-US" b="1" dirty="0"/>
              <a:t>always</a:t>
            </a:r>
            <a:r>
              <a:rPr lang="en-US" dirty="0"/>
              <a:t> exist</a:t>
            </a:r>
          </a:p>
          <a:p>
            <a:pPr lvl="1"/>
            <a:r>
              <a:rPr lang="en-US" dirty="0"/>
              <a:t>This is why they cannot be modified. They might be reused later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“oh, hello!”; // this is okay for string literals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char* string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(“%s on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broadway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\n”, string);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AEE0-F9D3-409E-A227-E834EE7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F9CED-E9BF-4D7D-95BF-3EE5715C3ADF}"/>
              </a:ext>
            </a:extLst>
          </p:cNvPr>
          <p:cNvSpPr txBox="1"/>
          <p:nvPr/>
        </p:nvSpPr>
        <p:spPr>
          <a:xfrm>
            <a:off x="9736428" y="254000"/>
            <a:ext cx="1843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string_lifetime.c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11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3F2-4628-493D-B2FC-A8AF8803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8B5D-439B-4DBF-A1E6-A55859E8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int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(length &gt; 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&amp;(array[2]);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array;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{1, 2, 3, 4, 5};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C9C9-E499-4EA4-94E0-392C83AD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7AE49A-B1C5-4369-8919-B49EA594E6BF}"/>
              </a:ext>
            </a:extLst>
          </p:cNvPr>
          <p:cNvSpPr/>
          <p:nvPr/>
        </p:nvSpPr>
        <p:spPr>
          <a:xfrm>
            <a:off x="4724400" y="1739900"/>
            <a:ext cx="596900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3A71-808C-4086-8904-621BAF3F18B5}"/>
              </a:ext>
            </a:extLst>
          </p:cNvPr>
          <p:cNvSpPr txBox="1"/>
          <p:nvPr/>
        </p:nvSpPr>
        <p:spPr>
          <a:xfrm>
            <a:off x="5549900" y="2082800"/>
            <a:ext cx="4851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Is it valid to return a pointer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853C-3EAA-404C-9F07-4322BDABDD3D}"/>
              </a:ext>
            </a:extLst>
          </p:cNvPr>
          <p:cNvSpPr txBox="1"/>
          <p:nvPr/>
        </p:nvSpPr>
        <p:spPr>
          <a:xfrm>
            <a:off x="5715000" y="5054600"/>
            <a:ext cx="30607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Will this access fault?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A8065-11C0-4877-9C9C-45B58A60A603}"/>
              </a:ext>
            </a:extLst>
          </p:cNvPr>
          <p:cNvCxnSpPr/>
          <p:nvPr/>
        </p:nvCxnSpPr>
        <p:spPr>
          <a:xfrm flipH="1">
            <a:off x="4267200" y="5219700"/>
            <a:ext cx="1282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60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3F2-4628-493D-B2FC-A8AF8803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8B5D-439B-4DBF-A1E6-A55859E8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int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(length &gt; 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&amp;(array[2]);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array;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array[] = {1, 2, 3, 4, 5};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5);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EC9C9-E499-4EA4-94E0-392C83AD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7AE49A-B1C5-4369-8919-B49EA594E6BF}"/>
              </a:ext>
            </a:extLst>
          </p:cNvPr>
          <p:cNvSpPr/>
          <p:nvPr/>
        </p:nvSpPr>
        <p:spPr>
          <a:xfrm>
            <a:off x="4724400" y="1739900"/>
            <a:ext cx="596900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3A71-808C-4086-8904-621BAF3F18B5}"/>
              </a:ext>
            </a:extLst>
          </p:cNvPr>
          <p:cNvSpPr txBox="1"/>
          <p:nvPr/>
        </p:nvSpPr>
        <p:spPr>
          <a:xfrm>
            <a:off x="5549900" y="2082800"/>
            <a:ext cx="56515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Is it valid to return a pointer here?   </a:t>
            </a:r>
            <a:r>
              <a:rPr lang="en-US" sz="2400" b="1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6853C-3EAA-404C-9F07-4322BDABDD3D}"/>
              </a:ext>
            </a:extLst>
          </p:cNvPr>
          <p:cNvSpPr txBox="1"/>
          <p:nvPr/>
        </p:nvSpPr>
        <p:spPr>
          <a:xfrm>
            <a:off x="5715000" y="5054600"/>
            <a:ext cx="37973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Will this access fault?   </a:t>
            </a:r>
            <a:r>
              <a:rPr lang="en-US" sz="2400" b="1" dirty="0"/>
              <a:t>No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DA8065-11C0-4877-9C9C-45B58A60A603}"/>
              </a:ext>
            </a:extLst>
          </p:cNvPr>
          <p:cNvCxnSpPr/>
          <p:nvPr/>
        </p:nvCxnSpPr>
        <p:spPr>
          <a:xfrm flipH="1">
            <a:off x="4267200" y="5219700"/>
            <a:ext cx="12827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CFC85A-B6CF-411E-99B8-B33B6BBBC5AF}"/>
              </a:ext>
            </a:extLst>
          </p:cNvPr>
          <p:cNvSpPr txBox="1"/>
          <p:nvPr/>
        </p:nvSpPr>
        <p:spPr>
          <a:xfrm>
            <a:off x="6093994" y="2884100"/>
            <a:ext cx="56515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code works because the lifetime of the array is longer than the lifetime of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get_array_pointer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function.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88823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Pointers</a:t>
            </a:r>
          </a:p>
          <a:p>
            <a:r>
              <a:rPr lang="en-US" dirty="0"/>
              <a:t>Address Sanitizer</a:t>
            </a:r>
          </a:p>
          <a:p>
            <a:r>
              <a:rPr lang="en-US" dirty="0"/>
              <a:t>Arguments to main()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endParaRPr lang="en-US" dirty="0"/>
          </a:p>
          <a:p>
            <a:r>
              <a:rPr lang="en-US" b="1" dirty="0"/>
              <a:t>Memory Layout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22841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625-025B-426D-9BB2-0C9F8A70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41AC-D3F1-41D9-8A6B-97306E92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have memory</a:t>
            </a:r>
          </a:p>
          <a:p>
            <a:pPr lvl="1"/>
            <a:r>
              <a:rPr lang="en-US" dirty="0"/>
              <a:t>RAM sticks</a:t>
            </a:r>
          </a:p>
          <a:p>
            <a:pPr lvl="1"/>
            <a:r>
              <a:rPr lang="en-US" dirty="0"/>
              <a:t>Also some dedicated memory</a:t>
            </a:r>
            <a:br>
              <a:rPr lang="en-US" dirty="0"/>
            </a:br>
            <a:r>
              <a:rPr lang="en-US" dirty="0"/>
              <a:t>inside of the processor</a:t>
            </a:r>
          </a:p>
          <a:p>
            <a:pPr lvl="1"/>
            <a:endParaRPr lang="en-US" dirty="0"/>
          </a:p>
          <a:p>
            <a:r>
              <a:rPr lang="en-US" dirty="0"/>
              <a:t>The operating system of the computer hands out chunks of memory to running processes</a:t>
            </a:r>
          </a:p>
          <a:p>
            <a:pPr lvl="1"/>
            <a:r>
              <a:rPr lang="en-US" dirty="0"/>
              <a:t>Like our compiled C programs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they are running, they have a certain amount of memory reserved for their use</a:t>
            </a:r>
          </a:p>
          <a:p>
            <a:pPr lvl="2"/>
            <a:r>
              <a:rPr lang="en-US" dirty="0"/>
              <a:t>You can see this in Task Manager on Windows (or Top on Linux)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E215F-D8A0-4158-A3A0-F11CC9F6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A4444A-087E-4B12-B946-B14A750E5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84" y="228600"/>
            <a:ext cx="4881313" cy="255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401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F45C-1676-4820-B72B-937AB96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 conceptually?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6540-2F48-46A8-9085-54CDD921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51735"/>
            <a:ext cx="10972800" cy="3620465"/>
          </a:xfrm>
        </p:spPr>
        <p:txBody>
          <a:bodyPr/>
          <a:lstStyle/>
          <a:p>
            <a:r>
              <a:rPr lang="en-US" dirty="0"/>
              <a:t>A nearly infinite series of slots that can be used to hold data</a:t>
            </a:r>
          </a:p>
          <a:p>
            <a:pPr lvl="1"/>
            <a:r>
              <a:rPr lang="en-US" dirty="0"/>
              <a:t>Units of memory are known as bytes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4 GB of RAM is memory with 4294967296 bytes</a:t>
            </a:r>
          </a:p>
          <a:p>
            <a:pPr lvl="2"/>
            <a:r>
              <a:rPr lang="en-US" dirty="0"/>
              <a:t>Typical variables take 1-8 bytes</a:t>
            </a:r>
          </a:p>
          <a:p>
            <a:pPr lvl="2"/>
            <a:endParaRPr lang="en-US" dirty="0"/>
          </a:p>
          <a:p>
            <a:r>
              <a:rPr lang="en-US" dirty="0"/>
              <a:t>Each slot in the memory has an index: a memory address</a:t>
            </a:r>
          </a:p>
          <a:p>
            <a:pPr lvl="1"/>
            <a:r>
              <a:rPr lang="en-US" dirty="0"/>
              <a:t>Pointers are the memory address of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4446-7C91-4AA6-B1AD-3192157A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868C5-3F04-4264-ABD7-66701564E33F}"/>
              </a:ext>
            </a:extLst>
          </p:cNvPr>
          <p:cNvGrpSpPr>
            <a:grpSpLocks/>
          </p:cNvGrpSpPr>
          <p:nvPr/>
        </p:nvGrpSpPr>
        <p:grpSpPr bwMode="auto">
          <a:xfrm>
            <a:off x="2576444" y="1181230"/>
            <a:ext cx="6821492" cy="1144464"/>
            <a:chOff x="138" y="60"/>
            <a:chExt cx="4297" cy="7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561F3C-95F3-44A0-BFC1-DE600E21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0CB52-C2B0-4403-8E12-C7A18D02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2DF310-3A51-45AD-94A6-A924BD76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07734B-76CE-4701-8DA1-D24C6DBD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BE8B4-C606-46EB-B5B0-040CDD55B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AF989-3475-4137-AC56-42EF794FD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B19C3-94DB-4C7F-8149-0F55C87E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5E0D22-4A06-4DEC-88C7-DB73943A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1F9187-9280-43D8-A3A7-E29013AA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AEB27-3A03-4411-9D50-0B87CA91C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F6F3F-486B-476E-8336-38FADC33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88656-505B-4CFE-945E-8918AABD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965BB6-108F-454D-923C-6D38C7530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2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3C82A9-05B0-4B8B-AF00-923B774EFFEF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188" y="300"/>
              <a:ext cx="148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7435F7-50D9-478F-B510-DA39BBEB1B86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3505" y="60"/>
              <a:ext cx="930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4294967296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B6A4B6-EEFD-43B8-9407-4064F60BE826}"/>
              </a:ext>
            </a:extLst>
          </p:cNvPr>
          <p:cNvCxnSpPr/>
          <p:nvPr/>
        </p:nvCxnSpPr>
        <p:spPr>
          <a:xfrm>
            <a:off x="3154294" y="1725965"/>
            <a:ext cx="2851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244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325791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r>
              <a:rPr lang="en-US" dirty="0"/>
              <a:t>Subsection with read-only data</a:t>
            </a:r>
          </a:p>
          <a:p>
            <a:pPr lvl="2"/>
            <a:r>
              <a:rPr lang="en-US" dirty="0"/>
              <a:t>Like string literals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6404" cy="5029200"/>
          </a:xfrm>
        </p:spPr>
        <p:txBody>
          <a:bodyPr>
            <a:normAutofit/>
          </a:bodyPr>
          <a:lstStyle/>
          <a:p>
            <a:r>
              <a:rPr lang="en-US" dirty="0"/>
              <a:t>Conceptually, the sections are laid out next to each other</a:t>
            </a:r>
          </a:p>
          <a:p>
            <a:endParaRPr lang="en-US" dirty="0"/>
          </a:p>
          <a:p>
            <a:r>
              <a:rPr lang="en-US" dirty="0"/>
              <a:t>Realistically, there are huge gaps between them</a:t>
            </a:r>
          </a:p>
          <a:p>
            <a:pPr lvl="1"/>
            <a:r>
              <a:rPr lang="en-US" dirty="0"/>
              <a:t>Because most programs don’t use all that much memory</a:t>
            </a:r>
          </a:p>
          <a:p>
            <a:pPr lvl="1"/>
            <a:endParaRPr lang="en-US" dirty="0"/>
          </a:p>
          <a:p>
            <a:r>
              <a:rPr lang="en-US" dirty="0"/>
              <a:t>The stack/heap sections can grow in size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62587"/>
              </p:ext>
            </p:extLst>
          </p:nvPr>
        </p:nvGraphicFramePr>
        <p:xfrm>
          <a:off x="9736428" y="1285923"/>
          <a:ext cx="1676400" cy="4463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345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75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480348"/>
                  </a:ext>
                </a:extLst>
              </a:tr>
              <a:tr h="4928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8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114536"/>
                  </a:ext>
                </a:extLst>
              </a:tr>
              <a:tr h="4928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30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69050"/>
                  </a:ext>
                </a:extLst>
              </a:tr>
              <a:tr h="5397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CDEC24-6B2F-4403-A09A-3368721462A6}"/>
              </a:ext>
            </a:extLst>
          </p:cNvPr>
          <p:cNvCxnSpPr/>
          <p:nvPr/>
        </p:nvCxnSpPr>
        <p:spPr>
          <a:xfrm>
            <a:off x="10174310" y="1867436"/>
            <a:ext cx="0" cy="309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A7491E-8DF8-4677-BB04-16F6428E207A}"/>
              </a:ext>
            </a:extLst>
          </p:cNvPr>
          <p:cNvCxnSpPr>
            <a:cxnSpLocks/>
          </p:cNvCxnSpPr>
          <p:nvPr/>
        </p:nvCxnSpPr>
        <p:spPr>
          <a:xfrm flipV="1">
            <a:off x="10932017" y="2200141"/>
            <a:ext cx="0" cy="3112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F54E8D-3EB5-5FEA-A250-B5CC4BCF696D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FD722D-426C-635D-F2B3-FC32D287482A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0D67EB9-BA71-7D99-4462-A80F4542163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7C2322-8507-CEF9-E6F1-112190410E1F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EED541-F025-9949-0719-5954EB441019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9DE9B50-C372-813E-89AD-4A377B92AB40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532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DBDCCE8-2EDE-3E36-D3B0-33A8B088856F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B04E65-F878-1B81-4D28-A9E1DFF6B0B1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95264B-CA5F-C02B-67D0-5D470F02926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0ACE00-71A7-BE1B-B371-BDA4842DAF23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65BACF-10CE-1E2D-C359-CE50E21C84D8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7481BE-C1BF-B98A-644E-839A8C338B7F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925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DB74E8-1A99-6F26-BAA0-8BDBA65BEE79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0D8341-FC1A-BC86-0DCA-09492219A22A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EF305C-F1E4-C480-EA7B-279BB06092FF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1BEA4C-13EB-639F-B698-A977E6625922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735F1A-00F2-A453-F444-1FD8B66A02D9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5C5E940-CC83-1C22-94DE-CA91B6317C0C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89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06370-1C12-40FC-99C5-974D3D4BFF25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4BE77B-5C67-0C63-B375-13B37666929B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BF4163-240E-46CD-1F5D-3521B9386AF7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D720F5-0B0F-72C0-2D40-0811F975F25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9007AB-8BF9-55EA-C3DA-CEF5796B8708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57E35A-8AB7-0D4C-EA49-FE5E9C85C433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73ABA97-422D-E939-A485-2368A3C2410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0823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7368DC-D3C4-6000-18AE-0CCFEC6BFF9F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DD4E81-1A64-2E48-BB0E-E42812FD2627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88FA85-BE18-623C-B557-C84D92C91197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4A5749-CD50-5AD6-99A8-4E9B99C29797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46A114-6965-F076-93C6-F10A6FD84FB6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480F78D-2A62-C215-3DFE-BD04A1719A6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21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43B1FE-3CE7-4AFB-17EE-842C650FCAB4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D19D9-89C1-94AC-8741-2F3E04BC3E8C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EBA0F8-2C7C-1C0A-9385-58B5D0C1FB4A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23105F-8C1E-4F0C-7430-D9BC5C04CA20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3FB3BC-6973-0C90-98EE-353A6D5F4A2D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25D181-D566-E6CF-4E44-EC93667280EB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94222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B899DC-88E8-7FCA-943E-52F3943812DA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46B8BE-56A4-720C-F19E-B4D753C524F5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B81EC75-9CD8-76A1-931D-420027E8F1F0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9E01BC-F91A-A5CC-485B-6C4A3BB2E960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7D5A36-4ACF-AF0C-09AD-0D44B4355760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C609BE7-5D62-A733-3642-21C16EC6EF4D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5561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2249B-AFCF-401C-92AC-2CFDA1CB4924}"/>
              </a:ext>
            </a:extLst>
          </p:cNvPr>
          <p:cNvSpPr/>
          <p:nvPr/>
        </p:nvSpPr>
        <p:spPr>
          <a:xfrm>
            <a:off x="2857104" y="4650348"/>
            <a:ext cx="2861117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90DC15-31E8-CCFA-E5E4-8BB797C55FA8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E336ED-265E-16AE-6B81-72125E8EF076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1FD4AC5-3995-D8D6-F93B-2BEF1FACBE45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19F418-F145-C588-775A-7FBFF226DD0B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2B490D-1BE0-9A88-10D0-C4BD741EFA09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21E736-2534-C207-85A4-29C31D061A0B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3107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52249B-AFCF-401C-92AC-2CFDA1CB4924}"/>
              </a:ext>
            </a:extLst>
          </p:cNvPr>
          <p:cNvSpPr/>
          <p:nvPr/>
        </p:nvSpPr>
        <p:spPr>
          <a:xfrm>
            <a:off x="2857104" y="4650348"/>
            <a:ext cx="2861117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ED9142-1F34-8727-65E0-A4BB2D47795F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471EF5-BB97-2B66-B97F-D84557C3DDF4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ACD14C-8B5C-4373-3CFA-77B4911D82FE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100C9-5C7C-9EBD-55C2-64A6CB5B91A9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24E045-3017-C709-3D67-FB799E9CE76C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C1F9F86-7621-D3D9-98D4-8B9BB3CD0FFE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177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CS211\n”);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1403797" y="2099256"/>
            <a:ext cx="4756516" cy="3138152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D0C78-1963-4F85-8E62-B4AE268DB8BB}"/>
              </a:ext>
            </a:extLst>
          </p:cNvPr>
          <p:cNvSpPr txBox="1"/>
          <p:nvPr/>
        </p:nvSpPr>
        <p:spPr>
          <a:xfrm>
            <a:off x="1403797" y="5393100"/>
            <a:ext cx="4544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code goes in the Text section (machine instructions)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3CCFE8E-B653-D254-9057-B4C9A4D3B0AB}"/>
              </a:ext>
            </a:extLst>
          </p:cNvPr>
          <p:cNvGrpSpPr/>
          <p:nvPr/>
        </p:nvGrpSpPr>
        <p:grpSpPr>
          <a:xfrm flipH="1">
            <a:off x="6633578" y="5530334"/>
            <a:ext cx="2997675" cy="369332"/>
            <a:chOff x="4425822" y="1969326"/>
            <a:chExt cx="1617662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D3BEF3-2298-EF21-A36E-FAF32AA1880C}"/>
                </a:ext>
              </a:extLst>
            </p:cNvPr>
            <p:cNvSpPr txBox="1"/>
            <p:nvPr/>
          </p:nvSpPr>
          <p:spPr>
            <a:xfrm>
              <a:off x="4709985" y="1969326"/>
              <a:ext cx="1333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Address  0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2278292-6988-EBDD-9294-2A4B229E88E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4425822" y="2153992"/>
              <a:ext cx="2841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61189A-0156-5D87-5DCE-E13C2295E221}"/>
              </a:ext>
            </a:extLst>
          </p:cNvPr>
          <p:cNvGrpSpPr/>
          <p:nvPr/>
        </p:nvGrpSpPr>
        <p:grpSpPr>
          <a:xfrm flipH="1">
            <a:off x="6400799" y="962756"/>
            <a:ext cx="3225266" cy="646331"/>
            <a:chOff x="4349724" y="1726575"/>
            <a:chExt cx="183596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7A96EC-7D94-C03D-10C4-BB90FF5D47B2}"/>
                </a:ext>
              </a:extLst>
            </p:cNvPr>
            <p:cNvSpPr txBox="1"/>
            <p:nvPr/>
          </p:nvSpPr>
          <p:spPr>
            <a:xfrm>
              <a:off x="4709348" y="1726575"/>
              <a:ext cx="147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4294967295</a:t>
              </a:r>
              <a:br>
                <a:rPr lang="en-US" dirty="0"/>
              </a:br>
              <a:r>
                <a:rPr lang="en-US" dirty="0"/>
                <a:t>(or something like that)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117FE42-2534-B01D-6032-B0AA5D3A9B5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4349724" y="2049741"/>
              <a:ext cx="359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941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610-BD65-442B-9E50-3E62DBB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memory sections back to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84BE-9962-4EB5-8F9B-3696DE85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memory has the lifetime of the “scope”</a:t>
            </a:r>
          </a:p>
          <a:p>
            <a:pPr lvl="1"/>
            <a:r>
              <a:rPr lang="en-US" dirty="0"/>
              <a:t>From open curly brace to close curly brace </a:t>
            </a:r>
          </a:p>
          <a:p>
            <a:pPr lvl="1"/>
            <a:r>
              <a:rPr lang="en-US" dirty="0"/>
              <a:t>Local variables are here</a:t>
            </a:r>
          </a:p>
          <a:p>
            <a:pPr lvl="1"/>
            <a:endParaRPr lang="en-US" dirty="0"/>
          </a:p>
          <a:p>
            <a:r>
              <a:rPr lang="en-US" dirty="0"/>
              <a:t>Static memory has the lifetime of the process</a:t>
            </a:r>
          </a:p>
          <a:p>
            <a:pPr lvl="1"/>
            <a:r>
              <a:rPr lang="en-US" dirty="0"/>
              <a:t>From the start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until it returns</a:t>
            </a:r>
          </a:p>
          <a:p>
            <a:pPr lvl="1"/>
            <a:r>
              <a:rPr lang="en-US" dirty="0"/>
              <a:t>Strings are here</a:t>
            </a:r>
          </a:p>
          <a:p>
            <a:pPr lvl="1"/>
            <a:endParaRPr lang="en-US" dirty="0"/>
          </a:p>
          <a:p>
            <a:r>
              <a:rPr lang="en-US" dirty="0"/>
              <a:t>What if you want memory that outlives a function, but doesn’t live for the entire duration of the program</a:t>
            </a:r>
          </a:p>
          <a:p>
            <a:pPr lvl="1"/>
            <a:r>
              <a:rPr lang="en-US" dirty="0"/>
              <a:t>Heap memory! Claim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CA6FD-0440-4952-812B-FAC8345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Pointers</a:t>
            </a:r>
          </a:p>
          <a:p>
            <a:r>
              <a:rPr lang="en-US" dirty="0"/>
              <a:t>Address Sanitizer</a:t>
            </a:r>
          </a:p>
          <a:p>
            <a:r>
              <a:rPr lang="en-US" dirty="0"/>
              <a:t>Arguments to main()</a:t>
            </a:r>
          </a:p>
          <a:p>
            <a:pPr lvl="1"/>
            <a:endParaRPr lang="en-US" dirty="0"/>
          </a:p>
          <a:p>
            <a:r>
              <a:rPr lang="en-US" dirty="0"/>
              <a:t>Variable Lifetimes</a:t>
            </a:r>
          </a:p>
          <a:p>
            <a:endParaRPr lang="en-US" dirty="0"/>
          </a:p>
          <a:p>
            <a:r>
              <a:rPr lang="en-US" dirty="0"/>
              <a:t>Memory Layout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80800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Review: strings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69754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 = 72;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 = &amp;alpha;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 = beta;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Pointers have a “value” that is some memory address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Contains the “location” of some object in memory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Conceptually an arrow pointing at that object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cs typeface="Courier New" panose="02070309020205020404" pitchFamily="49" charset="0"/>
              </a:rPr>
              <a:t> gets the memory address of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25828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601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849-0349-44BD-8532-BA047D71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993A-FC98-4EC4-A0AC-3CD1EB53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(char* string)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!= ‘\0’;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(“String[%d] = ‘%c’\n”,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we didn’t need a length this time!</a:t>
            </a:r>
          </a:p>
          <a:p>
            <a:pPr lvl="1"/>
            <a:r>
              <a:rPr lang="en-US" dirty="0"/>
              <a:t>Just iterate until you find the null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B986-0853-4FF7-A945-E9A52816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518CB-AA14-44FD-A267-37BDA510BA19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B7B-5501-4462-996C-C616BCB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cannot be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045-D39A-4098-AA96-DFF2665A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C marks a variable as constant (a.k.a. immutable)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	// Compilation error!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String literals in C are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“Hello!\n”;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‘B’;  // Compilation error!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removing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” will result in a runtime crash instead…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C16D5-B0B0-4E02-8772-EDE1278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C3AD-E135-4E74-B50E-A3E40F8F3709}"/>
              </a:ext>
            </a:extLst>
          </p:cNvPr>
          <p:cNvSpPr txBox="1"/>
          <p:nvPr/>
        </p:nvSpPr>
        <p:spPr>
          <a:xfrm>
            <a:off x="9867900" y="215900"/>
            <a:ext cx="1712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const_strings.c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65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97B-DC0B-4662-84AB-540CCAD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modifiable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D8D8-8E1F-4CF6-80DF-2B040133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character array with enough room for the string</a:t>
            </a:r>
            <a:br>
              <a:rPr lang="en-US" dirty="0"/>
            </a:br>
            <a:r>
              <a:rPr lang="en-US" dirty="0"/>
              <a:t>and then copy over characters from the string literal</a:t>
            </a:r>
          </a:p>
          <a:p>
            <a:pPr lvl="1"/>
            <a:r>
              <a:rPr lang="en-US" dirty="0"/>
              <a:t>Need to be sure to copy over the ‘\0’ for it to be a valid string!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an array with a string literal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Creates a character array of length 4 (‘a’, ‘b’, ‘c’, and ‘\0’)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DC41B-2E29-4F96-9F51-EE4A9E23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3A66C-649A-410F-9035-84D1BC219898}"/>
              </a:ext>
            </a:extLst>
          </p:cNvPr>
          <p:cNvSpPr txBox="1"/>
          <p:nvPr/>
        </p:nvSpPr>
        <p:spPr>
          <a:xfrm>
            <a:off x="9575800" y="254000"/>
            <a:ext cx="200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mutable_strings.c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Dereference a pointer to get the value it points 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= *n +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5A959-4011-1B10-33AD-1A2F94E076DB}"/>
              </a:ext>
            </a:extLst>
          </p:cNvPr>
          <p:cNvSpPr txBox="1"/>
          <p:nvPr/>
        </p:nvSpPr>
        <p:spPr>
          <a:xfrm>
            <a:off x="6349284" y="1143000"/>
            <a:ext cx="52311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Operator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>
                <a:cs typeface="Courier New" panose="02070309020205020404" pitchFamily="49" charset="0"/>
              </a:rPr>
              <a:t> follows the pointer to interact with the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Can be used to read or write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ourier New" panose="02070309020205020404" pitchFamily="49" charset="0"/>
              </a:rPr>
              <a:t>End result: functions have the ability to directly modify variables through pointers</a:t>
            </a:r>
          </a:p>
        </p:txBody>
      </p:sp>
    </p:spTree>
    <p:extLst>
      <p:ext uri="{BB962C8B-B14F-4D97-AF65-F5344CB8AC3E}">
        <p14:creationId xmlns:p14="http://schemas.microsoft.com/office/powerpoint/2010/main" val="185986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7D2-4D5D-4B2C-8EFB-851C5341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pointer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17D-FD7D-4B0A-9A54-387A606B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Uninitialized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long* zeta;</a:t>
            </a:r>
          </a:p>
          <a:p>
            <a:pPr lvl="1"/>
            <a:endParaRPr lang="en-US" dirty="0"/>
          </a:p>
          <a:p>
            <a:r>
              <a:rPr lang="en-US" dirty="0"/>
              <a:t>Pointing at an existing object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Null (explicitly pointing at nothing)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p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bool* b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d = NULL;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works for any pointer type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is NOT the same as uninitialized (🐝)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Dereferencing a null pointer is an error (</a:t>
            </a:r>
            <a:r>
              <a:rPr lang="en-US" dirty="0" err="1">
                <a:cs typeface="Courier New" panose="02070309020205020404" pitchFamily="49" charset="0"/>
              </a:rPr>
              <a:t>segfault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3BD51-BD96-44FA-9BB2-EF6A27B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1009</TotalTime>
  <Words>6087</Words>
  <Application>Microsoft Office PowerPoint</Application>
  <PresentationFormat>Widescreen</PresentationFormat>
  <Paragraphs>1044</Paragraphs>
  <Slides>72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Arial</vt:lpstr>
      <vt:lpstr>Calibri</vt:lpstr>
      <vt:lpstr>Courier New</vt:lpstr>
      <vt:lpstr>Courier New Bold</vt:lpstr>
      <vt:lpstr>Gill Sans</vt:lpstr>
      <vt:lpstr>Helvetica</vt:lpstr>
      <vt:lpstr>Tahoma</vt:lpstr>
      <vt:lpstr>Class Slides</vt:lpstr>
      <vt:lpstr>Lecture 05 Lifetimes and Memory</vt:lpstr>
      <vt:lpstr>Administrivia</vt:lpstr>
      <vt:lpstr>Today’s Goals</vt:lpstr>
      <vt:lpstr>Getting the code for today</vt:lpstr>
      <vt:lpstr>Outline</vt:lpstr>
      <vt:lpstr>Pointers are another type of value</vt:lpstr>
      <vt:lpstr>Pointer examples</vt:lpstr>
      <vt:lpstr>Dereference a pointer to get the value it points at</vt:lpstr>
      <vt:lpstr>Possible pointer values</vt:lpstr>
      <vt:lpstr>A note on writing meaningful code</vt:lpstr>
      <vt:lpstr>Arrays passed into functions are just pointers</vt:lpstr>
      <vt:lpstr>Outline</vt:lpstr>
      <vt:lpstr>DANGER! Nothing stops you from going past the end of an array</vt:lpstr>
      <vt:lpstr>Address Sanitizer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Example address sanitizer error</vt:lpstr>
      <vt:lpstr>Address Sanitizer Overview</vt:lpstr>
      <vt:lpstr>Live demos of AddressSanitizer</vt:lpstr>
      <vt:lpstr>Where the error happened may not but where the bug is</vt:lpstr>
      <vt:lpstr>Other AddressSanitizer errors</vt:lpstr>
      <vt:lpstr>Break + Say hi to your neighbors</vt:lpstr>
      <vt:lpstr>Break + Say hi to your neighbors</vt:lpstr>
      <vt:lpstr>Outline</vt:lpstr>
      <vt:lpstr>Passing arguments to main</vt:lpstr>
      <vt:lpstr>Real signature for main</vt:lpstr>
      <vt:lpstr>Pointer to a pointer</vt:lpstr>
      <vt:lpstr>Working with argv</vt:lpstr>
      <vt:lpstr>Outline</vt:lpstr>
      <vt:lpstr>When is a pointer “valid”?</vt:lpstr>
      <vt:lpstr>Examples of variable lifetimes</vt:lpstr>
      <vt:lpstr>Examples of variable lifetimes</vt:lpstr>
      <vt:lpstr>Examples of variable lifetimes</vt:lpstr>
      <vt:lpstr>Examples of variable lifetimes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Variable lifetimes are what makes loops work</vt:lpstr>
      <vt:lpstr>Dangling pointers reference invalid objects</vt:lpstr>
      <vt:lpstr>Dangling pointers reference invalid objects</vt:lpstr>
      <vt:lpstr>Dangling pointers are especially dangerous</vt:lpstr>
      <vt:lpstr>String literals are an exception to scoping rules</vt:lpstr>
      <vt:lpstr>Break + Question</vt:lpstr>
      <vt:lpstr>Break + Question</vt:lpstr>
      <vt:lpstr>Outline</vt:lpstr>
      <vt:lpstr>Memory</vt:lpstr>
      <vt:lpstr>What is memory conceptually?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Relating memory sections back to lifetimes</vt:lpstr>
      <vt:lpstr>Outline</vt:lpstr>
      <vt:lpstr>Bonus</vt:lpstr>
      <vt:lpstr>Iterating through a string</vt:lpstr>
      <vt:lpstr>String literals cannot be modified</vt:lpstr>
      <vt:lpstr>Making modifiable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Bits and Bytes</dc:title>
  <dc:creator>Branden Ghena</dc:creator>
  <cp:lastModifiedBy>Branden Ghena</cp:lastModifiedBy>
  <cp:revision>56</cp:revision>
  <dcterms:created xsi:type="dcterms:W3CDTF">2021-10-04T17:36:59Z</dcterms:created>
  <dcterms:modified xsi:type="dcterms:W3CDTF">2023-04-13T18:32:20Z</dcterms:modified>
</cp:coreProperties>
</file>