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5"/>
  </p:notesMasterIdLst>
  <p:sldIdLst>
    <p:sldId id="256" r:id="rId2"/>
    <p:sldId id="763" r:id="rId3"/>
    <p:sldId id="264" r:id="rId4"/>
    <p:sldId id="783" r:id="rId5"/>
    <p:sldId id="819" r:id="rId6"/>
    <p:sldId id="679" r:id="rId7"/>
    <p:sldId id="680" r:id="rId8"/>
    <p:sldId id="561" r:id="rId9"/>
    <p:sldId id="753" r:id="rId10"/>
    <p:sldId id="385" r:id="rId11"/>
    <p:sldId id="756" r:id="rId12"/>
    <p:sldId id="757" r:id="rId13"/>
    <p:sldId id="766" r:id="rId14"/>
    <p:sldId id="759" r:id="rId15"/>
    <p:sldId id="760" r:id="rId16"/>
    <p:sldId id="761" r:id="rId17"/>
    <p:sldId id="767" r:id="rId18"/>
    <p:sldId id="774" r:id="rId19"/>
    <p:sldId id="818" r:id="rId20"/>
    <p:sldId id="764" r:id="rId21"/>
    <p:sldId id="817" r:id="rId22"/>
    <p:sldId id="387" r:id="rId23"/>
    <p:sldId id="772" r:id="rId24"/>
    <p:sldId id="773" r:id="rId25"/>
    <p:sldId id="775" r:id="rId26"/>
    <p:sldId id="816" r:id="rId27"/>
    <p:sldId id="755" r:id="rId28"/>
    <p:sldId id="762" r:id="rId29"/>
    <p:sldId id="768" r:id="rId30"/>
    <p:sldId id="812" r:id="rId31"/>
    <p:sldId id="769" r:id="rId32"/>
    <p:sldId id="770" r:id="rId33"/>
    <p:sldId id="810" r:id="rId34"/>
    <p:sldId id="814" r:id="rId35"/>
    <p:sldId id="815" r:id="rId36"/>
    <p:sldId id="808" r:id="rId37"/>
    <p:sldId id="813" r:id="rId38"/>
    <p:sldId id="790" r:id="rId39"/>
    <p:sldId id="798" r:id="rId40"/>
    <p:sldId id="791" r:id="rId41"/>
    <p:sldId id="793" r:id="rId42"/>
    <p:sldId id="792" r:id="rId43"/>
    <p:sldId id="78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63"/>
            <p14:sldId id="264"/>
            <p14:sldId id="783"/>
          </p14:sldIdLst>
        </p14:section>
        <p14:section name="Dynamic Memory Allocation" id="{0FCA8F17-F50F-4191-9230-DCB0329E373D}">
          <p14:sldIdLst>
            <p14:sldId id="819"/>
            <p14:sldId id="679"/>
            <p14:sldId id="680"/>
            <p14:sldId id="561"/>
            <p14:sldId id="753"/>
            <p14:sldId id="385"/>
            <p14:sldId id="756"/>
            <p14:sldId id="757"/>
            <p14:sldId id="766"/>
            <p14:sldId id="759"/>
            <p14:sldId id="760"/>
            <p14:sldId id="761"/>
            <p14:sldId id="767"/>
            <p14:sldId id="774"/>
          </p14:sldIdLst>
        </p14:section>
        <p14:section name="Dynamic Memory Example" id="{6B7C363D-39B0-415D-BFC9-F3FE917AB899}">
          <p14:sldIdLst>
            <p14:sldId id="818"/>
            <p14:sldId id="764"/>
          </p14:sldIdLst>
        </p14:section>
        <p14:section name="Memory Sizes of Types" id="{BF6C0335-201F-42F7-8430-6714634FD979}">
          <p14:sldIdLst>
            <p14:sldId id="817"/>
            <p14:sldId id="387"/>
            <p14:sldId id="772"/>
            <p14:sldId id="773"/>
            <p14:sldId id="775"/>
          </p14:sldIdLst>
        </p14:section>
        <p14:section name="Ownership" id="{2CD24D4D-AEE5-41DC-ADE5-392B5D233CF1}">
          <p14:sldIdLst>
            <p14:sldId id="816"/>
            <p14:sldId id="755"/>
            <p14:sldId id="762"/>
            <p14:sldId id="768"/>
            <p14:sldId id="812"/>
            <p14:sldId id="769"/>
            <p14:sldId id="770"/>
            <p14:sldId id="810"/>
            <p14:sldId id="814"/>
          </p14:sldIdLst>
        </p14:section>
        <p14:section name="Dynamic Arrays" id="{1FEDD3A8-C696-46EC-986D-D50246536EAD}">
          <p14:sldIdLst>
            <p14:sldId id="815"/>
            <p14:sldId id="808"/>
            <p14:sldId id="813"/>
            <p14:sldId id="790"/>
            <p14:sldId id="798"/>
            <p14:sldId id="791"/>
            <p14:sldId id="793"/>
            <p14:sldId id="792"/>
          </p14:sldIdLst>
        </p14:section>
        <p14:section name="Wrapup" id="{29A7F866-9DA9-446B-8359-CE426CB89C7A}">
          <p14:sldIdLst>
            <p14:sldId id="7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7440" autoAdjust="0"/>
  </p:normalViewPr>
  <p:slideViewPr>
    <p:cSldViewPr snapToGrid="0">
      <p:cViewPr varScale="1">
        <p:scale>
          <a:sx n="116" d="100"/>
          <a:sy n="116" d="100"/>
        </p:scale>
        <p:origin x="64" y="3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memory with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 (uninitialized)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935A-721C-46C4-9A6E-37A84C9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BD52-122A-47AD-9183-5B5E117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is a special pointer type in C</a:t>
            </a:r>
          </a:p>
          <a:p>
            <a:pPr lvl="1"/>
            <a:r>
              <a:rPr lang="en-US" dirty="0"/>
              <a:t>“A pointer to nothing” (or to </a:t>
            </a:r>
            <a:r>
              <a:rPr lang="en-US" i="1" dirty="0"/>
              <a:t>anything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be stored as the desired type before dereferencing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(int*)malloc(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can fail!!</a:t>
            </a:r>
          </a:p>
          <a:p>
            <a:pPr lvl="1"/>
            <a:r>
              <a:rPr lang="en-US" dirty="0"/>
              <a:t>The return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it was unable to allocate the memory</a:t>
            </a:r>
          </a:p>
          <a:p>
            <a:pPr lvl="1"/>
            <a:r>
              <a:rPr lang="en-US" dirty="0"/>
              <a:t>You always need to check the return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before using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FA11-56CA-45C7-AA1E-1A28E340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Deallocate memory with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Deallocates the memory at the pointer</a:t>
            </a:r>
          </a:p>
          <a:p>
            <a:pPr lvl="1"/>
            <a:r>
              <a:rPr lang="en-US" dirty="0"/>
              <a:t>Only works if the memory address was given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Must be called when you are finished with the memory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else you have a “memory leak”</a:t>
            </a:r>
          </a:p>
          <a:p>
            <a:pPr lvl="1"/>
            <a:endParaRPr lang="en-US" dirty="0"/>
          </a:p>
          <a:p>
            <a:r>
              <a:rPr lang="en-US" dirty="0"/>
              <a:t>Memory leaks occur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Process slowly accumulates memory that it was given, but can’t access anymore</a:t>
            </a:r>
          </a:p>
          <a:p>
            <a:pPr lvl="1"/>
            <a:r>
              <a:rPr lang="en-US" dirty="0"/>
              <a:t>Keeps using more and more memory when it runs for a long time</a:t>
            </a:r>
          </a:p>
          <a:p>
            <a:pPr lvl="1"/>
            <a:r>
              <a:rPr lang="en-US" dirty="0"/>
              <a:t>Until the OS eventually has to kill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needs to be used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If you pass in a pointer that wasn’t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UNDEFINED BEHAVIOR </a:t>
            </a:r>
            <a:r>
              <a:rPr lang="en-US" dirty="0"/>
              <a:t>(often a </a:t>
            </a:r>
            <a:r>
              <a:rPr lang="en-US" dirty="0" err="1"/>
              <a:t>segfault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includes a pointer that has been modified from the one returned by malloc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free(NULL)</a:t>
            </a:r>
            <a:r>
              <a:rPr lang="en-US" dirty="0"/>
              <a:t> is always fine though</a:t>
            </a:r>
          </a:p>
          <a:p>
            <a:pPr lvl="1"/>
            <a:endParaRPr lang="en-US" dirty="0"/>
          </a:p>
          <a:p>
            <a:r>
              <a:rPr lang="en-US" dirty="0"/>
              <a:t>Once memory is freed, it must NEVER be used again</a:t>
            </a:r>
          </a:p>
          <a:p>
            <a:pPr lvl="1"/>
            <a:r>
              <a:rPr lang="en-US" dirty="0"/>
              <a:t>Or else… </a:t>
            </a:r>
            <a:r>
              <a:rPr lang="en-US" b="1" dirty="0"/>
              <a:t>UNDEFINED BEHAVIOR</a:t>
            </a:r>
            <a:r>
              <a:rPr lang="en-US" dirty="0"/>
              <a:t> (surprise!)</a:t>
            </a:r>
          </a:p>
          <a:p>
            <a:pPr lvl="1"/>
            <a:r>
              <a:rPr lang="en-US" dirty="0"/>
              <a:t>Definitely don’t free it twice</a:t>
            </a:r>
          </a:p>
          <a:p>
            <a:pPr lvl="1"/>
            <a:endParaRPr lang="en-US" dirty="0"/>
          </a:p>
          <a:p>
            <a:r>
              <a:rPr lang="en-US" dirty="0" err="1"/>
              <a:t>AddressSanitizer</a:t>
            </a:r>
            <a:r>
              <a:rPr lang="en-US" dirty="0"/>
              <a:t> will helpfully crash your code in both of these cases!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8262-656F-4B9C-9FEE-9EF8E72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FAB-7CA0-425A-A53C-A55B04F5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pointer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must be NULL-checked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object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have its address passed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cs typeface="Courier New" panose="02070309020205020404" pitchFamily="49" charset="0"/>
              </a:rPr>
              <a:t> exactly once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After an object is freed, it must not be accessed or freed again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An object not obtained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not be freed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500"/>
              </a:spcBef>
              <a:defRPr/>
            </a:pPr>
            <a:r>
              <a:rPr lang="en-US" dirty="0">
                <a:cs typeface="Courier New" panose="02070309020205020404" pitchFamily="49" charset="0"/>
              </a:rPr>
              <a:t>Breaking any of these rules leads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67E0-CD2F-48B8-A1D1-73DD6DA7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145-7474-4136-B384-9D95792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571-BE8D-4C63-865A-E4AAA229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You can create exactly as much memory as you want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It lives for exactly as long as you need it</a:t>
            </a:r>
          </a:p>
          <a:p>
            <a:pPr lvl="2"/>
            <a:r>
              <a:rPr lang="en-US" dirty="0"/>
              <a:t>Not tied to any particular function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 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everywhere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you’re not </a:t>
            </a:r>
            <a:r>
              <a:rPr kumimoji="0" lang="en-US" sz="2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carefu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l</a:t>
            </a:r>
            <a:br>
              <a:rPr lang="en-US" dirty="0">
                <a:solidFill>
                  <a:prstClr val="black"/>
                </a:solidFill>
                <a:latin typeface="Tahoma"/>
              </a:rPr>
            </a:br>
            <a:endParaRPr lang="en-US" dirty="0">
              <a:solidFill>
                <a:prstClr val="black"/>
              </a:solidFill>
              <a:latin typeface="Tahoma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Tahoma"/>
              </a:rPr>
              <a:t>Must be sure to later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 all memory given by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EE78-5EBF-421C-A1EC-CDD697C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AFE-F6A6-48A8-91EB-8BFA6B17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“dynamic memory family”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6859-025D-4250-9731-EB3E9F85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Allocates a block of memory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elements, each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Zeros each element in the 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Might return the same pointer, might be a new pointer</a:t>
            </a:r>
          </a:p>
          <a:p>
            <a:pPr lvl="2"/>
            <a:r>
              <a:rPr lang="en-US" dirty="0"/>
              <a:t>Frees the old pointer if giving you a new one</a:t>
            </a:r>
          </a:p>
          <a:p>
            <a:pPr lvl="2"/>
            <a:r>
              <a:rPr lang="en-US" dirty="0"/>
              <a:t>Values in the memory 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to increase the size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array!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EBCA-4D78-47A9-BC6F-3CCC5497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DB05B-7AF2-4BC6-B949-CD59C0FF15CE}"/>
              </a:ext>
            </a:extLst>
          </p:cNvPr>
          <p:cNvSpPr txBox="1"/>
          <p:nvPr/>
        </p:nvSpPr>
        <p:spPr>
          <a:xfrm>
            <a:off x="10347467" y="218225"/>
            <a:ext cx="1587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testfunction.c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  <a:p>
            <a:endParaRPr lang="en-US" sz="2800" dirty="0"/>
          </a:p>
          <a:p>
            <a:r>
              <a:rPr lang="en-US" sz="2800" dirty="0"/>
              <a:t>It prints: “Before: 5\n”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After that: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</a:p>
          <a:p>
            <a:r>
              <a:rPr lang="en-US" sz="2800" dirty="0"/>
              <a:t>	“use-after-free”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D526-9703-463C-8DCA-533D3E8E2D89}"/>
              </a:ext>
            </a:extLst>
          </p:cNvPr>
          <p:cNvSpPr txBox="1"/>
          <p:nvPr/>
        </p:nvSpPr>
        <p:spPr>
          <a:xfrm>
            <a:off x="10347467" y="218225"/>
            <a:ext cx="1587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testfunction.c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24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Dynamic Memory Allocation</a:t>
            </a:r>
          </a:p>
          <a:p>
            <a:pPr lvl="1"/>
            <a:r>
              <a:rPr lang="en-US" b="1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073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CE2-196A-4A07-B517-A59FD569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F56F-9B1F-485C-A31A-52215606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 due today (60% of you are finished)</a:t>
            </a:r>
          </a:p>
          <a:p>
            <a:pPr lvl="1"/>
            <a:r>
              <a:rPr lang="en-US" dirty="0"/>
              <a:t>Includes malloc() which was in the chapter readings</a:t>
            </a:r>
          </a:p>
          <a:p>
            <a:pPr lvl="1"/>
            <a:r>
              <a:rPr lang="en-US" dirty="0"/>
              <a:t>But we’ll also talk about it in class today</a:t>
            </a:r>
          </a:p>
          <a:p>
            <a:pPr lvl="1"/>
            <a:endParaRPr lang="en-US" dirty="0"/>
          </a:p>
          <a:p>
            <a:r>
              <a:rPr lang="en-US" dirty="0"/>
              <a:t>Homework 2 due Thursday</a:t>
            </a:r>
          </a:p>
          <a:p>
            <a:pPr lvl="1"/>
            <a:r>
              <a:rPr lang="en-US" dirty="0"/>
              <a:t>Be sure to start on it ASAP. </a:t>
            </a:r>
            <a:r>
              <a:rPr lang="en-US" dirty="0" err="1"/>
              <a:t>Homeworks</a:t>
            </a:r>
            <a:r>
              <a:rPr lang="en-US" dirty="0"/>
              <a:t> keep getting harder!</a:t>
            </a:r>
          </a:p>
          <a:p>
            <a:pPr lvl="1"/>
            <a:r>
              <a:rPr lang="en-US" dirty="0"/>
              <a:t>Starter video available on piazza</a:t>
            </a:r>
          </a:p>
          <a:p>
            <a:pPr lvl="1"/>
            <a:r>
              <a:rPr lang="en-US" dirty="0"/>
              <a:t>Make sure you’re also reading the writeup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CD9-7788-47D6-8F7F-2709DE70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D70-B1B9-4598-8863-E563FBFF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4C38-4185-41DF-A5CA-AF1F5A22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Let’s write a program that uses dynamic memory to create uppercase versions of string literals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3"/>
            <a:r>
              <a:rPr lang="en-US" sz="2400" dirty="0"/>
              <a:t>Useful library function: </a:t>
            </a:r>
            <a:r>
              <a:rPr lang="en-US" sz="2400" dirty="0" err="1"/>
              <a:t>toupper</a:t>
            </a:r>
            <a:r>
              <a:rPr lang="en-US" sz="2400" dirty="0"/>
              <a:t>()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int main(void)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C5B8-3897-46FF-8F12-9334938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D6DBF-BE25-41A2-A058-B60ADD7F090C}"/>
              </a:ext>
            </a:extLst>
          </p:cNvPr>
          <p:cNvSpPr txBox="1"/>
          <p:nvPr/>
        </p:nvSpPr>
        <p:spPr>
          <a:xfrm>
            <a:off x="9011265" y="254000"/>
            <a:ext cx="28759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dynamic_string-starter.c</a:t>
            </a:r>
            <a:endParaRPr lang="en-US" dirty="0"/>
          </a:p>
          <a:p>
            <a:r>
              <a:rPr lang="en-US" dirty="0" err="1"/>
              <a:t>dynamic_string-solution.c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3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b="1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7283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various types in C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a complicated question</a:t>
            </a:r>
          </a:p>
          <a:p>
            <a:endParaRPr lang="en-US" dirty="0"/>
          </a:p>
          <a:p>
            <a:r>
              <a:rPr lang="en-US" dirty="0"/>
              <a:t>Many types in C are defined as a “minimum size”</a:t>
            </a:r>
          </a:p>
          <a:p>
            <a:pPr lvl="1"/>
            <a:r>
              <a:rPr lang="en-US" dirty="0"/>
              <a:t>Where they are bigger on some machines and smaller on others</a:t>
            </a:r>
          </a:p>
          <a:p>
            <a:pPr lvl="1"/>
            <a:r>
              <a:rPr lang="en-US" dirty="0"/>
              <a:t>This is not a good design</a:t>
            </a:r>
          </a:p>
          <a:p>
            <a:pPr lvl="1"/>
            <a:endParaRPr lang="en-US" dirty="0"/>
          </a:p>
          <a:p>
            <a:r>
              <a:rPr lang="en-US" dirty="0"/>
              <a:t>HOWEVER, if you work on a modern 64-bit computer, you can </a:t>
            </a:r>
            <a:r>
              <a:rPr lang="en-US" i="1" dirty="0"/>
              <a:t>carefully</a:t>
            </a:r>
            <a:r>
              <a:rPr lang="en-US" dirty="0"/>
              <a:t> make some assumptions</a:t>
            </a:r>
          </a:p>
          <a:p>
            <a:pPr lvl="1"/>
            <a:r>
              <a:rPr lang="en-US" dirty="0"/>
              <a:t>And we’ll talk about those assumptions</a:t>
            </a:r>
          </a:p>
          <a:p>
            <a:pPr lvl="1"/>
            <a:r>
              <a:rPr lang="en-US" dirty="0"/>
              <a:t>Note: no need to memorize these for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7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B3A-A1A7-4CAF-B6AE-88C8496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sizes of C types on modern (64-bit)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7AC-6CD8-4CB7-8E4B-20966F5F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byte</a:t>
            </a:r>
          </a:p>
          <a:p>
            <a:pPr lvl="1"/>
            <a:r>
              <a:rPr lang="en-US" dirty="0"/>
              <a:t>char, unsigned char, signed 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/>
              <a:t>2 bytes</a:t>
            </a:r>
          </a:p>
          <a:p>
            <a:pPr lvl="1"/>
            <a:r>
              <a:rPr lang="en-US" dirty="0"/>
              <a:t>short, unsigned short, signed short</a:t>
            </a:r>
          </a:p>
          <a:p>
            <a:pPr lvl="1"/>
            <a:endParaRPr lang="en-US" dirty="0"/>
          </a:p>
          <a:p>
            <a:r>
              <a:rPr lang="en-US" dirty="0"/>
              <a:t>4 bytes</a:t>
            </a:r>
          </a:p>
          <a:p>
            <a:pPr lvl="1"/>
            <a:r>
              <a:rPr lang="en-US" dirty="0"/>
              <a:t>int, unsigned int, signed 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r>
              <a:rPr lang="en-US" dirty="0"/>
              <a:t>8 bytes</a:t>
            </a:r>
          </a:p>
          <a:p>
            <a:pPr lvl="1"/>
            <a:r>
              <a:rPr lang="en-US" dirty="0"/>
              <a:t>long, unsigned long, signed long, </a:t>
            </a:r>
            <a:r>
              <a:rPr lang="en-US" dirty="0" err="1"/>
              <a:t>size_t</a:t>
            </a:r>
            <a:endParaRPr lang="en-US" dirty="0"/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Every pointer type!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06B5-80B6-4F83-9C00-55F3379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5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A727-5A5A-4270-AF7B-49135AE1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complex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A4EE-3D27-4979-A4A9-06D765F8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Easy!</a:t>
            </a:r>
          </a:p>
          <a:p>
            <a:pPr lvl="1"/>
            <a:r>
              <a:rPr lang="en-US" dirty="0"/>
              <a:t>Number of slots times the size of each slot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array[8]</a:t>
            </a:r>
            <a:r>
              <a:rPr lang="en-US" dirty="0"/>
              <a:t> is 32 bytes (8 slots * 4 bytes/slot)</a:t>
            </a:r>
          </a:p>
          <a:p>
            <a:pPr lvl="1"/>
            <a:endParaRPr lang="en-US" dirty="0"/>
          </a:p>
          <a:p>
            <a:r>
              <a:rPr lang="en-US" dirty="0"/>
              <a:t>Structs</a:t>
            </a:r>
          </a:p>
          <a:p>
            <a:pPr lvl="1"/>
            <a:r>
              <a:rPr lang="en-US" dirty="0"/>
              <a:t>Complicated! (we’ll explore more in CS213)</a:t>
            </a:r>
          </a:p>
          <a:p>
            <a:pPr lvl="1"/>
            <a:r>
              <a:rPr lang="en-US" dirty="0"/>
              <a:t>At minimum, the size of every field inside it</a:t>
            </a:r>
          </a:p>
          <a:p>
            <a:pPr lvl="2"/>
            <a:r>
              <a:rPr lang="en-US" dirty="0"/>
              <a:t>Plus more depending on the order of the fields for efficiency reasons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0E19-C70B-41C0-9CB6-02DE0F2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B053-11D7-4D53-BC11-08CC2AB0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assume you know these sizes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8299-500F-4A52-AB7A-836799C8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hard to remember all of this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could be different on a different computer system</a:t>
            </a:r>
          </a:p>
          <a:p>
            <a:pPr lvl="1"/>
            <a:r>
              <a:rPr lang="en-US" dirty="0"/>
              <a:t>Especially 32-bit systems, microcontrollers, or other special computers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figure out the number of bytes a type is</a:t>
            </a:r>
          </a:p>
          <a:p>
            <a:pPr lvl="1"/>
            <a:r>
              <a:rPr lang="en-US" dirty="0"/>
              <a:t>Not a library function, actually an operator in C</a:t>
            </a:r>
          </a:p>
          <a:p>
            <a:pPr lvl="1"/>
            <a:r>
              <a:rPr lang="en-US" dirty="0"/>
              <a:t>Primarily used on types, but can be used on variables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(bool*)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A19A-C62F-43F3-9E09-FAEB425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b="1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1262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must later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Then there must be some agreement on </a:t>
            </a:r>
            <a:r>
              <a:rPr lang="en-US" b="1" dirty="0"/>
              <a:t>which</a:t>
            </a:r>
            <a:r>
              <a:rPr lang="en-US" dirty="0"/>
              <a:t> function should free it</a:t>
            </a:r>
          </a:p>
          <a:p>
            <a:pPr lvl="1"/>
            <a:endParaRPr lang="en-US" dirty="0"/>
          </a:p>
          <a:p>
            <a:r>
              <a:rPr lang="en-US" dirty="0"/>
              <a:t>This concept is known as “ownership”</a:t>
            </a:r>
          </a:p>
          <a:p>
            <a:pPr lvl="1"/>
            <a:r>
              <a:rPr lang="en-US" dirty="0"/>
              <a:t>Ownership is unique. An object cannot have multiple owners</a:t>
            </a:r>
          </a:p>
          <a:p>
            <a:endParaRPr lang="en-US" dirty="0"/>
          </a:p>
          <a:p>
            <a:r>
              <a:rPr lang="en-US" dirty="0"/>
              <a:t>The part of the software that “owns” the memory must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free that memory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transfer ownership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4A27-FF91-45AE-B332-BADD71C5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A6BC-C7DE-457B-BB04-8FF58A7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memory is passed into or out of a function,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Ownership transfer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“Borrowing” the memory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Borrowing memory means that it can be accessed until the function returns</a:t>
            </a:r>
          </a:p>
          <a:p>
            <a:pPr lvl="1"/>
            <a:r>
              <a:rPr lang="en-US" dirty="0"/>
              <a:t>But the function won’t hold on to a pointer and try to access it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only ever borrows memory. It never frees the memory or tries to access that memory again during future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ED1C-475E-4A50-8D36-FC8D2C9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8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47F-6435-4BD0-ACBB-A2E7264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in our dynamic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A9DB-AE2C-44DE-9C6E-03737678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r>
              <a:rPr lang="en-US" sz="2800" dirty="0"/>
              <a:t>The caller takes ownership of the result</a:t>
            </a:r>
          </a:p>
          <a:p>
            <a:pPr lvl="2"/>
            <a:r>
              <a:rPr lang="en-US" sz="2800" dirty="0"/>
              <a:t>(This function creates memory, but is not in charge of freeing it)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/>
              <a:t>Borrows the string transiently</a:t>
            </a:r>
          </a:p>
          <a:p>
            <a:pPr lvl="2"/>
            <a:r>
              <a:rPr lang="en-US" sz="2800" dirty="0"/>
              <a:t>(Accesses it temporarily, but does not take ownership)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Takes ownership of the input string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(This function will free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3A16-2E68-46B5-83E0-B9D02AD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dynamic memory works</a:t>
            </a:r>
          </a:p>
          <a:p>
            <a:pPr lvl="1"/>
            <a:r>
              <a:rPr lang="en-US" dirty="0"/>
              <a:t>And what to be careful about</a:t>
            </a:r>
          </a:p>
          <a:p>
            <a:pPr lvl="1"/>
            <a:endParaRPr lang="en-US" dirty="0"/>
          </a:p>
          <a:p>
            <a:r>
              <a:rPr lang="en-US" dirty="0"/>
              <a:t>Discuss related ideas:</a:t>
            </a:r>
          </a:p>
          <a:p>
            <a:pPr lvl="1"/>
            <a:r>
              <a:rPr lang="en-US" dirty="0"/>
              <a:t>How much memory do C types need?</a:t>
            </a:r>
          </a:p>
          <a:p>
            <a:pPr lvl="1"/>
            <a:r>
              <a:rPr lang="en-US" dirty="0"/>
              <a:t>How do we avoid common dynamic memory mistakes?</a:t>
            </a:r>
          </a:p>
          <a:p>
            <a:pPr lvl="1"/>
            <a:endParaRPr lang="en-US" dirty="0"/>
          </a:p>
          <a:p>
            <a:r>
              <a:rPr lang="en-US" dirty="0"/>
              <a:t>Begin exploring dynamic data structures: dynamic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B78B-DE30-0DB8-01C1-43F8259E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can “own”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E12C-BBDD-D1F3-7995-49183081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Homework 2,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dirty="0"/>
              <a:t> owns the candidate name strings</a:t>
            </a:r>
          </a:p>
          <a:p>
            <a:pPr lvl="1"/>
            <a:r>
              <a:rPr lang="en-US" dirty="0"/>
              <a:t>Pointers to the memory are stored within it</a:t>
            </a:r>
          </a:p>
          <a:p>
            <a:pPr lvl="1"/>
            <a:r>
              <a:rPr lang="en-US" dirty="0"/>
              <a:t>It promises to free them when it is finished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vc_destroy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835F-74FB-8E7E-60C9-FFA81097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167C72-0719-B6B6-B38E-9FD9F038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57073"/>
              </p:ext>
            </p:extLst>
          </p:nvPr>
        </p:nvGraphicFramePr>
        <p:xfrm>
          <a:off x="607594" y="4620768"/>
          <a:ext cx="10972802" cy="164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74">
                  <a:extLst>
                    <a:ext uri="{9D8B030D-6E8A-4147-A177-3AD203B41FA5}">
                      <a16:colId xmlns:a16="http://schemas.microsoft.com/office/drawing/2014/main" val="669002501"/>
                    </a:ext>
                  </a:extLst>
                </a:gridCol>
                <a:gridCol w="2329174">
                  <a:extLst>
                    <a:ext uri="{9D8B030D-6E8A-4147-A177-3AD203B41FA5}">
                      <a16:colId xmlns:a16="http://schemas.microsoft.com/office/drawing/2014/main" val="2982510038"/>
                    </a:ext>
                  </a:extLst>
                </a:gridCol>
                <a:gridCol w="2329174">
                  <a:extLst>
                    <a:ext uri="{9D8B030D-6E8A-4147-A177-3AD203B41FA5}">
                      <a16:colId xmlns:a16="http://schemas.microsoft.com/office/drawing/2014/main" val="3221524249"/>
                    </a:ext>
                  </a:extLst>
                </a:gridCol>
                <a:gridCol w="2329174">
                  <a:extLst>
                    <a:ext uri="{9D8B030D-6E8A-4147-A177-3AD203B41FA5}">
                      <a16:colId xmlns:a16="http://schemas.microsoft.com/office/drawing/2014/main" val="283595413"/>
                    </a:ext>
                  </a:extLst>
                </a:gridCol>
                <a:gridCol w="1656106">
                  <a:extLst>
                    <a:ext uri="{9D8B030D-6E8A-4147-A177-3AD203B41FA5}">
                      <a16:colId xmlns:a16="http://schemas.microsoft.com/office/drawing/2014/main" val="3352808628"/>
                    </a:ext>
                  </a:extLst>
                </a:gridCol>
              </a:tblGrid>
              <a:tr h="164350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candidate: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count: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candidate: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count: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candidate: NULL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count: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candidate: NULL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count: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41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07A746-34E5-6767-D142-3EA01177B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84594"/>
              </p:ext>
            </p:extLst>
          </p:nvPr>
        </p:nvGraphicFramePr>
        <p:xfrm>
          <a:off x="5720080" y="2883916"/>
          <a:ext cx="30886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73">
                  <a:extLst>
                    <a:ext uri="{9D8B030D-6E8A-4147-A177-3AD203B41FA5}">
                      <a16:colId xmlns:a16="http://schemas.microsoft.com/office/drawing/2014/main" val="238716934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588017942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180967981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511335905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3532823883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78946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‘G’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‘r’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‘\0’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8591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5DF893-91B1-2F7C-A24B-728DC13F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664803"/>
              </p:ext>
            </p:extLst>
          </p:nvPr>
        </p:nvGraphicFramePr>
        <p:xfrm>
          <a:off x="5720080" y="3657600"/>
          <a:ext cx="25738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73">
                  <a:extLst>
                    <a:ext uri="{9D8B030D-6E8A-4147-A177-3AD203B41FA5}">
                      <a16:colId xmlns:a16="http://schemas.microsoft.com/office/drawing/2014/main" val="238716934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588017942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180967981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511335905"/>
                    </a:ext>
                  </a:extLst>
                </a:gridCol>
                <a:gridCol w="514773">
                  <a:extLst>
                    <a:ext uri="{9D8B030D-6E8A-4147-A177-3AD203B41FA5}">
                      <a16:colId xmlns:a16="http://schemas.microsoft.com/office/drawing/2014/main" val="1789469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‘B’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‘u’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‘e’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‘\0’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859155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E39DA1-F1A6-263F-D008-8653F80EE542}"/>
              </a:ext>
            </a:extLst>
          </p:cNvPr>
          <p:cNvSpPr/>
          <p:nvPr/>
        </p:nvSpPr>
        <p:spPr>
          <a:xfrm>
            <a:off x="4590556" y="3818806"/>
            <a:ext cx="932420" cy="1399370"/>
          </a:xfrm>
          <a:custGeom>
            <a:avLst/>
            <a:gdLst>
              <a:gd name="connsiteX0" fmla="*/ 115556 w 932420"/>
              <a:gd name="connsiteY0" fmla="*/ 1399370 h 1399370"/>
              <a:gd name="connsiteX1" fmla="*/ 5828 w 932420"/>
              <a:gd name="connsiteY1" fmla="*/ 692234 h 1399370"/>
              <a:gd name="connsiteX2" fmla="*/ 274052 w 932420"/>
              <a:gd name="connsiteY2" fmla="*/ 94826 h 1399370"/>
              <a:gd name="connsiteX3" fmla="*/ 932420 w 932420"/>
              <a:gd name="connsiteY3" fmla="*/ 9482 h 139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420" h="1399370">
                <a:moveTo>
                  <a:pt x="115556" y="1399370"/>
                </a:moveTo>
                <a:cubicBezTo>
                  <a:pt x="47484" y="1154514"/>
                  <a:pt x="-20588" y="909658"/>
                  <a:pt x="5828" y="692234"/>
                </a:cubicBezTo>
                <a:cubicBezTo>
                  <a:pt x="32244" y="474810"/>
                  <a:pt x="119620" y="208618"/>
                  <a:pt x="274052" y="94826"/>
                </a:cubicBezTo>
                <a:cubicBezTo>
                  <a:pt x="428484" y="-18966"/>
                  <a:pt x="680452" y="-4742"/>
                  <a:pt x="932420" y="948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D3B34E3-8EF8-58C4-7CEE-6E4D8EA87053}"/>
              </a:ext>
            </a:extLst>
          </p:cNvPr>
          <p:cNvSpPr/>
          <p:nvPr/>
        </p:nvSpPr>
        <p:spPr>
          <a:xfrm>
            <a:off x="2484034" y="3033185"/>
            <a:ext cx="2953598" cy="2184991"/>
          </a:xfrm>
          <a:custGeom>
            <a:avLst/>
            <a:gdLst>
              <a:gd name="connsiteX0" fmla="*/ 15326 w 2953598"/>
              <a:gd name="connsiteY0" fmla="*/ 2184991 h 2184991"/>
              <a:gd name="connsiteX1" fmla="*/ 39710 w 2953598"/>
              <a:gd name="connsiteY1" fmla="*/ 1136479 h 2184991"/>
              <a:gd name="connsiteX2" fmla="*/ 356702 w 2953598"/>
              <a:gd name="connsiteY2" fmla="*/ 429343 h 2184991"/>
              <a:gd name="connsiteX3" fmla="*/ 1258910 w 2953598"/>
              <a:gd name="connsiteY3" fmla="*/ 63583 h 2184991"/>
              <a:gd name="connsiteX4" fmla="*/ 2953598 w 2953598"/>
              <a:gd name="connsiteY4" fmla="*/ 2623 h 2184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98" h="2184991">
                <a:moveTo>
                  <a:pt x="15326" y="2184991"/>
                </a:moveTo>
                <a:cubicBezTo>
                  <a:pt x="-930" y="1807039"/>
                  <a:pt x="-17186" y="1429087"/>
                  <a:pt x="39710" y="1136479"/>
                </a:cubicBezTo>
                <a:cubicBezTo>
                  <a:pt x="96606" y="843871"/>
                  <a:pt x="153502" y="608159"/>
                  <a:pt x="356702" y="429343"/>
                </a:cubicBezTo>
                <a:cubicBezTo>
                  <a:pt x="559902" y="250527"/>
                  <a:pt x="826094" y="134703"/>
                  <a:pt x="1258910" y="63583"/>
                </a:cubicBezTo>
                <a:cubicBezTo>
                  <a:pt x="1691726" y="-7537"/>
                  <a:pt x="2322662" y="-2457"/>
                  <a:pt x="2953598" y="262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4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7A0A-DDAF-4889-9019-0DDDE5B3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AF72-03CB-431A-A6B3-4C26CCB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news: nothing in the compiler will enforce ownership 😢</a:t>
            </a:r>
          </a:p>
          <a:p>
            <a:endParaRPr lang="en-US" dirty="0"/>
          </a:p>
          <a:p>
            <a:r>
              <a:rPr lang="en-US" dirty="0"/>
              <a:t>No way to know if a function takes ownership or borrows without reading the documentation</a:t>
            </a:r>
          </a:p>
          <a:p>
            <a:endParaRPr lang="en-US" dirty="0"/>
          </a:p>
          <a:p>
            <a:r>
              <a:rPr lang="en-US" dirty="0"/>
              <a:t>Ownership is a contract about how you promise to implement code</a:t>
            </a:r>
          </a:p>
          <a:p>
            <a:pPr lvl="1"/>
            <a:r>
              <a:rPr lang="en-US" dirty="0"/>
              <a:t>But if you follow it, it makes dynamic memory easier!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contract will be specified in the writeup for </a:t>
            </a:r>
            <a:r>
              <a:rPr lang="en-US" dirty="0" err="1"/>
              <a:t>homeworks</a:t>
            </a:r>
            <a:r>
              <a:rPr lang="en-US" dirty="0"/>
              <a:t> in CS211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D277-6415-439E-9440-163A9E7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A34-438F-4550-AC4E-5FB0EFB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ownership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8BD-848F-4EC6-BB1E-EBC21A7D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 of a heap-allocated object is responsible for deallocating it</a:t>
            </a:r>
          </a:p>
          <a:p>
            <a:pPr lvl="1"/>
            <a:r>
              <a:rPr lang="en-US" dirty="0"/>
              <a:t>No one else may do so</a:t>
            </a:r>
          </a:p>
          <a:p>
            <a:pPr lvl="1"/>
            <a:endParaRPr lang="en-US" dirty="0"/>
          </a:p>
          <a:p>
            <a:r>
              <a:rPr lang="en-US" dirty="0"/>
              <a:t>Borrowers of an object may access or modify it</a:t>
            </a:r>
          </a:p>
          <a:p>
            <a:pPr lvl="1"/>
            <a:r>
              <a:rPr lang="en-US" dirty="0"/>
              <a:t>But they may not hold on to a reference to it or deallocate it</a:t>
            </a:r>
          </a:p>
          <a:p>
            <a:pPr lvl="1"/>
            <a:endParaRPr lang="en-US" dirty="0"/>
          </a:p>
          <a:p>
            <a:r>
              <a:rPr lang="en-US" dirty="0"/>
              <a:t>Passing or returning a pointer </a:t>
            </a:r>
            <a:r>
              <a:rPr lang="en-US" i="1" dirty="0"/>
              <a:t>may or may not</a:t>
            </a:r>
            <a:r>
              <a:rPr lang="en-US" dirty="0"/>
              <a:t> transfer ownership</a:t>
            </a:r>
          </a:p>
          <a:p>
            <a:pPr lvl="1"/>
            <a:r>
              <a:rPr lang="en-US" dirty="0"/>
              <a:t>Transfer: caller must have owned it previously and now give up ownership</a:t>
            </a:r>
          </a:p>
          <a:p>
            <a:pPr lvl="1"/>
            <a:r>
              <a:rPr lang="en-US" dirty="0"/>
              <a:t>No transfer: caller could also be borrowing. New function is borrowing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ABC8-F5F7-4FE8-9751-F4EE523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FDC8-D3E0-D6F9-637E-73679B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30CC-D2C4-62FB-C20C-274DD617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function “borrow” or “take ownership”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?</a:t>
            </a:r>
          </a:p>
          <a:p>
            <a:r>
              <a:rPr lang="en-US" dirty="0"/>
              <a:t>Does the caller “borrow” or “take ownership” of return result?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Expects a malloc()’d string as input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Creates a new uppercased string with malloc()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Frees the input string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pointer to the new string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make_uppercase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 message);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FD94-CE9C-B552-BEA8-2CC2A30E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0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FDC8-D3E0-D6F9-637E-73679B33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30CC-D2C4-62FB-C20C-274DD617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function “</a:t>
            </a:r>
            <a:r>
              <a:rPr lang="en-US" strike="sngStrike" dirty="0"/>
              <a:t>borrow</a:t>
            </a:r>
            <a:r>
              <a:rPr lang="en-US" dirty="0"/>
              <a:t>” or “</a:t>
            </a:r>
            <a:r>
              <a:rPr lang="en-US" b="1" dirty="0"/>
              <a:t>take ownership</a:t>
            </a:r>
            <a:r>
              <a:rPr lang="en-US" dirty="0"/>
              <a:t>”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?</a:t>
            </a:r>
          </a:p>
          <a:p>
            <a:r>
              <a:rPr lang="en-US" dirty="0"/>
              <a:t>Does the caller “</a:t>
            </a:r>
            <a:r>
              <a:rPr lang="en-US" strike="sngStrike" dirty="0"/>
              <a:t>borrow</a:t>
            </a:r>
            <a:r>
              <a:rPr lang="en-US" dirty="0"/>
              <a:t>” or “</a:t>
            </a:r>
            <a:r>
              <a:rPr lang="en-US" b="1" dirty="0"/>
              <a:t>take ownership</a:t>
            </a:r>
            <a:r>
              <a:rPr lang="en-US" dirty="0"/>
              <a:t>” of return result?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Expects a malloc()’d string as input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Creates a new uppercased string with malloc()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Frees the input string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Returns a pointer to the new string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make_uppercase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 message);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FD94-CE9C-B552-BEA8-2CC2A30E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9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b="1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69362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B551-FA2E-7206-A992-8E5ED8DA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expanding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3DA7-AD86-74C5-BEE1-4B089289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 // create array</a:t>
            </a:r>
            <a:br>
              <a:rPr lang="en-US" altLang="en-US" sz="2200" dirty="0">
                <a:solidFill>
                  <a:srgbClr val="993333"/>
                </a:solidFill>
                <a:latin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9933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malloc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3080-CC52-0779-B502-506B94F6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AD89-7DC0-C3FD-102C-7C0588FB8209}"/>
              </a:ext>
            </a:extLst>
          </p:cNvPr>
          <p:cNvSpPr txBox="1"/>
          <p:nvPr/>
        </p:nvSpPr>
        <p:spPr>
          <a:xfrm>
            <a:off x="607589" y="2855903"/>
            <a:ext cx="9250927" cy="239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  // expand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newarray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malloc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newarray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copy over values</a:t>
            </a:r>
            <a:br>
              <a:rPr lang="en-US" altLang="en-US" sz="2200" dirty="0">
                <a:solidFill>
                  <a:srgbClr val="212529"/>
                </a:solidFill>
                <a:latin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newarray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copy over values</a:t>
            </a:r>
            <a:br>
              <a:rPr lang="en-US" altLang="en-US" sz="2200" dirty="0">
                <a:solidFill>
                  <a:srgbClr val="212529"/>
                </a:solidFill>
                <a:latin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free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newarray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D511F-4C2F-49CB-8B14-9D577CE21E59}"/>
              </a:ext>
            </a:extLst>
          </p:cNvPr>
          <p:cNvSpPr txBox="1"/>
          <p:nvPr/>
        </p:nvSpPr>
        <p:spPr>
          <a:xfrm>
            <a:off x="605741" y="5539078"/>
            <a:ext cx="6098458" cy="84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use expanded array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33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2"/>
            <a:r>
              <a:rPr lang="en-US" dirty="0"/>
              <a:t>Could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093200" y="228600"/>
            <a:ext cx="21155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readline-starter.c</a:t>
            </a:r>
            <a:endParaRPr lang="en-US" dirty="0"/>
          </a:p>
          <a:p>
            <a:r>
              <a:rPr lang="en-US" dirty="0" err="1"/>
              <a:t>readline-solution.c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/06_dynamic.tgz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06_dynamic/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931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229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354194" y="1357665"/>
            <a:ext cx="6424615" cy="968028"/>
            <a:chOff x="-2" y="171"/>
            <a:chExt cx="4047" cy="6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73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{ to }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667</TotalTime>
  <Words>2858</Words>
  <Application>Microsoft Office PowerPoint</Application>
  <PresentationFormat>Widescreen</PresentationFormat>
  <Paragraphs>526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Courier New</vt:lpstr>
      <vt:lpstr>Courier New Bold</vt:lpstr>
      <vt:lpstr>Gill Sans</vt:lpstr>
      <vt:lpstr>Helvetica</vt:lpstr>
      <vt:lpstr>Tahoma</vt:lpstr>
      <vt:lpstr>Class Slides</vt:lpstr>
      <vt:lpstr>Lecture 06 Dynamic Memory</vt:lpstr>
      <vt:lpstr>Administrivia</vt:lpstr>
      <vt:lpstr>Today’s Goals</vt:lpstr>
      <vt:lpstr>Getting the code for today</vt:lpstr>
      <vt:lpstr>Outline</vt:lpstr>
      <vt:lpstr>Review: What is memory conceptually?</vt:lpstr>
      <vt:lpstr>Review: C memory layout</vt:lpstr>
      <vt:lpstr>Review: When is a pointer “valid”?</vt:lpstr>
      <vt:lpstr>Review: Relating memory sections back to lifetimes</vt:lpstr>
      <vt:lpstr>Allocate memory with malloc()</vt:lpstr>
      <vt:lpstr>Malloc return value</vt:lpstr>
      <vt:lpstr>Deallocate memory with free()</vt:lpstr>
      <vt:lpstr>Free needs to be used carefully</vt:lpstr>
      <vt:lpstr>Rules for dynamic memory allocation</vt:lpstr>
      <vt:lpstr>Pros/cons of dynamic memory allocation</vt:lpstr>
      <vt:lpstr>Other “dynamic memory family” functions</vt:lpstr>
      <vt:lpstr>Break + Question</vt:lpstr>
      <vt:lpstr>Break + Question</vt:lpstr>
      <vt:lpstr>Outline</vt:lpstr>
      <vt:lpstr>Live coding example</vt:lpstr>
      <vt:lpstr>Outline</vt:lpstr>
      <vt:lpstr>How much memory do various types in C take?</vt:lpstr>
      <vt:lpstr>Standard sizes of C types on modern (64-bit) computers</vt:lpstr>
      <vt:lpstr>What about more complex things?</vt:lpstr>
      <vt:lpstr>Don’t assume you know these sizes in code</vt:lpstr>
      <vt:lpstr>Outline</vt:lpstr>
      <vt:lpstr>Ownership idea</vt:lpstr>
      <vt:lpstr>Ownership questions</vt:lpstr>
      <vt:lpstr>Ownership in our dynamic memory example</vt:lpstr>
      <vt:lpstr>Data structures can “own” memory</vt:lpstr>
      <vt:lpstr>Ownership is a concept</vt:lpstr>
      <vt:lpstr>The full ownership protocol</vt:lpstr>
      <vt:lpstr>Break + Question</vt:lpstr>
      <vt:lpstr>Break + Question</vt:lpstr>
      <vt:lpstr>Outline</vt:lpstr>
      <vt:lpstr>Dealing with dynamic input</vt:lpstr>
      <vt:lpstr>Example: expanding an array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Dynamic Memory</dc:title>
  <dc:creator>Branden Ghena</dc:creator>
  <cp:lastModifiedBy>Branden Ghena</cp:lastModifiedBy>
  <cp:revision>73</cp:revision>
  <dcterms:created xsi:type="dcterms:W3CDTF">2021-10-06T20:16:12Z</dcterms:created>
  <dcterms:modified xsi:type="dcterms:W3CDTF">2023-04-18T20:36:48Z</dcterms:modified>
</cp:coreProperties>
</file>