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1"/>
  </p:notesMasterIdLst>
  <p:sldIdLst>
    <p:sldId id="256" r:id="rId2"/>
    <p:sldId id="828" r:id="rId3"/>
    <p:sldId id="2148" r:id="rId4"/>
    <p:sldId id="264" r:id="rId5"/>
    <p:sldId id="783" r:id="rId6"/>
    <p:sldId id="2147" r:id="rId7"/>
    <p:sldId id="802" r:id="rId8"/>
    <p:sldId id="804" r:id="rId9"/>
    <p:sldId id="387" r:id="rId10"/>
    <p:sldId id="2149" r:id="rId11"/>
    <p:sldId id="385" r:id="rId12"/>
    <p:sldId id="819" r:id="rId13"/>
    <p:sldId id="820" r:id="rId14"/>
    <p:sldId id="821" r:id="rId15"/>
    <p:sldId id="823" r:id="rId16"/>
    <p:sldId id="2150" r:id="rId17"/>
    <p:sldId id="388" r:id="rId18"/>
    <p:sldId id="790" r:id="rId19"/>
    <p:sldId id="798" r:id="rId20"/>
    <p:sldId id="791" r:id="rId21"/>
    <p:sldId id="793" r:id="rId22"/>
    <p:sldId id="792" r:id="rId23"/>
    <p:sldId id="799" r:id="rId24"/>
    <p:sldId id="2151" r:id="rId25"/>
    <p:sldId id="847" r:id="rId26"/>
    <p:sldId id="370" r:id="rId27"/>
    <p:sldId id="829" r:id="rId28"/>
    <p:sldId id="373" r:id="rId29"/>
    <p:sldId id="848" r:id="rId30"/>
    <p:sldId id="372" r:id="rId31"/>
    <p:sldId id="371" r:id="rId32"/>
    <p:sldId id="830" r:id="rId33"/>
    <p:sldId id="365" r:id="rId34"/>
    <p:sldId id="375" r:id="rId35"/>
    <p:sldId id="402" r:id="rId36"/>
    <p:sldId id="408" r:id="rId37"/>
    <p:sldId id="831" r:id="rId38"/>
    <p:sldId id="2152" r:id="rId39"/>
    <p:sldId id="411" r:id="rId40"/>
    <p:sldId id="401" r:id="rId41"/>
    <p:sldId id="471" r:id="rId42"/>
    <p:sldId id="463" r:id="rId43"/>
    <p:sldId id="849" r:id="rId44"/>
    <p:sldId id="850" r:id="rId45"/>
    <p:sldId id="854" r:id="rId46"/>
    <p:sldId id="2130" r:id="rId47"/>
    <p:sldId id="2131" r:id="rId48"/>
    <p:sldId id="2132" r:id="rId49"/>
    <p:sldId id="2133" r:id="rId50"/>
    <p:sldId id="2134" r:id="rId51"/>
    <p:sldId id="2135" r:id="rId52"/>
    <p:sldId id="2136" r:id="rId53"/>
    <p:sldId id="2137" r:id="rId54"/>
    <p:sldId id="2138" r:id="rId55"/>
    <p:sldId id="2139" r:id="rId56"/>
    <p:sldId id="2140" r:id="rId57"/>
    <p:sldId id="2141" r:id="rId58"/>
    <p:sldId id="2142" r:id="rId59"/>
    <p:sldId id="2153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28"/>
            <p14:sldId id="2148"/>
            <p14:sldId id="264"/>
            <p14:sldId id="783"/>
          </p14:sldIdLst>
        </p14:section>
        <p14:section name="Linked Lists" id="{2F1388E1-8F78-47A0-AE55-891D3414D1D4}">
          <p14:sldIdLst>
            <p14:sldId id="2147"/>
            <p14:sldId id="802"/>
            <p14:sldId id="804"/>
            <p14:sldId id="387"/>
          </p14:sldIdLst>
        </p14:section>
        <p14:section name="Pointers to Pointers" id="{6194D98D-523E-4D71-842B-4A78646BDF7A}">
          <p14:sldIdLst>
            <p14:sldId id="2149"/>
            <p14:sldId id="385"/>
            <p14:sldId id="819"/>
            <p14:sldId id="820"/>
            <p14:sldId id="821"/>
            <p14:sldId id="823"/>
          </p14:sldIdLst>
        </p14:section>
        <p14:section name="Dynamic Arrays" id="{929941D6-004F-4A8A-A068-CF7770254D7C}">
          <p14:sldIdLst>
            <p14:sldId id="2150"/>
            <p14:sldId id="388"/>
            <p14:sldId id="790"/>
            <p14:sldId id="798"/>
            <p14:sldId id="791"/>
            <p14:sldId id="793"/>
            <p14:sldId id="792"/>
            <p14:sldId id="799"/>
          </p14:sldIdLst>
        </p14:section>
        <p14:section name="Bits and Bytes" id="{B55B8E8C-5EAB-4A1E-A4E9-AE5E896E46FA}">
          <p14:sldIdLst>
            <p14:sldId id="2151"/>
            <p14:sldId id="847"/>
            <p14:sldId id="370"/>
            <p14:sldId id="829"/>
            <p14:sldId id="373"/>
            <p14:sldId id="848"/>
            <p14:sldId id="372"/>
            <p14:sldId id="371"/>
            <p14:sldId id="830"/>
            <p14:sldId id="365"/>
            <p14:sldId id="375"/>
            <p14:sldId id="402"/>
            <p14:sldId id="408"/>
            <p14:sldId id="831"/>
          </p14:sldIdLst>
        </p14:section>
        <p14:section name="Integer Encodings" id="{A75A0407-40D9-4392-BF48-D7F255C37A1B}">
          <p14:sldIdLst>
            <p14:sldId id="2152"/>
            <p14:sldId id="411"/>
            <p14:sldId id="401"/>
            <p14:sldId id="471"/>
            <p14:sldId id="463"/>
            <p14:sldId id="849"/>
            <p14:sldId id="850"/>
            <p14:sldId id="854"/>
            <p14:sldId id="2130"/>
            <p14:sldId id="2131"/>
            <p14:sldId id="2132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2"/>
          </p14:sldIdLst>
        </p14:section>
        <p14:section name="Wrapup" id="{29A7F866-9DA9-446B-8359-CE426CB89C7A}">
          <p14:sldIdLst>
            <p14:sldId id="21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09" d="100"/>
          <a:sy n="109" d="100"/>
        </p:scale>
        <p:origin x="88" y="5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8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that short </a:t>
            </a:r>
            <a:r>
              <a:rPr lang="en-US" baseline="0" dirty="0" err="1"/>
              <a:t>int</a:t>
            </a:r>
            <a:r>
              <a:rPr lang="en-US" baseline="0" dirty="0"/>
              <a:t> use 2-bytes, unqualified </a:t>
            </a:r>
            <a:r>
              <a:rPr lang="en-US" baseline="0" dirty="0" err="1"/>
              <a:t>int</a:t>
            </a:r>
            <a:r>
              <a:rPr lang="en-US" baseline="0" dirty="0"/>
              <a:t> is 4B and long </a:t>
            </a:r>
            <a:r>
              <a:rPr lang="en-US" baseline="0" dirty="0" err="1"/>
              <a:t>int</a:t>
            </a:r>
            <a:r>
              <a:rPr lang="en-US" baseline="0" dirty="0"/>
              <a:t> uses the full word size (4 or 8)</a:t>
            </a:r>
          </a:p>
          <a:p>
            <a:r>
              <a:rPr lang="en-US" baseline="0" dirty="0"/>
              <a:t>Also note two different floating-point formats – single and double precision</a:t>
            </a:r>
          </a:p>
          <a:p>
            <a:r>
              <a:rPr lang="en-US" baseline="0" dirty="0"/>
              <a:t>There are differences among same architectures of different width, different </a:t>
            </a:r>
            <a:r>
              <a:rPr lang="en-US" baseline="0" dirty="0" err="1"/>
              <a:t>archs</a:t>
            </a:r>
            <a:r>
              <a:rPr lang="en-US" baseline="0" dirty="0"/>
              <a:t> of same width, and the standard is in </a:t>
            </a:r>
            <a:r>
              <a:rPr lang="en-US" baseline="0" dirty="0" err="1"/>
              <a:t>lala</a:t>
            </a:r>
            <a:r>
              <a:rPr lang="en-US" baseline="0" dirty="0"/>
              <a:t> land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6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pPr eaLnBrk="1" hangingPunct="1"/>
            <a:r>
              <a:rPr lang="en-US" dirty="0"/>
              <a:t>Note the asymmetry on the 2’s-complement</a:t>
            </a:r>
            <a:r>
              <a:rPr lang="en-US" baseline="0" dirty="0"/>
              <a:t> range, a source of bugs; why the asymmetry? 0 is nonnegative which means it can represent one less positive number</a:t>
            </a:r>
          </a:p>
          <a:p>
            <a:pPr eaLnBrk="1" hangingPunct="1"/>
            <a:r>
              <a:rPr lang="en-US" baseline="0" dirty="0"/>
              <a:t>Note also that </a:t>
            </a:r>
            <a:r>
              <a:rPr lang="en-US" baseline="0" dirty="0" err="1"/>
              <a:t>UMax</a:t>
            </a:r>
            <a:r>
              <a:rPr lang="en-US" baseline="0" dirty="0"/>
              <a:t> is just over 2 </a:t>
            </a:r>
            <a:r>
              <a:rPr lang="en-US" baseline="0" dirty="0" err="1"/>
              <a:t>TMax</a:t>
            </a:r>
            <a:r>
              <a:rPr lang="en-US" baseline="0" dirty="0"/>
              <a:t> (</a:t>
            </a:r>
            <a:r>
              <a:rPr lang="en-US" baseline="0" dirty="0" err="1"/>
              <a:t>Umax</a:t>
            </a:r>
            <a:r>
              <a:rPr lang="en-US" baseline="0" dirty="0"/>
              <a:t> = 2*Tmax+1)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1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5DAF381A-259C-4227-ADCD-76AD456CCE3B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7736-F5EA-43B3-953F-644CC2AA1B55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584F7-1A58-4260-9F2F-DA8475C71362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88F5-DB73-4F77-9CBE-B958EB5A5350}" type="datetime1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5391-E2D1-4692-89D3-721346745FA3}" type="datetime1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B9570F1-7619-4449-80EC-377F6A56DF6B}" type="datetime1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1855440-54A7-409F-B285-8292AC776A3E}" type="datetime1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sz="5300" dirty="0"/>
              <a:t>Memory and Binary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b="1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dirty="0"/>
              <a:t>Dynamic Arrays</a:t>
            </a:r>
          </a:p>
          <a:p>
            <a:endParaRPr lang="en-US" dirty="0"/>
          </a:p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45013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/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/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pointer to another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values stored in an object</a:t>
            </a:r>
          </a:p>
          <a:p>
            <a:pPr lvl="1"/>
            <a:r>
              <a:rPr lang="en-US" dirty="0"/>
              <a:t>That object has a memory address</a:t>
            </a:r>
          </a:p>
          <a:p>
            <a:pPr lvl="1"/>
            <a:r>
              <a:rPr lang="en-US" dirty="0"/>
              <a:t>We could make a pointer to a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/>
        </p:nvGraphicFramePr>
        <p:xfrm>
          <a:off x="4054195" y="2714258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/>
        </p:nvGraphicFramePr>
        <p:xfrm>
          <a:off x="2221101" y="3949931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75671" y="3232418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A95211-3476-4CC7-A16E-E985892FA954}"/>
              </a:ext>
            </a:extLst>
          </p:cNvPr>
          <p:cNvGraphicFramePr>
            <a:graphicFrameLocks noGrp="1"/>
          </p:cNvGraphicFramePr>
          <p:nvPr/>
        </p:nvGraphicFramePr>
        <p:xfrm>
          <a:off x="1822862" y="5196840"/>
          <a:ext cx="452377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46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A0363-C302-4745-9071-6851EE9C45A4}"/>
              </a:ext>
            </a:extLst>
          </p:cNvPr>
          <p:cNvCxnSpPr/>
          <p:nvPr/>
        </p:nvCxnSpPr>
        <p:spPr>
          <a:xfrm flipV="1">
            <a:off x="5775671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001-A7D4-45AD-91EA-B1F92A37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672B-ECBD-42B2-8B93-4D390191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pointer to something, add a * to the type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78266-B31E-4813-9780-8C333028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82B5A0-791A-46BB-9E01-A5E62219B27D}"/>
              </a:ext>
            </a:extLst>
          </p:cNvPr>
          <p:cNvGraphicFramePr>
            <a:graphicFrameLocks noGrp="1"/>
          </p:cNvGraphicFramePr>
          <p:nvPr/>
        </p:nvGraphicFramePr>
        <p:xfrm>
          <a:off x="9285226" y="11430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598A79-1338-4EFE-B128-FDEA73744EBA}"/>
              </a:ext>
            </a:extLst>
          </p:cNvPr>
          <p:cNvGraphicFramePr>
            <a:graphicFrameLocks noGrp="1"/>
          </p:cNvGraphicFramePr>
          <p:nvPr/>
        </p:nvGraphicFramePr>
        <p:xfrm>
          <a:off x="7452132" y="2378673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D6C00B-1074-4ACD-A84A-5B8BCAE061CB}"/>
              </a:ext>
            </a:extLst>
          </p:cNvPr>
          <p:cNvCxnSpPr/>
          <p:nvPr/>
        </p:nvCxnSpPr>
        <p:spPr>
          <a:xfrm flipV="1">
            <a:off x="11006702" y="1661160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5669BB-72B4-4CA8-9D36-8689FA83301D}"/>
              </a:ext>
            </a:extLst>
          </p:cNvPr>
          <p:cNvGraphicFramePr>
            <a:graphicFrameLocks noGrp="1"/>
          </p:cNvGraphicFramePr>
          <p:nvPr/>
        </p:nvGraphicFramePr>
        <p:xfrm>
          <a:off x="7053893" y="3625582"/>
          <a:ext cx="452377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46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340D90-A443-412D-87EC-FEB4C3C7D277}"/>
              </a:ext>
            </a:extLst>
          </p:cNvPr>
          <p:cNvCxnSpPr/>
          <p:nvPr/>
        </p:nvCxnSpPr>
        <p:spPr>
          <a:xfrm flipV="1">
            <a:off x="11006702" y="2908069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4ED079-F90D-4018-908A-AF1C55EA86EF}"/>
              </a:ext>
            </a:extLst>
          </p:cNvPr>
          <p:cNvSpPr txBox="1"/>
          <p:nvPr/>
        </p:nvSpPr>
        <p:spPr>
          <a:xfrm>
            <a:off x="985529" y="3401879"/>
            <a:ext cx="82996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z = 5;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&amp;z;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6668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E08E-5E7B-4D15-B74D-69838746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AB7-FE6E-4A36-AD4D-0BC87F1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401525" cy="5029200"/>
          </a:xfrm>
        </p:spPr>
        <p:txBody>
          <a:bodyPr>
            <a:normAutofit/>
          </a:bodyPr>
          <a:lstStyle/>
          <a:p>
            <a:r>
              <a:rPr lang="en-US" dirty="0"/>
              <a:t>Various functions in the linked list code need to return the</a:t>
            </a:r>
            <a:br>
              <a:rPr lang="en-US" dirty="0"/>
            </a:br>
            <a:r>
              <a:rPr lang="en-US" dirty="0"/>
              <a:t>new head of the linked list</a:t>
            </a:r>
          </a:p>
          <a:p>
            <a:pPr lvl="1"/>
            <a:r>
              <a:rPr lang="en-US" dirty="0"/>
              <a:t>Instead, they could update the linked list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node* list, int value);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could become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node** list, int value);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429F5-ECAC-456C-8B6D-E163C8CF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C3735-4073-4AC7-95B4-0CE225AD8BDF}"/>
              </a:ext>
            </a:extLst>
          </p:cNvPr>
          <p:cNvSpPr txBox="1"/>
          <p:nvPr/>
        </p:nvSpPr>
        <p:spPr>
          <a:xfrm>
            <a:off x="9093200" y="228600"/>
            <a:ext cx="2082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  <a:p>
            <a:r>
              <a:rPr lang="en-US" dirty="0"/>
              <a:t>(from last lecture)</a:t>
            </a:r>
          </a:p>
        </p:txBody>
      </p:sp>
    </p:spTree>
    <p:extLst>
      <p:ext uri="{BB962C8B-B14F-4D97-AF65-F5344CB8AC3E}">
        <p14:creationId xmlns:p14="http://schemas.microsoft.com/office/powerpoint/2010/main" val="2904834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5182-911C-4A58-88F3-94270BAE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occurs in 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F388-7A7F-411D-9CAF-8786516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argv</a:t>
            </a:r>
            <a:r>
              <a:rPr lang="en-US" dirty="0"/>
              <a:t> is an array of strings</a:t>
            </a:r>
          </a:p>
          <a:p>
            <a:pPr lvl="1"/>
            <a:r>
              <a:rPr lang="en-US" dirty="0"/>
              <a:t>Strings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So </a:t>
            </a:r>
            <a:r>
              <a:rPr lang="en-US" dirty="0" err="1"/>
              <a:t>argv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cs typeface="Courier New" panose="02070309020205020404" pitchFamily="49" charset="0"/>
              </a:rPr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7AFB0-2488-4A82-BBB2-4C00C5AB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b="1" dirty="0"/>
              <a:t>Dynamic Arrays</a:t>
            </a:r>
          </a:p>
          <a:p>
            <a:endParaRPr lang="en-US" dirty="0"/>
          </a:p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30747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dynamic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read in data, but you don’t know how much data there might be?</a:t>
            </a:r>
          </a:p>
          <a:p>
            <a:endParaRPr lang="en-US" dirty="0"/>
          </a:p>
          <a:p>
            <a:r>
              <a:rPr lang="en-US" dirty="0"/>
              <a:t>Arrays in C are a fixed size</a:t>
            </a:r>
          </a:p>
          <a:p>
            <a:r>
              <a:rPr lang="en-US" dirty="0"/>
              <a:t>But you can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as many times as needed</a:t>
            </a:r>
          </a:p>
          <a:p>
            <a:pPr lvl="1"/>
            <a:r>
              <a:rPr lang="en-US" dirty="0"/>
              <a:t>Request some memory</a:t>
            </a:r>
          </a:p>
          <a:p>
            <a:pPr lvl="1"/>
            <a:r>
              <a:rPr lang="en-US" dirty="0"/>
              <a:t>Use until you run out</a:t>
            </a:r>
          </a:p>
          <a:p>
            <a:pPr lvl="1"/>
            <a:r>
              <a:rPr lang="en-US" dirty="0"/>
              <a:t>Request more memory and copy existing values over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makes this simple, but it’s still </a:t>
            </a:r>
            <a:r>
              <a:rPr lang="en-US" b="1" dirty="0"/>
              <a:t>slow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8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dynamic memory: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Reads an entire line at a time from stdin</a:t>
            </a:r>
          </a:p>
          <a:p>
            <a:pPr lvl="1"/>
            <a:r>
              <a:rPr lang="en-US" dirty="0"/>
              <a:t>Can’t know in advance how many bytes there will be to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Keeps reading in bytes until ‘\n’ character or end-of-file</a:t>
            </a:r>
          </a:p>
          <a:p>
            <a:pPr lvl="1"/>
            <a:r>
              <a:rPr lang="en-US" dirty="0"/>
              <a:t>Needs to request more memory until it holds the entire line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part of the 211 library, not standard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7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Read from stdin until ‘\n’ or end-of-file (EOF)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Allocate an array to hold the read characters</a:t>
            </a:r>
          </a:p>
          <a:p>
            <a:pPr lvl="2"/>
            <a:r>
              <a:rPr lang="en-US" dirty="0"/>
              <a:t>Make sure to end it with a ‘\0’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NULL pointer if EOF was reached immediately</a:t>
            </a:r>
          </a:p>
          <a:p>
            <a:pPr lvl="2"/>
            <a:r>
              <a:rPr lang="en-US" dirty="0"/>
              <a:t>Pointer to string otherwise (not including the newline character)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7BA5A-9775-4820-AFCF-1BA19D6C45E9}"/>
              </a:ext>
            </a:extLst>
          </p:cNvPr>
          <p:cNvSpPr txBox="1"/>
          <p:nvPr/>
        </p:nvSpPr>
        <p:spPr>
          <a:xfrm>
            <a:off x="9371931" y="360144"/>
            <a:ext cx="2208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readline-starter.c</a:t>
            </a:r>
            <a:endParaRPr lang="en-US" dirty="0"/>
          </a:p>
          <a:p>
            <a:r>
              <a:rPr lang="en-US" dirty="0" err="1"/>
              <a:t>readline-complete.c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3860-2731-42FA-AEFE-C295DDF4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2541-5CC7-4C18-8425-8447B227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3 part 1 due today</a:t>
            </a:r>
          </a:p>
          <a:p>
            <a:pPr lvl="1"/>
            <a:r>
              <a:rPr lang="en-US" dirty="0"/>
              <a:t>Only need to submit code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ballot.c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test_ballot.c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(Unless you made 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  <a:r>
              <a:rPr lang="en-US" dirty="0">
                <a:cs typeface="Courier New" panose="02070309020205020404" pitchFamily="49" charset="0"/>
              </a:rPr>
              <a:t> files. Submit those!)</a:t>
            </a:r>
          </a:p>
          <a:p>
            <a:endParaRPr lang="en-US" dirty="0"/>
          </a:p>
          <a:p>
            <a:r>
              <a:rPr lang="en-US" dirty="0"/>
              <a:t>Homework 3 part 2 due next week Thursday</a:t>
            </a:r>
          </a:p>
          <a:p>
            <a:pPr lvl="1"/>
            <a:r>
              <a:rPr lang="en-US" dirty="0"/>
              <a:t>Can start submitting to </a:t>
            </a:r>
            <a:r>
              <a:rPr lang="en-US" dirty="0" err="1"/>
              <a:t>Gradescope</a:t>
            </a:r>
            <a:r>
              <a:rPr lang="en-US" dirty="0"/>
              <a:t> later today</a:t>
            </a:r>
          </a:p>
          <a:p>
            <a:pPr lvl="1"/>
            <a:r>
              <a:rPr lang="en-US" dirty="0"/>
              <a:t>Continuation of Part 1, so it shouldn’t be too hard to get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D6735-F79C-417E-8788-71629620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7BB4-1612-430E-AB96-F02369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 versus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875-B098-4CCE-9271-2C98077B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copy ourselves,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add?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can be far more efficient</a:t>
            </a:r>
          </a:p>
          <a:p>
            <a:pPr lvl="1"/>
            <a:r>
              <a:rPr lang="en-US" dirty="0"/>
              <a:t>Doesn’t have to copy data at all if there is room in the heap to expand</a:t>
            </a:r>
          </a:p>
          <a:p>
            <a:pPr lvl="1"/>
            <a:endParaRPr lang="en-US" dirty="0"/>
          </a:p>
          <a:p>
            <a:r>
              <a:rPr lang="en-US" dirty="0"/>
              <a:t>Also simpler for programmers</a:t>
            </a:r>
          </a:p>
          <a:p>
            <a:pPr lvl="1"/>
            <a:r>
              <a:rPr lang="en-US" dirty="0"/>
              <a:t>Can’t forget to free the old memory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 it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A2A0-F819-4B9C-9BFF-27AB210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1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CC4E-9B6B-485F-A2C0-85326D1C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string size will change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F681-5C6C-47E6-8328-DA7683E3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efficiency</a:t>
            </a:r>
          </a:p>
          <a:p>
            <a:pPr lvl="1"/>
            <a:r>
              <a:rPr lang="en-US" dirty="0"/>
              <a:t>Pointer returned could have way more memory than characters</a:t>
            </a:r>
          </a:p>
          <a:p>
            <a:pPr lvl="1"/>
            <a:r>
              <a:rPr lang="en-US" dirty="0"/>
              <a:t>User might hold on to memory for a while before freeing</a:t>
            </a:r>
          </a:p>
          <a:p>
            <a:pPr lvl="1"/>
            <a:r>
              <a:rPr lang="en-US" dirty="0"/>
              <a:t>The less wasted memory, the less memory the program needs</a:t>
            </a:r>
          </a:p>
          <a:p>
            <a:pPr lvl="1"/>
            <a:endParaRPr lang="en-US" dirty="0"/>
          </a:p>
          <a:p>
            <a:r>
              <a:rPr lang="en-US" dirty="0"/>
              <a:t>Runtime speed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are slow</a:t>
            </a:r>
          </a:p>
          <a:p>
            <a:pPr lvl="1"/>
            <a:r>
              <a:rPr lang="en-US" dirty="0"/>
              <a:t>The fewer times we call them, the faster the program will run</a:t>
            </a:r>
          </a:p>
          <a:p>
            <a:pPr lvl="1"/>
            <a:endParaRPr lang="en-US" dirty="0"/>
          </a:p>
          <a:p>
            <a:r>
              <a:rPr lang="en-US" dirty="0"/>
              <a:t>Need to pick a sweet spot to balance the two of these</a:t>
            </a:r>
          </a:p>
          <a:p>
            <a:pPr lvl="1"/>
            <a:r>
              <a:rPr lang="en-US" dirty="0"/>
              <a:t>Real program: starts at 80 characters, doubles size when reallocating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7A24-EC47-4BC3-BB00-52DB531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9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FDE-2D53-40D7-9A71-60FF3E0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efficiency really matter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49BA-1123-4953-91A8-7C428148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you’re writing a CS211 homework: </a:t>
            </a:r>
            <a:r>
              <a:rPr lang="en-US" b="1" dirty="0"/>
              <a:t>no</a:t>
            </a:r>
          </a:p>
          <a:p>
            <a:endParaRPr lang="en-US" dirty="0"/>
          </a:p>
          <a:p>
            <a:r>
              <a:rPr lang="en-US" dirty="0"/>
              <a:t>If you’re writing a </a:t>
            </a:r>
            <a:r>
              <a:rPr lang="en-US" dirty="0" err="1"/>
              <a:t>Javascript</a:t>
            </a:r>
            <a:r>
              <a:rPr lang="en-US" dirty="0"/>
              <a:t> interpreter for Firefox,</a:t>
            </a:r>
          </a:p>
          <a:p>
            <a:pPr lvl="1"/>
            <a:r>
              <a:rPr lang="en-US" dirty="0"/>
              <a:t>Which has millions of users</a:t>
            </a:r>
          </a:p>
          <a:p>
            <a:pPr lvl="1"/>
            <a:r>
              <a:rPr lang="en-US" dirty="0"/>
              <a:t>times hundreds of websites per day for each user</a:t>
            </a:r>
          </a:p>
          <a:p>
            <a:pPr lvl="1"/>
            <a:r>
              <a:rPr lang="en-US" dirty="0"/>
              <a:t>times hundreds of lines of code per website</a:t>
            </a:r>
          </a:p>
          <a:p>
            <a:pPr lvl="1"/>
            <a:r>
              <a:rPr lang="en-US" dirty="0"/>
              <a:t>and each line of code is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5BF04-4851-4663-9910-FE07621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9622-390B-4D76-A354-CCCB6423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6" name="Picture 2" descr="Dependency">
            <a:extLst>
              <a:ext uri="{FF2B5EF4-FFF2-40B4-BE49-F238E27FC236}">
                <a16:creationId xmlns:a16="http://schemas.microsoft.com/office/drawing/2014/main" id="{D541E631-7C4C-41A3-8031-10109E0C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747" y="1143000"/>
            <a:ext cx="3960495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9208-A068-497D-B312-EA4D69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C3EB5-6048-44B3-A584-5A96428B58E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https://xkcd.com/2347/</a:t>
            </a:r>
          </a:p>
        </p:txBody>
      </p:sp>
    </p:spTree>
    <p:extLst>
      <p:ext uri="{BB962C8B-B14F-4D97-AF65-F5344CB8AC3E}">
        <p14:creationId xmlns:p14="http://schemas.microsoft.com/office/powerpoint/2010/main" val="4169018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dirty="0"/>
              <a:t>Dynamic Arrays</a:t>
            </a:r>
          </a:p>
          <a:p>
            <a:endParaRPr lang="en-US" dirty="0"/>
          </a:p>
          <a:p>
            <a:r>
              <a:rPr lang="en-US" b="1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82445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BE9-DA82-5751-22D8-A9990BA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D2DA-37DC-472E-5D92-2FBA317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how a computer really works we need to understand that data it operates on</a:t>
            </a:r>
          </a:p>
          <a:p>
            <a:endParaRPr lang="en-US" dirty="0"/>
          </a:p>
          <a:p>
            <a:r>
              <a:rPr lang="en-US" dirty="0"/>
              <a:t>Computers hold data in memory as individual ones and zeros</a:t>
            </a:r>
          </a:p>
          <a:p>
            <a:pPr lvl="1"/>
            <a:r>
              <a:rPr lang="en-US" dirty="0"/>
              <a:t>These ones and zeros make up binary values</a:t>
            </a:r>
          </a:p>
          <a:p>
            <a:pPr lvl="1"/>
            <a:endParaRPr lang="en-US" dirty="0"/>
          </a:p>
          <a:p>
            <a:r>
              <a:rPr lang="en-US" dirty="0"/>
              <a:t>So, we’re going to need to understand binary</a:t>
            </a:r>
          </a:p>
          <a:p>
            <a:pPr lvl="1"/>
            <a:r>
              <a:rPr lang="en-US" dirty="0"/>
              <a:t>Binary will </a:t>
            </a:r>
            <a:r>
              <a:rPr lang="en-US" b="1" i="1" dirty="0"/>
              <a:t>definitely</a:t>
            </a:r>
            <a:r>
              <a:rPr lang="en-US" dirty="0"/>
              <a:t> come up again in this and other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64D04-7B15-F479-C2BD-5CC73006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6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  +   0*10</a:t>
            </a:r>
            <a:r>
              <a:rPr lang="en-US" baseline="30000" dirty="0"/>
              <a:t>3</a:t>
            </a:r>
            <a:r>
              <a:rPr lang="en-US" dirty="0"/>
              <a:t>   + 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</a:p>
          <a:p>
            <a:pPr lvl="1"/>
            <a:endParaRPr lang="en-US" baseline="30000" dirty="0"/>
          </a:p>
          <a:p>
            <a:pPr lvl="1"/>
            <a:r>
              <a:rPr lang="en-US" dirty="0"/>
              <a:t>Usually, we leave out the zeros:</a:t>
            </a:r>
          </a:p>
          <a:p>
            <a:pPr lvl="2"/>
            <a:r>
              <a:rPr lang="en-US" dirty="0"/>
              <a:t>1*10</a:t>
            </a:r>
            <a:r>
              <a:rPr lang="en-US" baseline="30000" dirty="0"/>
              <a:t>4</a:t>
            </a:r>
            <a:r>
              <a:rPr lang="en-US" dirty="0"/>
              <a:t>   +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  <a:endParaRPr lang="en-US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bases are also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60, used by the Babylonians</a:t>
            </a:r>
          </a:p>
          <a:p>
            <a:pPr lvl="1"/>
            <a:r>
              <a:rPr lang="en-US" dirty="0"/>
              <a:t>The source of 60 seconds in a minute, 60 minutes in an hour</a:t>
            </a:r>
          </a:p>
          <a:p>
            <a:pPr lvl="1"/>
            <a:r>
              <a:rPr lang="en-US" dirty="0"/>
              <a:t>And 360 degrees in a circle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 20, used by the Maya and </a:t>
            </a:r>
            <a:r>
              <a:rPr lang="en-US" dirty="0" err="1"/>
              <a:t>Gauls</a:t>
            </a:r>
            <a:endParaRPr lang="en-US" dirty="0"/>
          </a:p>
          <a:p>
            <a:pPr lvl="1"/>
            <a:r>
              <a:rPr lang="en-US" dirty="0"/>
              <a:t>Parts of this remain in French today</a:t>
            </a:r>
          </a:p>
          <a:p>
            <a:pPr lvl="1"/>
            <a:endParaRPr lang="en-US" dirty="0"/>
          </a:p>
          <a:p>
            <a:r>
              <a:rPr lang="en-US" dirty="0"/>
              <a:t>Base 2, used by computers</a:t>
            </a:r>
          </a:p>
          <a:p>
            <a:pPr lvl="1"/>
            <a:r>
              <a:rPr lang="en-US" dirty="0"/>
              <a:t>Example: 10010010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/>
              <a:t>Same idea as before: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128</a:t>
            </a:r>
            <a:r>
              <a:rPr lang="en-US" baseline="-25000" dirty="0"/>
              <a:t>10</a:t>
            </a:r>
            <a:r>
              <a:rPr lang="en-US" dirty="0"/>
              <a:t> + 16</a:t>
            </a:r>
            <a:r>
              <a:rPr lang="en-US" baseline="-25000" dirty="0"/>
              <a:t>10</a:t>
            </a:r>
            <a:r>
              <a:rPr lang="en-US" dirty="0"/>
              <a:t> + 2</a:t>
            </a:r>
            <a:r>
              <a:rPr lang="en-US" baseline="-25000" dirty="0"/>
              <a:t>10 </a:t>
            </a:r>
            <a:r>
              <a:rPr lang="en-US" dirty="0"/>
              <a:t>= 146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9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  <a:r>
              <a:rPr lang="en-US" dirty="0"/>
              <a:t> </a:t>
            </a:r>
            <a:r>
              <a:rPr lang="en-US" sz="2000" dirty="0"/>
              <a:t>(especially in computer systems)</a:t>
            </a:r>
            <a:endParaRPr lang="en-US" b="1" i="1" dirty="0"/>
          </a:p>
          <a:p>
            <a:r>
              <a:rPr lang="en-US" dirty="0"/>
              <a:t>Let’s convert 138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138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138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865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88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×8 + 0×4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10001010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50BFC-24C1-4546-8971-49EEF01A3142}"/>
              </a:ext>
            </a:extLst>
          </p:cNvPr>
          <p:cNvGrpSpPr/>
          <p:nvPr/>
        </p:nvGrpSpPr>
        <p:grpSpPr>
          <a:xfrm>
            <a:off x="4780300" y="3449360"/>
            <a:ext cx="1442700" cy="1524238"/>
            <a:chOff x="4780300" y="3449360"/>
            <a:chExt cx="1442700" cy="152423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090F0D-4384-4D10-AEE1-7A98FBD80F23}"/>
                </a:ext>
              </a:extLst>
            </p:cNvPr>
            <p:cNvSpPr/>
            <p:nvPr/>
          </p:nvSpPr>
          <p:spPr>
            <a:xfrm>
              <a:off x="5194300" y="3449360"/>
              <a:ext cx="1028700" cy="53363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F20A75-508F-4AF2-AA35-8C7DB95EBCA0}"/>
                </a:ext>
              </a:extLst>
            </p:cNvPr>
            <p:cNvSpPr/>
            <p:nvPr/>
          </p:nvSpPr>
          <p:spPr>
            <a:xfrm>
              <a:off x="4958100" y="3989467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049E2F-377B-450A-A2FE-F2D26EA76815}"/>
                </a:ext>
              </a:extLst>
            </p:cNvPr>
            <p:cNvSpPr/>
            <p:nvPr/>
          </p:nvSpPr>
          <p:spPr>
            <a:xfrm>
              <a:off x="4780300" y="4502269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DB2E-27C3-4EE1-2C9C-8E415A56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1F2E-D94D-B2C2-C976-56090F67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101</a:t>
            </a:r>
            <a:r>
              <a:rPr lang="en-US" baseline="-25000" dirty="0"/>
              <a:t>2</a:t>
            </a:r>
            <a:r>
              <a:rPr lang="en-US" dirty="0"/>
              <a:t> to decimal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= 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+ 0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+ 1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0</a:t>
            </a:r>
            <a:br>
              <a:rPr lang="en-US" baseline="30000" dirty="0"/>
            </a:br>
            <a:endParaRPr lang="en-US" baseline="30000" dirty="0"/>
          </a:p>
          <a:p>
            <a:pPr lvl="1"/>
            <a:r>
              <a:rPr lang="en-US" dirty="0"/>
              <a:t>=     4  +    0   +   1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=     5</a:t>
            </a:r>
            <a:r>
              <a:rPr lang="en-US" baseline="-25000" dirty="0"/>
              <a:t>10</a:t>
            </a:r>
          </a:p>
          <a:p>
            <a:pPr lvl="1"/>
            <a:endParaRPr lang="en-US" dirty="0"/>
          </a:p>
          <a:p>
            <a:r>
              <a:rPr lang="en-US" dirty="0"/>
              <a:t>Convert 4</a:t>
            </a:r>
            <a:r>
              <a:rPr lang="en-US" baseline="-25000" dirty="0"/>
              <a:t>10</a:t>
            </a:r>
            <a:r>
              <a:rPr lang="en-US" dirty="0"/>
              <a:t> to binary:	100</a:t>
            </a:r>
            <a:r>
              <a:rPr lang="en-US" baseline="-25000" dirty="0"/>
              <a:t>2</a:t>
            </a:r>
            <a:r>
              <a:rPr lang="en-US" dirty="0"/>
              <a:t> (one less than 5)</a:t>
            </a:r>
          </a:p>
          <a:p>
            <a:r>
              <a:rPr lang="en-US" dirty="0"/>
              <a:t>Convert 6</a:t>
            </a:r>
            <a:r>
              <a:rPr lang="en-US" baseline="-25000" dirty="0"/>
              <a:t>10 </a:t>
            </a:r>
            <a:r>
              <a:rPr lang="en-US" dirty="0"/>
              <a:t>to binary:	110</a:t>
            </a:r>
            <a:r>
              <a:rPr lang="en-US" baseline="-25000" dirty="0"/>
              <a:t>2</a:t>
            </a:r>
            <a:r>
              <a:rPr lang="en-US" dirty="0"/>
              <a:t> (one more than 5)</a:t>
            </a: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3271-B683-67CB-FF73-A1148379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1C07-935A-5477-715B-55BF882E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C!!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1368-93FE-44B8-5A8D-89DD5C87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is the last lecture on C</a:t>
            </a:r>
          </a:p>
          <a:p>
            <a:endParaRPr lang="en-US" dirty="0"/>
          </a:p>
          <a:p>
            <a:r>
              <a:rPr lang="en-US" dirty="0"/>
              <a:t>Next week we’ll be starting C++!</a:t>
            </a:r>
          </a:p>
          <a:p>
            <a:endParaRPr lang="en-US" dirty="0"/>
          </a:p>
          <a:p>
            <a:r>
              <a:rPr lang="en-US" dirty="0"/>
              <a:t>That means it’s time for another Lab</a:t>
            </a:r>
          </a:p>
          <a:p>
            <a:pPr lvl="1"/>
            <a:r>
              <a:rPr lang="en-US" dirty="0"/>
              <a:t>Will release sometime on Friday</a:t>
            </a:r>
          </a:p>
          <a:p>
            <a:pPr lvl="1"/>
            <a:r>
              <a:rPr lang="en-US" dirty="0"/>
              <a:t>Setup for </a:t>
            </a:r>
            <a:r>
              <a:rPr lang="en-US" dirty="0" err="1"/>
              <a:t>CLion</a:t>
            </a:r>
            <a:r>
              <a:rPr lang="en-US" dirty="0"/>
              <a:t> IDE and the SDL2 game engine</a:t>
            </a:r>
          </a:p>
          <a:p>
            <a:pPr lvl="1"/>
            <a:r>
              <a:rPr lang="en-US" dirty="0"/>
              <a:t>Reach out to me for help with this!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AFF61-052B-6C50-BC23-29ABF11B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D7425-D9C0-4A93-9465-A7FA6D121980}"/>
              </a:ext>
            </a:extLst>
          </p:cNvPr>
          <p:cNvSpPr txBox="1"/>
          <p:nvPr/>
        </p:nvSpPr>
        <p:spPr>
          <a:xfrm rot="16200000">
            <a:off x="2089701" y="3476227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97EA0F-AC6C-4FE8-83F4-615FA30AABE5}"/>
              </a:ext>
            </a:extLst>
          </p:cNvPr>
          <p:cNvSpPr txBox="1"/>
          <p:nvPr/>
        </p:nvSpPr>
        <p:spPr>
          <a:xfrm>
            <a:off x="3652348" y="4232171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A6DFDB-1ADD-4413-9F5C-09C24A40A4AE}"/>
              </a:ext>
            </a:extLst>
          </p:cNvPr>
          <p:cNvCxnSpPr/>
          <p:nvPr/>
        </p:nvCxnSpPr>
        <p:spPr>
          <a:xfrm>
            <a:off x="4271449" y="4430856"/>
            <a:ext cx="645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  <a:p>
            <a:pPr lvl="2"/>
            <a:r>
              <a:rPr lang="en-US" sz="2000" dirty="0"/>
              <a:t>(See CE203 for details)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0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273176" y="39071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1584" y="39116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02300" y="41402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425700" y="39116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323182" y="39071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0584" y="503743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FA0CB3-3CF9-493F-AC60-E19B42DF28B4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3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dirty="0"/>
              <a:t>Dynamic Arrays</a:t>
            </a:r>
          </a:p>
          <a:p>
            <a:endParaRPr lang="en-US" dirty="0"/>
          </a:p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b="1" dirty="0"/>
              <a:t>Integer Encodings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47751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two lines of code are equivalent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97;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‘a’;</a:t>
            </a:r>
          </a:p>
          <a:p>
            <a:endParaRPr lang="en-US" dirty="0"/>
          </a:p>
          <a:p>
            <a:r>
              <a:rPr lang="en-US" dirty="0"/>
              <a:t>Per the ASCII table, the character ‘a’ has a decimal value 97</a:t>
            </a:r>
          </a:p>
          <a:p>
            <a:pPr lvl="1"/>
            <a:r>
              <a:rPr lang="en-US" dirty="0"/>
              <a:t>The character value and decimal value are equivalent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These two are also equivalent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diff = ‘c’ - ‘a’;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diff = 99 - 97;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concept of pointers to pointers</a:t>
            </a:r>
          </a:p>
          <a:p>
            <a:endParaRPr lang="en-US" dirty="0"/>
          </a:p>
          <a:p>
            <a:r>
              <a:rPr lang="en-US" dirty="0"/>
              <a:t>Practice dynamic memory allocation with arrays</a:t>
            </a:r>
          </a:p>
          <a:p>
            <a:pPr lvl="1"/>
            <a:r>
              <a:rPr lang="en-US" dirty="0"/>
              <a:t>How do we make an array the dynamically changes size?</a:t>
            </a:r>
          </a:p>
          <a:p>
            <a:endParaRPr lang="en-US" dirty="0"/>
          </a:p>
          <a:p>
            <a:r>
              <a:rPr lang="en-US" dirty="0"/>
              <a:t>Go below the level of C and understand how the computer thinks about data with bits and bytes</a:t>
            </a:r>
          </a:p>
          <a:p>
            <a:pPr lvl="1"/>
            <a:r>
              <a:rPr lang="en-US" dirty="0"/>
              <a:t>Understand how this leads to the boundaries of common C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types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s-IS" dirty="0"/>
              <a:t>C type provides both size and encoding rules</a:t>
            </a:r>
          </a:p>
          <a:p>
            <a:pPr lvl="1"/>
            <a:endParaRPr lang="en-US" dirty="0"/>
          </a:p>
          <a:p>
            <a:r>
              <a:rPr lang="en-US" dirty="0"/>
              <a:t>Integer types in C come in two flavors</a:t>
            </a:r>
          </a:p>
          <a:p>
            <a:pPr lvl="1"/>
            <a:r>
              <a:rPr lang="en-US" dirty="0"/>
              <a:t>Signed: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short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signed short</a:t>
            </a:r>
            <a:r>
              <a:rPr lang="en-US" dirty="0"/>
              <a:t>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int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dirty="0"/>
              <a:t>, </a:t>
            </a:r>
            <a:r>
              <a:rPr lang="is-IS" dirty="0"/>
              <a:t>…</a:t>
            </a:r>
          </a:p>
          <a:p>
            <a:pPr lvl="1"/>
            <a:r>
              <a:rPr lang="is-IS" dirty="0"/>
              <a:t>Unsigned: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unsigned char</a:t>
            </a:r>
            <a:r>
              <a:rPr lang="is-IS" dirty="0"/>
              <a:t>,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unsigned short</a:t>
            </a:r>
            <a:r>
              <a:rPr lang="is-IS" dirty="0"/>
              <a:t>, </a:t>
            </a:r>
            <a:r>
              <a:rPr lang="is-IS" b="1" dirty="0">
                <a:latin typeface="Courier New" charset="0"/>
                <a:ea typeface="Courier New" charset="0"/>
                <a:cs typeface="Courier New" charset="0"/>
              </a:rPr>
              <a:t>unsigned int</a:t>
            </a:r>
            <a:r>
              <a:rPr lang="is-IS" dirty="0"/>
              <a:t>, ...</a:t>
            </a:r>
          </a:p>
          <a:p>
            <a:pPr lvl="1"/>
            <a:endParaRPr lang="en-US" dirty="0"/>
          </a:p>
          <a:p>
            <a:r>
              <a:rPr lang="is-IS" dirty="0"/>
              <a:t>And in multiple different sizes</a:t>
            </a:r>
          </a:p>
          <a:p>
            <a:pPr lvl="1"/>
            <a:r>
              <a:rPr lang="is-IS" dirty="0"/>
              <a:t>1 byte: </a:t>
            </a:r>
            <a:r>
              <a:rPr lang="is-I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signed char</a:t>
            </a:r>
            <a:r>
              <a:rPr lang="is-IS" dirty="0"/>
              <a:t>, </a:t>
            </a:r>
            <a:r>
              <a:rPr lang="is-IS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</a:t>
            </a:r>
          </a:p>
          <a:p>
            <a:pPr lvl="1"/>
            <a:r>
              <a:rPr lang="is-IS" dirty="0"/>
              <a:t>2 bytes: </a:t>
            </a:r>
            <a:r>
              <a:rPr lang="is-I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is-IS" dirty="0"/>
              <a:t>, </a:t>
            </a:r>
            <a:r>
              <a:rPr lang="is-IS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</a:t>
            </a:r>
          </a:p>
          <a:p>
            <a:pPr lvl="1"/>
            <a:r>
              <a:rPr lang="is-IS" dirty="0"/>
              <a:t>4 bytes: </a:t>
            </a:r>
            <a:r>
              <a:rPr lang="is-I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is-IS" dirty="0"/>
              <a:t>, </a:t>
            </a:r>
            <a:r>
              <a:rPr lang="is-IS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  <a:p>
            <a:pPr lvl="1"/>
            <a:r>
              <a:rPr lang="en-US" dirty="0"/>
              <a:t>E</a:t>
            </a:r>
            <a:r>
              <a:rPr lang="is-IS" dirty="0"/>
              <a:t>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E4602-E009-0325-3FCA-5544CF3E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02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Sizes of C types are system dependent</a:t>
            </a:r>
          </a:p>
        </p:txBody>
      </p:sp>
      <p:graphicFrame>
        <p:nvGraphicFramePr>
          <p:cNvPr id="1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70886"/>
              </p:ext>
            </p:extLst>
          </p:nvPr>
        </p:nvGraphicFramePr>
        <p:xfrm>
          <a:off x="3198394" y="1376659"/>
          <a:ext cx="5791200" cy="4748148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Data Type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Intel IA32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x86-64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 Narrow Bold" charset="0"/>
                          <a:ea typeface="Arial Narrow Bold" charset="0"/>
                          <a:cs typeface="Arial Narrow Bold" charset="0"/>
                          <a:sym typeface="Arial Narrow Bold" charset="0"/>
                        </a:rPr>
                        <a:t>C Standard* (C99)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char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1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≥1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short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2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≥2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int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≥2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≥4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long long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≥8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float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double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charset="0"/>
                        <a:ea typeface="Arial Narrow" charset="0"/>
                        <a:cs typeface="Arial Narrow" charset="0"/>
                        <a:sym typeface="Arial Narrow" charset="0"/>
                      </a:endParaRP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pointer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4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8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charset="0"/>
                          <a:ea typeface="Arial Narrow" charset="0"/>
                          <a:cs typeface="Arial Narrow" charset="0"/>
                          <a:sym typeface="Arial Narrow" charset="0"/>
                        </a:rPr>
                        <a:t>Widths for data, code pointers may differ!</a:t>
                      </a:r>
                    </a:p>
                  </a:txBody>
                  <a:tcPr marL="45346" marR="45346" marT="45346" marB="45346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AA5D4-95DA-CFE5-482A-99712538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58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A9A8-76D3-4238-A20F-FC4DACB9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C types in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418D-2EED-4393-A12E-19B31B2A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Two families of encodings to express integers using bits</a:t>
            </a:r>
          </a:p>
          <a:p>
            <a:pPr lvl="1"/>
            <a:r>
              <a:rPr lang="is-IS" b="1" i="1" dirty="0"/>
              <a:t>Unsigned</a:t>
            </a:r>
            <a:r>
              <a:rPr lang="is-IS" dirty="0"/>
              <a:t> encoding for unsigned integers</a:t>
            </a:r>
          </a:p>
          <a:p>
            <a:pPr lvl="1"/>
            <a:r>
              <a:rPr lang="is-IS" b="1" i="1" dirty="0"/>
              <a:t>Two’s complement</a:t>
            </a:r>
            <a:r>
              <a:rPr lang="is-IS" dirty="0"/>
              <a:t> encoding for signed integers</a:t>
            </a:r>
          </a:p>
          <a:p>
            <a:pPr lvl="1"/>
            <a:endParaRPr lang="is-IS" dirty="0"/>
          </a:p>
          <a:p>
            <a:r>
              <a:rPr lang="is-IS" dirty="0"/>
              <a:t>Each encoding will use a fixed size (# of bits)</a:t>
            </a:r>
          </a:p>
          <a:p>
            <a:pPr lvl="1"/>
            <a:r>
              <a:rPr lang="is-IS" dirty="0"/>
              <a:t>For a given machine</a:t>
            </a:r>
          </a:p>
          <a:p>
            <a:pPr lvl="1"/>
            <a:r>
              <a:rPr lang="is-IS" dirty="0"/>
              <a:t>Size + encoding family determine which C type we’re representing</a:t>
            </a:r>
          </a:p>
          <a:p>
            <a:pPr lvl="1"/>
            <a:r>
              <a:rPr lang="is-IS" dirty="0"/>
              <a:t>Fixed size is because computers are finite!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268F4-37B2-449A-8705-A2A10D76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85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67E-6156-4671-8725-FA94E81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DE55-FE13-415B-ABC1-218BCC2C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write out the number in binary</a:t>
            </a:r>
          </a:p>
          <a:p>
            <a:pPr lvl="1"/>
            <a:r>
              <a:rPr lang="en-US" dirty="0"/>
              <a:t>Works for 0 and all positive integers</a:t>
            </a:r>
          </a:p>
          <a:p>
            <a:endParaRPr lang="en-US" dirty="0"/>
          </a:p>
          <a:p>
            <a:r>
              <a:rPr lang="en-US" dirty="0"/>
              <a:t>Example: encode 104</a:t>
            </a:r>
            <a:r>
              <a:rPr lang="en-US" baseline="-25000" dirty="0"/>
              <a:t>10</a:t>
            </a:r>
            <a:r>
              <a:rPr lang="en-US" dirty="0"/>
              <a:t> as an </a:t>
            </a:r>
            <a:r>
              <a:rPr lang="en-US" b="1" dirty="0"/>
              <a:t>unsigned</a:t>
            </a:r>
            <a:r>
              <a:rPr lang="en-US" dirty="0"/>
              <a:t> 8-bit integer</a:t>
            </a:r>
          </a:p>
          <a:p>
            <a:pPr lvl="1"/>
            <a:r>
              <a:rPr lang="en-US" dirty="0"/>
              <a:t>104</a:t>
            </a:r>
            <a:r>
              <a:rPr lang="en-US" baseline="-25000" dirty="0"/>
              <a:t>10</a:t>
            </a:r>
            <a:r>
              <a:rPr lang="en-US" dirty="0"/>
              <a:t> = 0×2</a:t>
            </a:r>
            <a:r>
              <a:rPr lang="en-US" baseline="30000" dirty="0"/>
              <a:t>7</a:t>
            </a:r>
            <a:r>
              <a:rPr lang="en-US" dirty="0"/>
              <a:t> + 1×2</a:t>
            </a:r>
            <a:r>
              <a:rPr lang="en-US" baseline="30000" dirty="0"/>
              <a:t>6</a:t>
            </a:r>
            <a:r>
              <a:rPr lang="en-US" dirty="0"/>
              <a:t> + 1×2</a:t>
            </a:r>
            <a:r>
              <a:rPr lang="en-US" baseline="30000" dirty="0"/>
              <a:t>5</a:t>
            </a:r>
            <a:r>
              <a:rPr lang="en-US" dirty="0"/>
              <a:t> + 0×2</a:t>
            </a:r>
            <a:r>
              <a:rPr lang="en-US" baseline="30000" dirty="0"/>
              <a:t>4</a:t>
            </a:r>
            <a:r>
              <a:rPr lang="en-US" dirty="0"/>
              <a:t> + 1×2</a:t>
            </a:r>
            <a:r>
              <a:rPr lang="en-US" baseline="30000" dirty="0"/>
              <a:t>3</a:t>
            </a:r>
            <a:r>
              <a:rPr lang="en-US" dirty="0"/>
              <a:t> + 0×2</a:t>
            </a:r>
            <a:r>
              <a:rPr lang="en-US" baseline="30000" dirty="0"/>
              <a:t>2</a:t>
            </a:r>
            <a:r>
              <a:rPr lang="en-US" dirty="0"/>
              <a:t> + 0×2</a:t>
            </a:r>
            <a:r>
              <a:rPr lang="en-US" baseline="30000" dirty="0"/>
              <a:t>1</a:t>
            </a:r>
            <a:r>
              <a:rPr lang="en-US" dirty="0"/>
              <a:t> + 0×2</a:t>
            </a:r>
            <a:r>
              <a:rPr lang="en-US" baseline="30000" dirty="0"/>
              <a:t>0</a:t>
            </a:r>
            <a:br>
              <a:rPr lang="en-US" baseline="30000" dirty="0"/>
            </a:br>
            <a:r>
              <a:rPr lang="en-US" dirty="0"/>
              <a:t>           </a:t>
            </a:r>
            <a:br>
              <a:rPr lang="en-US" dirty="0"/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8D057-E29B-4B43-B95C-0D8B5DAB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C445F-40F1-4D85-9933-55869197719C}"/>
              </a:ext>
            </a:extLst>
          </p:cNvPr>
          <p:cNvSpPr txBox="1"/>
          <p:nvPr/>
        </p:nvSpPr>
        <p:spPr>
          <a:xfrm>
            <a:off x="2295652" y="3553460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⇒ 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01101000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A7154-324F-4D12-801E-FFF06F6742DD}"/>
              </a:ext>
            </a:extLst>
          </p:cNvPr>
          <p:cNvSpPr txBox="1"/>
          <p:nvPr/>
        </p:nvSpPr>
        <p:spPr>
          <a:xfrm>
            <a:off x="2295652" y="4220905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⇒ 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0x68</a:t>
            </a:r>
            <a:endParaRPr lang="en-US" sz="32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EB9332-3AEB-491A-B506-F63E1195C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5002213"/>
          <a:ext cx="300746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600" imgH="596900" progId="Equation.3">
                  <p:embed/>
                </p:oleObj>
              </mc:Choice>
              <mc:Fallback>
                <p:oleObj name="Equation" r:id="rId2" imgW="2133600" imgH="5969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BEB9332-3AEB-491A-B506-F63E1195C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002213"/>
                        <a:ext cx="300746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865271-0D6C-4D6D-A285-75020D47DABB}"/>
              </a:ext>
            </a:extLst>
          </p:cNvPr>
          <p:cNvSpPr txBox="1"/>
          <p:nvPr/>
        </p:nvSpPr>
        <p:spPr>
          <a:xfrm>
            <a:off x="2876550" y="5566331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(Binary To Unsigned)</a:t>
            </a:r>
          </a:p>
        </p:txBody>
      </p:sp>
    </p:spTree>
    <p:extLst>
      <p:ext uri="{BB962C8B-B14F-4D97-AF65-F5344CB8AC3E}">
        <p14:creationId xmlns:p14="http://schemas.microsoft.com/office/powerpoint/2010/main" val="142124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7646-17CB-43B5-B5EB-8C64F0EE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of unsigned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76E8-37AB-402E-BD92-286939AA3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fixed width </a:t>
            </a:r>
            <a:r>
              <a:rPr lang="en-US" b="1" i="1" dirty="0"/>
              <a:t>w</a:t>
            </a:r>
            <a:r>
              <a:rPr lang="en-US" dirty="0"/>
              <a:t>, a limited range of integers can be expressed</a:t>
            </a:r>
          </a:p>
          <a:p>
            <a:endParaRPr lang="en-US" dirty="0"/>
          </a:p>
          <a:p>
            <a:pPr lvl="1"/>
            <a:r>
              <a:rPr lang="en-US" dirty="0"/>
              <a:t>Smallest value (we will call </a:t>
            </a:r>
            <a:r>
              <a:rPr lang="en-US" b="1" i="1" dirty="0" err="1"/>
              <a:t>UMin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all 0s bit pattern: 000</a:t>
            </a:r>
            <a:r>
              <a:rPr lang="is-IS" dirty="0"/>
              <a:t>…0, value of 0</a:t>
            </a:r>
          </a:p>
          <a:p>
            <a:pPr lvl="1"/>
            <a:endParaRPr lang="is-IS" dirty="0"/>
          </a:p>
          <a:p>
            <a:pPr lvl="1"/>
            <a:r>
              <a:rPr lang="is-IS" dirty="0"/>
              <a:t>Largest value (we will call </a:t>
            </a:r>
            <a:r>
              <a:rPr lang="is-IS" b="1" i="1" dirty="0"/>
              <a:t>UMax</a:t>
            </a:r>
            <a:r>
              <a:rPr lang="is-IS" dirty="0"/>
              <a:t>):</a:t>
            </a:r>
          </a:p>
          <a:p>
            <a:pPr lvl="2"/>
            <a:r>
              <a:rPr lang="is-IS" dirty="0"/>
              <a:t>all 1s bit pattern: 111...1, value of 2</a:t>
            </a:r>
            <a:r>
              <a:rPr lang="is-IS" baseline="30000" dirty="0"/>
              <a:t>w</a:t>
            </a:r>
            <a:r>
              <a:rPr lang="is-IS" dirty="0"/>
              <a:t> – 1</a:t>
            </a:r>
          </a:p>
          <a:p>
            <a:pPr lvl="2"/>
            <a:endParaRPr lang="is-IS" dirty="0"/>
          </a:p>
          <a:p>
            <a:pPr lvl="2"/>
            <a:r>
              <a:rPr lang="is-IS" dirty="0"/>
              <a:t>2</a:t>
            </a:r>
            <a:r>
              <a:rPr lang="is-IS" baseline="30000" dirty="0"/>
              <a:t>w</a:t>
            </a:r>
            <a:r>
              <a:rPr lang="is-IS" dirty="0"/>
              <a:t> – 1 = 1×2</a:t>
            </a:r>
            <a:r>
              <a:rPr lang="is-IS" baseline="30000" dirty="0"/>
              <a:t>w-1</a:t>
            </a:r>
            <a:r>
              <a:rPr lang="is-IS" dirty="0"/>
              <a:t> + 1×2</a:t>
            </a:r>
            <a:r>
              <a:rPr lang="en-US" baseline="30000" dirty="0"/>
              <a:t>w-</a:t>
            </a:r>
            <a:r>
              <a:rPr lang="is-IS" baseline="30000" dirty="0"/>
              <a:t>2</a:t>
            </a:r>
            <a:r>
              <a:rPr lang="is-IS" dirty="0"/>
              <a:t> + ... + 1×2</a:t>
            </a:r>
            <a:r>
              <a:rPr lang="is-IS" baseline="30000" dirty="0"/>
              <a:t>1</a:t>
            </a:r>
            <a:r>
              <a:rPr lang="is-IS" dirty="0"/>
              <a:t> + 1×2</a:t>
            </a:r>
            <a:r>
              <a:rPr lang="is-IS" baseline="30000" dirty="0"/>
              <a:t>0 </a:t>
            </a:r>
            <a:r>
              <a:rPr lang="is-IS" dirty="0"/>
              <a:t>= 11111...</a:t>
            </a:r>
          </a:p>
          <a:p>
            <a:pPr lvl="2"/>
            <a:endParaRPr lang="is-IS" dirty="0"/>
          </a:p>
          <a:p>
            <a:r>
              <a:rPr lang="is-IS" dirty="0"/>
              <a:t>Maximum 8-bit number = 2</a:t>
            </a:r>
            <a:r>
              <a:rPr lang="is-IS" baseline="30000" dirty="0"/>
              <a:t>8</a:t>
            </a:r>
            <a:r>
              <a:rPr lang="is-IS" dirty="0"/>
              <a:t>-1 = 256-1 = 255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34C0-B6DE-418D-B999-98BAD3FA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18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3078-6335-B4DE-F807-3FCD152A2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8D67-7F7E-6605-1A58-F764E17C5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different about representing a signed number?</a:t>
            </a:r>
          </a:p>
          <a:p>
            <a:pPr lvl="1"/>
            <a:r>
              <a:rPr lang="en-US" dirty="0"/>
              <a:t>It can be negative!</a:t>
            </a:r>
          </a:p>
          <a:p>
            <a:pPr lvl="1"/>
            <a:endParaRPr lang="en-US" dirty="0"/>
          </a:p>
          <a:p>
            <a:r>
              <a:rPr lang="en-US" dirty="0"/>
              <a:t>So, we’re going to have to somehow represent values that are negative and positive</a:t>
            </a:r>
          </a:p>
          <a:p>
            <a:endParaRPr lang="en-US" dirty="0"/>
          </a:p>
          <a:p>
            <a:r>
              <a:rPr lang="en-US" dirty="0"/>
              <a:t>There are actually many different encodings capable of doing this</a:t>
            </a:r>
          </a:p>
          <a:p>
            <a:pPr lvl="1"/>
            <a:r>
              <a:rPr lang="en-US" dirty="0"/>
              <a:t>This is when that “nice encoding” versus “annoying encoding”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CDF4F-A040-0D1E-3400-D9977D07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827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67E-6156-4671-8725-FA94E81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DE55-FE13-415B-ABC1-218BCC2C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Plan:</a:t>
            </a:r>
          </a:p>
          <a:p>
            <a:pPr lvl="1"/>
            <a:r>
              <a:rPr lang="en-US" sz="2000" dirty="0"/>
              <a:t>Start with unsigned encoding, but make ONLY the largest power negative</a:t>
            </a:r>
          </a:p>
          <a:p>
            <a:pPr lvl="1"/>
            <a:r>
              <a:rPr lang="en-US" sz="2000" dirty="0"/>
              <a:t>Example: for 8 bits, most significant bit is worth -2</a:t>
            </a:r>
            <a:r>
              <a:rPr lang="en-US" sz="2000" baseline="30000" dirty="0"/>
              <a:t>7 </a:t>
            </a:r>
            <a:r>
              <a:rPr lang="en-US" sz="2000" dirty="0"/>
              <a:t>not +2</a:t>
            </a:r>
            <a:r>
              <a:rPr lang="en-US" sz="2000" baseline="30000" dirty="0"/>
              <a:t>7 </a:t>
            </a:r>
            <a:r>
              <a:rPr lang="en-US" sz="2000" dirty="0"/>
              <a:t>(other bits are still positive)</a:t>
            </a:r>
          </a:p>
          <a:p>
            <a:pPr lvl="1"/>
            <a:endParaRPr lang="en-US" sz="2000" dirty="0"/>
          </a:p>
          <a:p>
            <a:r>
              <a:rPr lang="en-US" sz="2400" dirty="0"/>
              <a:t>To encode a negative integer</a:t>
            </a:r>
          </a:p>
          <a:p>
            <a:pPr lvl="1"/>
            <a:r>
              <a:rPr lang="en-US" sz="2000" dirty="0"/>
              <a:t>First, set the most significant bit to 1 to start with a big negative number</a:t>
            </a:r>
          </a:p>
          <a:p>
            <a:pPr lvl="1"/>
            <a:r>
              <a:rPr lang="en-US" sz="2000" dirty="0"/>
              <a:t>Then, add positive powers of 2 (the other bits) to “get back” to number we want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Example: encode -6 as a 4-bit two’s complement integer</a:t>
            </a:r>
          </a:p>
          <a:p>
            <a:pPr lvl="1"/>
            <a:r>
              <a:rPr lang="en-US" dirty="0"/>
              <a:t>-6</a:t>
            </a:r>
            <a:r>
              <a:rPr lang="en-US" baseline="-25000" dirty="0"/>
              <a:t>10</a:t>
            </a:r>
            <a:r>
              <a:rPr lang="en-US" dirty="0"/>
              <a:t> =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8D057-E29B-4B43-B95C-0D8B5DAB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A258C-754A-44B9-B3A8-600C36B51591}"/>
              </a:ext>
            </a:extLst>
          </p:cNvPr>
          <p:cNvSpPr txBox="1"/>
          <p:nvPr/>
        </p:nvSpPr>
        <p:spPr>
          <a:xfrm>
            <a:off x="2216465" y="4564761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1 × -2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71BB-AD87-4E57-967E-60EA05609482}"/>
              </a:ext>
            </a:extLst>
          </p:cNvPr>
          <p:cNvSpPr txBox="1"/>
          <p:nvPr/>
        </p:nvSpPr>
        <p:spPr>
          <a:xfrm>
            <a:off x="3069583" y="4563961"/>
            <a:ext cx="2648482" cy="7786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algn="l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43DC2-E83B-4006-BDDA-6F05926FC241}"/>
              </a:ext>
            </a:extLst>
          </p:cNvPr>
          <p:cNvSpPr txBox="1"/>
          <p:nvPr/>
        </p:nvSpPr>
        <p:spPr>
          <a:xfrm>
            <a:off x="6207784" y="4594106"/>
            <a:ext cx="1127232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000" dirty="0"/>
              <a:t>⇒ 0b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1010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B846-C920-463C-96AB-8A47B70FF0A1}"/>
              </a:ext>
            </a:extLst>
          </p:cNvPr>
          <p:cNvSpPr txBox="1"/>
          <p:nvPr/>
        </p:nvSpPr>
        <p:spPr>
          <a:xfrm>
            <a:off x="7515736" y="4578201"/>
            <a:ext cx="973343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000" dirty="0"/>
              <a:t>⇒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0xa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554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A2B-E44E-421E-92D7-6EB6EA21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9271-837A-4E16-B640-F7FFF2F0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-100 as an 8-bit two’s complement number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-100</a:t>
            </a:r>
            <a:r>
              <a:rPr lang="en-US" baseline="-25000" dirty="0"/>
              <a:t>10</a:t>
            </a:r>
            <a:r>
              <a:rPr lang="en-US" dirty="0"/>
              <a:t> 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A8A45-9ADD-48F3-8D77-16F048A0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74C68-46E9-4F75-B6A3-FB895BDFE155}"/>
              </a:ext>
            </a:extLst>
          </p:cNvPr>
          <p:cNvSpPr txBox="1"/>
          <p:nvPr/>
        </p:nvSpPr>
        <p:spPr>
          <a:xfrm>
            <a:off x="2413000" y="3239286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becomes: </a:t>
            </a:r>
            <a:br>
              <a:rPr lang="en-US" sz="2000" dirty="0"/>
            </a:br>
            <a:r>
              <a:rPr lang="en-US" sz="2000" dirty="0"/>
              <a:t>encode +28 as a 7-bit unsigned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4B13-47BA-4E01-A5DC-1A4C6F2C2D0C}"/>
              </a:ext>
            </a:extLst>
          </p:cNvPr>
          <p:cNvSpPr txBox="1"/>
          <p:nvPr/>
        </p:nvSpPr>
        <p:spPr>
          <a:xfrm>
            <a:off x="2654300" y="1989909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1 × -2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7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-128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B7A08-EC60-470E-AF4C-AEC09C311D23}"/>
              </a:ext>
            </a:extLst>
          </p:cNvPr>
          <p:cNvSpPr txBox="1"/>
          <p:nvPr/>
        </p:nvSpPr>
        <p:spPr>
          <a:xfrm>
            <a:off x="3691355" y="1989907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6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4B474-F122-409C-BAA2-BDFDE1C44E11}"/>
              </a:ext>
            </a:extLst>
          </p:cNvPr>
          <p:cNvSpPr txBox="1"/>
          <p:nvPr/>
        </p:nvSpPr>
        <p:spPr>
          <a:xfrm>
            <a:off x="4661963" y="1971083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5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D7DE3-8D6D-4F96-BF86-025DFE1C86C8}"/>
              </a:ext>
            </a:extLst>
          </p:cNvPr>
          <p:cNvSpPr txBox="1"/>
          <p:nvPr/>
        </p:nvSpPr>
        <p:spPr>
          <a:xfrm>
            <a:off x="5632510" y="1989907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4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C3021-C280-44C4-ADB2-301252F24A5F}"/>
              </a:ext>
            </a:extLst>
          </p:cNvPr>
          <p:cNvSpPr txBox="1"/>
          <p:nvPr/>
        </p:nvSpPr>
        <p:spPr>
          <a:xfrm>
            <a:off x="6603057" y="1992490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3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B5400-FBB9-4713-95CD-8028769B19AD}"/>
              </a:ext>
            </a:extLst>
          </p:cNvPr>
          <p:cNvSpPr txBox="1"/>
          <p:nvPr/>
        </p:nvSpPr>
        <p:spPr>
          <a:xfrm>
            <a:off x="7573604" y="1992490"/>
            <a:ext cx="3475396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1 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0</a:t>
            </a:r>
            <a:br>
              <a:rPr lang="en-US" sz="2400" baseline="30000" dirty="0">
                <a:latin typeface="Calibri" charset="0"/>
                <a:ea typeface="Calibri" charset="0"/>
                <a:cs typeface="Calibri" charset="0"/>
              </a:rPr>
            </a:b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+4           +0          +0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C2937-9703-44B5-84EA-539FD7ED6203}"/>
              </a:ext>
            </a:extLst>
          </p:cNvPr>
          <p:cNvSpPr txBox="1"/>
          <p:nvPr/>
        </p:nvSpPr>
        <p:spPr>
          <a:xfrm>
            <a:off x="1041400" y="4263209"/>
            <a:ext cx="4591110" cy="61359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-100</a:t>
            </a:r>
            <a:r>
              <a:rPr lang="en-US" sz="24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= 0b10011100 = 0x9C</a:t>
            </a:r>
          </a:p>
        </p:txBody>
      </p:sp>
    </p:spTree>
    <p:extLst>
      <p:ext uri="{BB962C8B-B14F-4D97-AF65-F5344CB8AC3E}">
        <p14:creationId xmlns:p14="http://schemas.microsoft.com/office/powerpoint/2010/main" val="59508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884-C414-4C55-88E2-31170155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binary signed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A7C1-E2CD-4C00-AC7B-AFD61A8E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binary to signed: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most significant bit still tells us sign!! 1-&gt; negative</a:t>
            </a:r>
          </a:p>
          <a:p>
            <a:pPr lvl="1"/>
            <a:r>
              <a:rPr lang="en-US" dirty="0"/>
              <a:t>Checking if a number is negative is just checking that top bit</a:t>
            </a:r>
          </a:p>
          <a:p>
            <a:pPr lvl="1"/>
            <a:endParaRPr lang="en-US" dirty="0"/>
          </a:p>
          <a:p>
            <a:r>
              <a:rPr lang="en-US" dirty="0"/>
              <a:t>Zero problem is always all zeros</a:t>
            </a:r>
          </a:p>
          <a:p>
            <a:pPr lvl="1"/>
            <a:r>
              <a:rPr lang="en-US" dirty="0"/>
              <a:t>0b00000000 = 0		0b10000000 = -128</a:t>
            </a:r>
          </a:p>
          <a:p>
            <a:pPr lvl="1"/>
            <a:endParaRPr lang="en-US" dirty="0"/>
          </a:p>
          <a:p>
            <a:r>
              <a:rPr lang="en-US" dirty="0"/>
              <a:t>-1: 0b111…1 = -1 (regardless of number of bits!)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8ADC-E1A9-49B4-B6DB-76009387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760B34A-807A-46D8-8FAC-219E15F6C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3312" y="958850"/>
          <a:ext cx="4734688" cy="846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40100" imgH="596900" progId="Equation.3">
                  <p:embed/>
                </p:oleObj>
              </mc:Choice>
              <mc:Fallback>
                <p:oleObj name="Equation" r:id="rId2" imgW="3340100" imgH="5969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760B34A-807A-46D8-8FAC-219E15F6C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312" y="958850"/>
                        <a:ext cx="4734688" cy="8461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9">
            <a:extLst>
              <a:ext uri="{FF2B5EF4-FFF2-40B4-BE49-F238E27FC236}">
                <a16:creationId xmlns:a16="http://schemas.microsoft.com/office/drawing/2014/main" id="{CA6C8FDA-1978-46B0-87C2-D454E8CF14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0656" y="1673061"/>
            <a:ext cx="173107" cy="3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E5155B8-2F31-4158-B240-917CC06F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415" y="1926506"/>
            <a:ext cx="131096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Sign bit</a:t>
            </a:r>
          </a:p>
        </p:txBody>
      </p:sp>
    </p:spTree>
    <p:extLst>
      <p:ext uri="{BB962C8B-B14F-4D97-AF65-F5344CB8AC3E}">
        <p14:creationId xmlns:p14="http://schemas.microsoft.com/office/powerpoint/2010/main" val="3835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Same files as last lecture!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/08_linked_lists.tgz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08_linked_lists/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3CD-57C8-428C-AD00-7380FA6E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of two’s complement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2C8A-E253-4098-A698-84BC4080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fixed width </a:t>
            </a:r>
            <a:r>
              <a:rPr lang="en-US" b="1" i="1" dirty="0"/>
              <a:t>w</a:t>
            </a:r>
            <a:r>
              <a:rPr lang="en-US" dirty="0"/>
              <a:t>, a limited range of integers can be expressed</a:t>
            </a:r>
          </a:p>
          <a:p>
            <a:endParaRPr lang="en-US" dirty="0"/>
          </a:p>
          <a:p>
            <a:pPr lvl="1"/>
            <a:r>
              <a:rPr lang="en-US" dirty="0"/>
              <a:t>Smallest value, most negative (we will call </a:t>
            </a:r>
            <a:r>
              <a:rPr lang="en-US" b="1" i="1" dirty="0" err="1"/>
              <a:t>TMin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1 followed by all 0s bit pattern: 100</a:t>
            </a:r>
            <a:r>
              <a:rPr lang="is-IS" dirty="0"/>
              <a:t>…0 = -2</a:t>
            </a:r>
            <a:r>
              <a:rPr lang="is-IS" baseline="30000" dirty="0"/>
              <a:t>w-1</a:t>
            </a:r>
            <a:endParaRPr lang="is-IS" dirty="0"/>
          </a:p>
          <a:p>
            <a:pPr lvl="1"/>
            <a:endParaRPr lang="is-IS" dirty="0"/>
          </a:p>
          <a:p>
            <a:pPr lvl="1"/>
            <a:r>
              <a:rPr lang="is-IS" dirty="0"/>
              <a:t>Largest value, most positive (we will call </a:t>
            </a:r>
            <a:r>
              <a:rPr lang="is-IS" b="1" i="1" dirty="0"/>
              <a:t>TMax</a:t>
            </a:r>
            <a:r>
              <a:rPr lang="is-IS" dirty="0"/>
              <a:t>):</a:t>
            </a:r>
          </a:p>
          <a:p>
            <a:pPr lvl="2"/>
            <a:r>
              <a:rPr lang="is-IS" dirty="0"/>
              <a:t>0 followed by all 1s bit pattern: 01...1, value of 2</a:t>
            </a:r>
            <a:r>
              <a:rPr lang="is-IS" baseline="30000" dirty="0"/>
              <a:t>w-1</a:t>
            </a:r>
            <a:r>
              <a:rPr lang="is-IS" dirty="0"/>
              <a:t> – 1</a:t>
            </a:r>
          </a:p>
          <a:p>
            <a:pPr marL="914400" lvl="2" indent="0">
              <a:buNone/>
            </a:pPr>
            <a:endParaRPr lang="is-IS" dirty="0"/>
          </a:p>
          <a:p>
            <a:r>
              <a:rPr lang="is-IS" dirty="0"/>
              <a:t>Beware the asymmetry! Bigger negative number than positive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D9F3-FEF2-478E-A464-EE73BEC1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89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95" y="228600"/>
            <a:ext cx="6007670" cy="4944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dirty="0"/>
              <a:t>Ranges for different bit amounts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b="0" dirty="0"/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965326" y="1554164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18753" imgH="1815359" progId="Word.Document.8">
                  <p:embed/>
                </p:oleObj>
              </mc:Choice>
              <mc:Fallback>
                <p:oleObj name="Document" r:id="rId3" imgW="8718753" imgH="1815359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6" y="1554164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1E5B5E-0841-4F75-9FE3-ACDDA4EAA3C3}"/>
              </a:ext>
            </a:extLst>
          </p:cNvPr>
          <p:cNvSpPr txBox="1">
            <a:spLocks/>
          </p:cNvSpPr>
          <p:nvPr/>
        </p:nvSpPr>
        <p:spPr>
          <a:xfrm>
            <a:off x="5965993" y="3352801"/>
            <a:ext cx="4967705" cy="313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 Programming</a:t>
            </a:r>
          </a:p>
          <a:p>
            <a:pPr lvl="1"/>
            <a:r>
              <a:rPr lang="en-US"/>
              <a:t>#include &lt;limits.h&gt;</a:t>
            </a:r>
          </a:p>
          <a:p>
            <a:pPr lvl="1"/>
            <a:r>
              <a:rPr lang="en-US"/>
              <a:t>Declares constants, e.g.,</a:t>
            </a:r>
          </a:p>
          <a:p>
            <a:pPr lvl="2"/>
            <a:r>
              <a:rPr lang="en-US"/>
              <a:t>ULONG_MAX</a:t>
            </a:r>
          </a:p>
          <a:p>
            <a:pPr lvl="2"/>
            <a:r>
              <a:rPr lang="en-US"/>
              <a:t>LONG_MAX</a:t>
            </a:r>
          </a:p>
          <a:p>
            <a:pPr lvl="2"/>
            <a:r>
              <a:rPr lang="en-US"/>
              <a:t>LONG_MIN</a:t>
            </a:r>
          </a:p>
          <a:p>
            <a:pPr lvl="1"/>
            <a:r>
              <a:rPr lang="en-US"/>
              <a:t>Values are platform specific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FAF081C-0E81-4CB8-A98B-12D2373B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77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exceed the bound of a variable type?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90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exceed the bound of a variable type?</a:t>
            </a:r>
          </a:p>
          <a:p>
            <a:endParaRPr lang="en-US" dirty="0"/>
          </a:p>
          <a:p>
            <a:r>
              <a:rPr lang="en-US" dirty="0"/>
              <a:t>Unsigned Variables</a:t>
            </a:r>
          </a:p>
          <a:p>
            <a:pPr lvl="1"/>
            <a:r>
              <a:rPr lang="en-US" dirty="0"/>
              <a:t>They wrap!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a = 255;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 now equals 0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b = 2;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b-5;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b now equals 253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behavior in binary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2FE59A-8E75-4512-A6BD-CBFBA7A960EC}"/>
              </a:ext>
            </a:extLst>
          </p:cNvPr>
          <p:cNvGrpSpPr/>
          <p:nvPr/>
        </p:nvGrpSpPr>
        <p:grpSpPr>
          <a:xfrm>
            <a:off x="3734803" y="1559433"/>
            <a:ext cx="4551706" cy="3760541"/>
            <a:chOff x="3718560" y="1559433"/>
            <a:chExt cx="4551706" cy="37605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9E5085-BD60-4CA0-B198-045706CBDD5E}"/>
                </a:ext>
              </a:extLst>
            </p:cNvPr>
            <p:cNvSpPr/>
            <p:nvPr/>
          </p:nvSpPr>
          <p:spPr>
            <a:xfrm>
              <a:off x="4637050" y="2103755"/>
              <a:ext cx="2645664" cy="26456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110E5-E385-40C5-9DA8-2E3028B90648}"/>
                </a:ext>
              </a:extLst>
            </p:cNvPr>
            <p:cNvSpPr txBox="1"/>
            <p:nvPr/>
          </p:nvSpPr>
          <p:spPr>
            <a:xfrm>
              <a:off x="5588026" y="495064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AD52AD-C73D-458A-804B-79E21F433E26}"/>
                </a:ext>
              </a:extLst>
            </p:cNvPr>
            <p:cNvSpPr txBox="1"/>
            <p:nvPr/>
          </p:nvSpPr>
          <p:spPr>
            <a:xfrm>
              <a:off x="5588026" y="1559433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9CF57-C94C-4B80-A9D5-2ED4642DAA0D}"/>
                </a:ext>
              </a:extLst>
            </p:cNvPr>
            <p:cNvSpPr txBox="1"/>
            <p:nvPr/>
          </p:nvSpPr>
          <p:spPr>
            <a:xfrm>
              <a:off x="7526554" y="324433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444EC5-E03F-4966-AAC2-D1232301C501}"/>
                </a:ext>
              </a:extLst>
            </p:cNvPr>
            <p:cNvSpPr txBox="1"/>
            <p:nvPr/>
          </p:nvSpPr>
          <p:spPr>
            <a:xfrm>
              <a:off x="3718560" y="3233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466B65-1865-4F2C-A706-5C49FECE393F}"/>
                </a:ext>
              </a:extLst>
            </p:cNvPr>
            <p:cNvSpPr txBox="1"/>
            <p:nvPr/>
          </p:nvSpPr>
          <p:spPr>
            <a:xfrm>
              <a:off x="7311188" y="2688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3E1DD-F0B5-4D0D-AA70-35BB9F558B10}"/>
                </a:ext>
              </a:extLst>
            </p:cNvPr>
            <p:cNvSpPr txBox="1"/>
            <p:nvPr/>
          </p:nvSpPr>
          <p:spPr>
            <a:xfrm>
              <a:off x="6939332" y="209324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3D943-A8C8-4FA1-9309-EE6D968F5AB8}"/>
                </a:ext>
              </a:extLst>
            </p:cNvPr>
            <p:cNvSpPr txBox="1"/>
            <p:nvPr/>
          </p:nvSpPr>
          <p:spPr>
            <a:xfrm>
              <a:off x="6396787" y="172391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E8050-60F9-4F98-B4E1-243477EDDF08}"/>
                </a:ext>
              </a:extLst>
            </p:cNvPr>
            <p:cNvSpPr txBox="1"/>
            <p:nvPr/>
          </p:nvSpPr>
          <p:spPr>
            <a:xfrm>
              <a:off x="6533948" y="476382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3ED01D-662B-4145-81CB-DA311320A5C5}"/>
                </a:ext>
              </a:extLst>
            </p:cNvPr>
            <p:cNvSpPr txBox="1"/>
            <p:nvPr/>
          </p:nvSpPr>
          <p:spPr>
            <a:xfrm>
              <a:off x="7073444" y="436063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C637C-2BE2-4734-874C-52B136C3EC8B}"/>
                </a:ext>
              </a:extLst>
            </p:cNvPr>
            <p:cNvSpPr txBox="1"/>
            <p:nvPr/>
          </p:nvSpPr>
          <p:spPr>
            <a:xfrm>
              <a:off x="7307176" y="3765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A9461-EAA0-4446-A27D-445975E8852F}"/>
                </a:ext>
              </a:extLst>
            </p:cNvPr>
            <p:cNvSpPr txBox="1"/>
            <p:nvPr/>
          </p:nvSpPr>
          <p:spPr>
            <a:xfrm>
              <a:off x="3867951" y="379981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44CD-280C-4E4A-B9E2-C6C18040FD6C}"/>
                </a:ext>
              </a:extLst>
            </p:cNvPr>
            <p:cNvSpPr txBox="1"/>
            <p:nvPr/>
          </p:nvSpPr>
          <p:spPr>
            <a:xfrm>
              <a:off x="4072128" y="435329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9F8FB0-9B8C-4AAF-9455-759451134B1F}"/>
                </a:ext>
              </a:extLst>
            </p:cNvPr>
            <p:cNvSpPr txBox="1"/>
            <p:nvPr/>
          </p:nvSpPr>
          <p:spPr>
            <a:xfrm>
              <a:off x="4644149" y="4751110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E3658-9BF1-4F59-8F58-9C4BAB79C7CC}"/>
                </a:ext>
              </a:extLst>
            </p:cNvPr>
            <p:cNvSpPr txBox="1"/>
            <p:nvPr/>
          </p:nvSpPr>
          <p:spPr>
            <a:xfrm>
              <a:off x="4696043" y="173258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E2249-53A7-455C-A597-1120A48DE550}"/>
                </a:ext>
              </a:extLst>
            </p:cNvPr>
            <p:cNvSpPr txBox="1"/>
            <p:nvPr/>
          </p:nvSpPr>
          <p:spPr>
            <a:xfrm>
              <a:off x="4177805" y="2199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4CCDD-D4F4-410F-A15C-91ADA1415ECF}"/>
                </a:ext>
              </a:extLst>
            </p:cNvPr>
            <p:cNvSpPr txBox="1"/>
            <p:nvPr/>
          </p:nvSpPr>
          <p:spPr>
            <a:xfrm>
              <a:off x="3911781" y="2755238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1101</a:t>
              </a:r>
            </a:p>
          </p:txBody>
        </p: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1A5323E1-153E-42B0-A509-628CA1015A65}"/>
              </a:ext>
            </a:extLst>
          </p:cNvPr>
          <p:cNvSpPr/>
          <p:nvPr/>
        </p:nvSpPr>
        <p:spPr>
          <a:xfrm>
            <a:off x="9316733" y="1559433"/>
            <a:ext cx="1432753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6FC82-B7E2-4FB4-AE74-FB53C292203D}"/>
              </a:ext>
            </a:extLst>
          </p:cNvPr>
          <p:cNvSpPr txBox="1"/>
          <p:nvPr/>
        </p:nvSpPr>
        <p:spPr>
          <a:xfrm>
            <a:off x="10963616" y="3134199"/>
            <a:ext cx="144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0CB38D60-67BD-4EB7-86B9-4684F9AC2E59}"/>
              </a:ext>
            </a:extLst>
          </p:cNvPr>
          <p:cNvSpPr/>
          <p:nvPr/>
        </p:nvSpPr>
        <p:spPr>
          <a:xfrm flipH="1">
            <a:off x="1128530" y="1559433"/>
            <a:ext cx="1288534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221C7-0465-4A5B-BC06-2E93A1EC67CD}"/>
              </a:ext>
            </a:extLst>
          </p:cNvPr>
          <p:cNvSpPr txBox="1"/>
          <p:nvPr/>
        </p:nvSpPr>
        <p:spPr>
          <a:xfrm flipH="1">
            <a:off x="184632" y="3180538"/>
            <a:ext cx="129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47573D6-A19D-47BC-AC52-F9982DC41AE7}"/>
              </a:ext>
            </a:extLst>
          </p:cNvPr>
          <p:cNvSpPr/>
          <p:nvPr/>
        </p:nvSpPr>
        <p:spPr>
          <a:xfrm rot="18547139">
            <a:off x="4834581" y="1507617"/>
            <a:ext cx="1034835" cy="819272"/>
          </a:xfrm>
          <a:prstGeom prst="arc">
            <a:avLst>
              <a:gd name="adj1" fmla="val 16200000"/>
              <a:gd name="adj2" fmla="val 2026102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415F1-2795-43A2-8311-5383B4594DF2}"/>
              </a:ext>
            </a:extLst>
          </p:cNvPr>
          <p:cNvSpPr txBox="1"/>
          <p:nvPr/>
        </p:nvSpPr>
        <p:spPr>
          <a:xfrm>
            <a:off x="5226781" y="1224146"/>
            <a:ext cx="13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1675038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exceed the bound of a variable type?</a:t>
            </a:r>
          </a:p>
          <a:p>
            <a:endParaRPr lang="en-US" dirty="0"/>
          </a:p>
          <a:p>
            <a:r>
              <a:rPr lang="en-US" dirty="0"/>
              <a:t>Signed Variables</a:t>
            </a:r>
          </a:p>
          <a:p>
            <a:pPr lvl="1"/>
            <a:r>
              <a:rPr lang="en-US" b="1" dirty="0"/>
              <a:t>UNDEFINED BEHAVIOR</a:t>
            </a:r>
            <a:endParaRPr lang="en-US" dirty="0"/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they wrap (that’s what the hardware does)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But also the compiler can do anything it wants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571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23DA-20A3-4D05-A0CC-047B8FF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that overflow/underflow can occur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C160-728F-4CF4-84FF-B87CCDBF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Warning: programmers often fail to account for wrapping!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Sometimes it leads to unexpected behavior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2EFF-E7D1-4E51-94EC-C23FCE01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261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F2-643F-4C07-B948-E78C08A3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example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3437-D3D6-41BA-ACC4-3050358C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80629" cy="5029200"/>
          </a:xfrm>
        </p:spPr>
        <p:txBody>
          <a:bodyPr>
            <a:noAutofit/>
          </a:bodyPr>
          <a:lstStyle/>
          <a:p>
            <a:r>
              <a:rPr lang="en-US" dirty="0"/>
              <a:t>Dream Devourer</a:t>
            </a:r>
          </a:p>
          <a:p>
            <a:pPr lvl="1"/>
            <a:r>
              <a:rPr lang="en-US" dirty="0"/>
              <a:t>Special boss in the Nintendo DS edition</a:t>
            </a:r>
          </a:p>
          <a:p>
            <a:pPr lvl="1"/>
            <a:endParaRPr lang="en-US" dirty="0"/>
          </a:p>
          <a:p>
            <a:r>
              <a:rPr lang="en-US" dirty="0"/>
              <a:t>Wanted to make it even more challenging</a:t>
            </a:r>
          </a:p>
          <a:p>
            <a:pPr lvl="1"/>
            <a:r>
              <a:rPr lang="en-US" dirty="0"/>
              <a:t>32000 hit points</a:t>
            </a:r>
          </a:p>
          <a:p>
            <a:pPr lvl="1"/>
            <a:r>
              <a:rPr lang="en-US" dirty="0"/>
              <a:t>Takes </a:t>
            </a:r>
            <a:r>
              <a:rPr lang="en-US" i="1" dirty="0"/>
              <a:t>forever  </a:t>
            </a:r>
            <a:r>
              <a:rPr lang="en-US" dirty="0"/>
              <a:t>to defeat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Hit points stored as a 16-bit signed integer</a:t>
            </a:r>
          </a:p>
          <a:p>
            <a:pPr lvl="1"/>
            <a:r>
              <a:rPr lang="en-US" dirty="0"/>
              <a:t>Range: -32768 to +32767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F11B-CD62-44C4-A0E8-2A454BF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7B7F1-09AE-4C8B-995C-5CBBED19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29" y="4059936"/>
            <a:ext cx="3826565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hrono Trigger: Artist Not Provided: Video Games">
            <a:extLst>
              <a:ext uri="{FF2B5EF4-FFF2-40B4-BE49-F238E27FC236}">
                <a16:creationId xmlns:a16="http://schemas.microsoft.com/office/drawing/2014/main" id="{4421B0B7-D89E-46D7-AB91-9AFC8EC6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903" y="228600"/>
            <a:ext cx="3255508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4434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668-2949-4305-8BAE-15C03A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 Trigger signed overflow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DF8F-67B5-4F81-AC8A-38DC059E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32629" cy="5029200"/>
          </a:xfrm>
        </p:spPr>
        <p:txBody>
          <a:bodyPr/>
          <a:lstStyle/>
          <a:p>
            <a:r>
              <a:rPr lang="en-US" dirty="0"/>
              <a:t>Solution: heal it</a:t>
            </a:r>
          </a:p>
          <a:p>
            <a:endParaRPr lang="en-US" dirty="0"/>
          </a:p>
          <a:p>
            <a:r>
              <a:rPr lang="en-US" dirty="0"/>
              <a:t>Hit points go negative and it 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7D0E-93DB-43DD-B654-5FAA2F9B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27574-E6B8-4E8F-82C4-DC791BF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94" y="1143000"/>
            <a:ext cx="689900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772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dirty="0"/>
              <a:t>Dynamic Arrays</a:t>
            </a:r>
          </a:p>
          <a:p>
            <a:endParaRPr lang="en-US" dirty="0"/>
          </a:p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713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Linked Lists</a:t>
            </a:r>
          </a:p>
          <a:p>
            <a:pPr lvl="1"/>
            <a:endParaRPr lang="en-US" dirty="0"/>
          </a:p>
          <a:p>
            <a:r>
              <a:rPr lang="en-US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dirty="0"/>
              <a:t>Dynamic Arrays</a:t>
            </a:r>
          </a:p>
          <a:p>
            <a:endParaRPr lang="en-US" dirty="0"/>
          </a:p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9032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F1884-4639-4331-ABE4-9175D51C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alternative: linked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F62F5-7786-4176-B27F-901B76D39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4C14CD-E263-4945-9708-506B7ED2A6BA}"/>
              </a:ext>
            </a:extLst>
          </p:cNvPr>
          <p:cNvGraphicFramePr>
            <a:graphicFrameLocks noGrp="1"/>
          </p:cNvGraphicFramePr>
          <p:nvPr/>
        </p:nvGraphicFramePr>
        <p:xfrm>
          <a:off x="824068" y="5285322"/>
          <a:ext cx="1054386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8672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68171518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149980403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394142779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976979482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796339166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3180749605"/>
                    </a:ext>
                  </a:extLst>
                </a:gridCol>
                <a:gridCol w="666151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63682">
                  <a:extLst>
                    <a:ext uri="{9D8B030D-6E8A-4147-A177-3AD203B41FA5}">
                      <a16:colId xmlns:a16="http://schemas.microsoft.com/office/drawing/2014/main" val="417269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245133-6177-41E0-B8EC-481168D3B605}"/>
              </a:ext>
            </a:extLst>
          </p:cNvPr>
          <p:cNvCxnSpPr>
            <a:cxnSpLocks/>
          </p:cNvCxnSpPr>
          <p:nvPr/>
        </p:nvCxnSpPr>
        <p:spPr>
          <a:xfrm>
            <a:off x="4520306" y="5531523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D21189-9BFC-406B-8A4F-AC6B5B4D8AFF}"/>
              </a:ext>
            </a:extLst>
          </p:cNvPr>
          <p:cNvGraphicFramePr>
            <a:graphicFrameLocks noGrp="1"/>
          </p:cNvGraphicFramePr>
          <p:nvPr/>
        </p:nvGraphicFramePr>
        <p:xfrm>
          <a:off x="458964" y="1332815"/>
          <a:ext cx="3286259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72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4053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0B1217-78F3-4D81-AD20-8AD30EDD9D40}"/>
              </a:ext>
            </a:extLst>
          </p:cNvPr>
          <p:cNvCxnSpPr>
            <a:cxnSpLocks/>
          </p:cNvCxnSpPr>
          <p:nvPr/>
        </p:nvCxnSpPr>
        <p:spPr>
          <a:xfrm>
            <a:off x="3357995" y="1585001"/>
            <a:ext cx="258389" cy="67059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77C7C-C252-4124-9DE0-F6A4E32D50A7}"/>
              </a:ext>
            </a:extLst>
          </p:cNvPr>
          <p:cNvCxnSpPr>
            <a:cxnSpLocks/>
          </p:cNvCxnSpPr>
          <p:nvPr/>
        </p:nvCxnSpPr>
        <p:spPr>
          <a:xfrm>
            <a:off x="6497143" y="5531523"/>
            <a:ext cx="10368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29C26A-AA08-4F50-B529-4A42069B08F2}"/>
              </a:ext>
            </a:extLst>
          </p:cNvPr>
          <p:cNvCxnSpPr>
            <a:cxnSpLocks/>
          </p:cNvCxnSpPr>
          <p:nvPr/>
        </p:nvCxnSpPr>
        <p:spPr>
          <a:xfrm>
            <a:off x="8516910" y="5531523"/>
            <a:ext cx="99167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0D1971F-6F55-421B-83E6-38C282BBE224}"/>
              </a:ext>
            </a:extLst>
          </p:cNvPr>
          <p:cNvGraphicFramePr>
            <a:graphicFrameLocks noGrp="1"/>
          </p:cNvGraphicFramePr>
          <p:nvPr/>
        </p:nvGraphicFramePr>
        <p:xfrm>
          <a:off x="458964" y="3774081"/>
          <a:ext cx="394851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1695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656822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linked_list_pointer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BA3542B-AEC7-4168-A6EC-4D474D0EB51F}"/>
              </a:ext>
            </a:extLst>
          </p:cNvPr>
          <p:cNvCxnSpPr>
            <a:cxnSpLocks/>
          </p:cNvCxnSpPr>
          <p:nvPr/>
        </p:nvCxnSpPr>
        <p:spPr>
          <a:xfrm flipH="1">
            <a:off x="3616384" y="4015957"/>
            <a:ext cx="424050" cy="12570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E994C0-FC0B-159A-9F55-09EB58D54186}"/>
              </a:ext>
            </a:extLst>
          </p:cNvPr>
          <p:cNvGraphicFramePr>
            <a:graphicFrameLocks noGrp="1"/>
          </p:cNvGraphicFramePr>
          <p:nvPr/>
        </p:nvGraphicFramePr>
        <p:xfrm>
          <a:off x="2550825" y="2294368"/>
          <a:ext cx="4125392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238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3253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47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7A1E-F392-4ECA-B9EA-FD3A6962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code for a linked list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0899-02EB-4F6F-9668-0FD58112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version: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endParaRPr lang="en-US" dirty="0"/>
          </a:p>
          <a:p>
            <a:r>
              <a:rPr lang="en-US" dirty="0"/>
              <a:t>Linked List version: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value;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node* next;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node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head;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8CCC7-1941-4556-AB37-0EB2656C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7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Items can be added at any point in the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add/remove the middle item of the list</a:t>
            </a:r>
          </a:p>
          <a:p>
            <a:pPr lvl="1"/>
            <a:r>
              <a:rPr lang="en-US" dirty="0"/>
              <a:t>Just make sure you get the next pointer right</a:t>
            </a:r>
          </a:p>
          <a:p>
            <a:pPr lvl="1"/>
            <a:endParaRPr lang="en-US" dirty="0"/>
          </a:p>
          <a:p>
            <a:r>
              <a:rPr lang="en-US" dirty="0"/>
              <a:t>Arrays can’t support that kind of thing</a:t>
            </a:r>
          </a:p>
          <a:p>
            <a:pPr lvl="1"/>
            <a:r>
              <a:rPr lang="en-US" dirty="0"/>
              <a:t>You would have to copy over all the later elements in the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write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list_remove_front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95E6B-4C56-ED8E-44A3-8A91C015B7F0}"/>
              </a:ext>
            </a:extLst>
          </p:cNvPr>
          <p:cNvSpPr txBox="1"/>
          <p:nvPr/>
        </p:nvSpPr>
        <p:spPr>
          <a:xfrm>
            <a:off x="9163383" y="268069"/>
            <a:ext cx="241701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linked_list-starter.c</a:t>
            </a:r>
            <a:endParaRPr lang="en-US" dirty="0"/>
          </a:p>
          <a:p>
            <a:r>
              <a:rPr lang="en-US" dirty="0" err="1"/>
              <a:t>linked_list-complete.c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4762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305</TotalTime>
  <Words>3382</Words>
  <Application>Microsoft Office PowerPoint</Application>
  <PresentationFormat>Widescreen</PresentationFormat>
  <Paragraphs>839</Paragraphs>
  <Slides>59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71" baseType="lpstr">
      <vt:lpstr>Arial</vt:lpstr>
      <vt:lpstr>Arial Narrow</vt:lpstr>
      <vt:lpstr>Arial Narrow Bold</vt:lpstr>
      <vt:lpstr>Calibri</vt:lpstr>
      <vt:lpstr>Consolas</vt:lpstr>
      <vt:lpstr>Courier New</vt:lpstr>
      <vt:lpstr>Helvetica</vt:lpstr>
      <vt:lpstr>Tahoma</vt:lpstr>
      <vt:lpstr>Wingdings 2</vt:lpstr>
      <vt:lpstr>Class Slides</vt:lpstr>
      <vt:lpstr>Equation</vt:lpstr>
      <vt:lpstr>Document</vt:lpstr>
      <vt:lpstr>Lecture 09 Memory and Binary</vt:lpstr>
      <vt:lpstr>Administrivia</vt:lpstr>
      <vt:lpstr>End of C!!</vt:lpstr>
      <vt:lpstr>Today’s Goals</vt:lpstr>
      <vt:lpstr>Getting the code for today</vt:lpstr>
      <vt:lpstr>Outline</vt:lpstr>
      <vt:lpstr>An alternative: linked allocations</vt:lpstr>
      <vt:lpstr>C code for a linked list structure</vt:lpstr>
      <vt:lpstr>Items can be added at any point in the list</vt:lpstr>
      <vt:lpstr>Outline</vt:lpstr>
      <vt:lpstr>Reminder: Pointers are another type of value</vt:lpstr>
      <vt:lpstr>We can make a pointer to another pointer</vt:lpstr>
      <vt:lpstr>Double pointers in C</vt:lpstr>
      <vt:lpstr>When is this useful?</vt:lpstr>
      <vt:lpstr>Also occurs in arguments to main</vt:lpstr>
      <vt:lpstr>Outline</vt:lpstr>
      <vt:lpstr>Dealing with dynamic input</vt:lpstr>
      <vt:lpstr>Example of dynamic memory: read_line()</vt:lpstr>
      <vt:lpstr>Live coding: implement read_line()</vt:lpstr>
      <vt:lpstr>Realloc versus malloc</vt:lpstr>
      <vt:lpstr>Default string size will change efficiency</vt:lpstr>
      <vt:lpstr>Does efficiency really matter though?</vt:lpstr>
      <vt:lpstr>Break + relevant xkcd</vt:lpstr>
      <vt:lpstr>Outline</vt:lpstr>
      <vt:lpstr>Learning binary</vt:lpstr>
      <vt:lpstr>Positional Numbering Systems</vt:lpstr>
      <vt:lpstr>Other bases are also possible</vt:lpstr>
      <vt:lpstr>Base 2 Example</vt:lpstr>
      <vt:lpstr>Binary practice</vt:lpstr>
      <vt:lpstr>Why computers use Base 2</vt:lpstr>
      <vt:lpstr>Why don’t computers use Base 10?</vt:lpstr>
      <vt:lpstr>Base 16: Hexadecimal</vt:lpstr>
      <vt:lpstr>Base 16: Hexadecimal</vt:lpstr>
      <vt:lpstr>Bytes</vt:lpstr>
      <vt:lpstr>Practice problem</vt:lpstr>
      <vt:lpstr>Practice problem</vt:lpstr>
      <vt:lpstr>Practice problem</vt:lpstr>
      <vt:lpstr>Outline</vt:lpstr>
      <vt:lpstr>These two lines of code are equivalent</vt:lpstr>
      <vt:lpstr>Big idea: bits can be used to represent anything</vt:lpstr>
      <vt:lpstr>Integer types in C</vt:lpstr>
      <vt:lpstr>Sizes of C types are system dependent</vt:lpstr>
      <vt:lpstr>Expressing C types in bits</vt:lpstr>
      <vt:lpstr>Unsigned integer encoding</vt:lpstr>
      <vt:lpstr>Bounds of unsigned integers</vt:lpstr>
      <vt:lpstr>Encoding signed integers</vt:lpstr>
      <vt:lpstr>Two’s complement encoding</vt:lpstr>
      <vt:lpstr>Two’s complement examples</vt:lpstr>
      <vt:lpstr>Interpreting binary signed values</vt:lpstr>
      <vt:lpstr>Bounds of two’s complement integers</vt:lpstr>
      <vt:lpstr>Ranges for different bit amounts</vt:lpstr>
      <vt:lpstr>Overflow</vt:lpstr>
      <vt:lpstr>Overflow</vt:lpstr>
      <vt:lpstr>Modulo behavior in binary numbers</vt:lpstr>
      <vt:lpstr>Overflow</vt:lpstr>
      <vt:lpstr>Remember that overflow/underflow can occur in C</vt:lpstr>
      <vt:lpstr>Overflow example in the real world</vt:lpstr>
      <vt:lpstr>Chrono Trigger signed overflow bug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Branden Ghena</dc:creator>
  <cp:lastModifiedBy>Branden Ghena</cp:lastModifiedBy>
  <cp:revision>40</cp:revision>
  <dcterms:created xsi:type="dcterms:W3CDTF">2021-10-11T21:10:33Z</dcterms:created>
  <dcterms:modified xsi:type="dcterms:W3CDTF">2023-04-27T18:57:07Z</dcterms:modified>
</cp:coreProperties>
</file>