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0"/>
  </p:notesMasterIdLst>
  <p:sldIdLst>
    <p:sldId id="256" r:id="rId2"/>
    <p:sldId id="855" r:id="rId3"/>
    <p:sldId id="384" r:id="rId4"/>
    <p:sldId id="264" r:id="rId5"/>
    <p:sldId id="783" r:id="rId6"/>
    <p:sldId id="348" r:id="rId7"/>
    <p:sldId id="383" r:id="rId8"/>
    <p:sldId id="784" r:id="rId9"/>
    <p:sldId id="794" r:id="rId10"/>
    <p:sldId id="785" r:id="rId11"/>
    <p:sldId id="795" r:id="rId12"/>
    <p:sldId id="797" r:id="rId13"/>
    <p:sldId id="801" r:id="rId14"/>
    <p:sldId id="850" r:id="rId15"/>
    <p:sldId id="799" r:id="rId16"/>
    <p:sldId id="796" r:id="rId17"/>
    <p:sldId id="798" r:id="rId18"/>
    <p:sldId id="800" r:id="rId19"/>
    <p:sldId id="803" r:id="rId20"/>
    <p:sldId id="804" r:id="rId21"/>
    <p:sldId id="805" r:id="rId22"/>
    <p:sldId id="808" r:id="rId23"/>
    <p:sldId id="809" r:id="rId24"/>
    <p:sldId id="810" r:id="rId25"/>
    <p:sldId id="811" r:id="rId26"/>
    <p:sldId id="813" r:id="rId27"/>
    <p:sldId id="806" r:id="rId28"/>
    <p:sldId id="802" r:id="rId29"/>
    <p:sldId id="825" r:id="rId30"/>
    <p:sldId id="854" r:id="rId31"/>
    <p:sldId id="851" r:id="rId32"/>
    <p:sldId id="789" r:id="rId33"/>
    <p:sldId id="816" r:id="rId34"/>
    <p:sldId id="819" r:id="rId35"/>
    <p:sldId id="820" r:id="rId36"/>
    <p:sldId id="821" r:id="rId37"/>
    <p:sldId id="822" r:id="rId38"/>
    <p:sldId id="823" r:id="rId39"/>
    <p:sldId id="824" r:id="rId40"/>
    <p:sldId id="818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835" r:id="rId51"/>
    <p:sldId id="837" r:id="rId52"/>
    <p:sldId id="836" r:id="rId53"/>
    <p:sldId id="842" r:id="rId54"/>
    <p:sldId id="839" r:id="rId55"/>
    <p:sldId id="840" r:id="rId56"/>
    <p:sldId id="841" r:id="rId57"/>
    <p:sldId id="838" r:id="rId58"/>
    <p:sldId id="85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55"/>
            <p14:sldId id="384"/>
            <p14:sldId id="264"/>
            <p14:sldId id="783"/>
          </p14:sldIdLst>
        </p14:section>
        <p14:section name="Why C++" id="{B55B8E8C-5EAB-4A1E-A4E9-AE5E896E46FA}">
          <p14:sldIdLst>
            <p14:sldId id="348"/>
            <p14:sldId id="383"/>
            <p14:sldId id="784"/>
            <p14:sldId id="794"/>
            <p14:sldId id="785"/>
            <p14:sldId id="795"/>
            <p14:sldId id="797"/>
            <p14:sldId id="801"/>
          </p14:sldIdLst>
        </p14:section>
        <p14:section name="Simple C++ I/O" id="{0BBBFCFA-57B6-40D1-A3AE-6E0C505AECF7}">
          <p14:sldIdLst>
            <p14:sldId id="850"/>
            <p14:sldId id="799"/>
            <p14:sldId id="796"/>
            <p14:sldId id="798"/>
            <p14:sldId id="800"/>
            <p14:sldId id="803"/>
            <p14:sldId id="804"/>
            <p14:sldId id="805"/>
            <p14:sldId id="808"/>
            <p14:sldId id="809"/>
            <p14:sldId id="810"/>
            <p14:sldId id="811"/>
            <p14:sldId id="813"/>
            <p14:sldId id="806"/>
            <p14:sldId id="802"/>
            <p14:sldId id="825"/>
            <p14:sldId id="854"/>
          </p14:sldIdLst>
        </p14:section>
        <p14:section name="Pass-by-Reference" id="{F482A23F-946C-4658-BECB-5A5B133A3459}">
          <p14:sldIdLst>
            <p14:sldId id="851"/>
            <p14:sldId id="789"/>
            <p14:sldId id="816"/>
            <p14:sldId id="819"/>
            <p14:sldId id="820"/>
            <p14:sldId id="821"/>
            <p14:sldId id="822"/>
            <p14:sldId id="823"/>
            <p14:sldId id="824"/>
            <p14:sldId id="818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7"/>
            <p14:sldId id="836"/>
            <p14:sldId id="842"/>
            <p14:sldId id="839"/>
            <p14:sldId id="840"/>
            <p14:sldId id="841"/>
            <p14:sldId id="838"/>
          </p14:sldIdLst>
        </p14:section>
        <p14:section name="Wrapup" id="{29A7F866-9DA9-446B-8359-CE426CB89C7A}">
          <p14:sldIdLst>
            <p14:sldId id="8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642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5" d="100"/>
          <a:sy n="75" d="100"/>
        </p:scale>
        <p:origin x="78" y="1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0_introCPP.zip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Intro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DB8D-02BE-46CC-A971-00853A83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CS211 using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A4C4-435D-4B4E-9AA7-13C66D83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16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The second half of CS211 focuses on learning to build larger programs and structure them using abstraction mechanisms</a:t>
            </a:r>
          </a:p>
          <a:p>
            <a:endParaRPr lang="en-US" dirty="0"/>
          </a:p>
          <a:p>
            <a:r>
              <a:rPr lang="en-US" dirty="0"/>
              <a:t>Other popular languages that have the features we want don’t let you take advantage of your newly-acquired C skills</a:t>
            </a:r>
          </a:p>
          <a:p>
            <a:pPr lvl="1"/>
            <a:r>
              <a:rPr lang="en-US" dirty="0"/>
              <a:t>Java, C#, Kotlin</a:t>
            </a:r>
          </a:p>
          <a:p>
            <a:pPr lvl="1"/>
            <a:r>
              <a:rPr lang="en-US" dirty="0"/>
              <a:t>And we do want to teach a </a:t>
            </a:r>
            <a:r>
              <a:rPr lang="en-US" i="1" dirty="0"/>
              <a:t>popular</a:t>
            </a:r>
            <a:r>
              <a:rPr lang="en-US" dirty="0"/>
              <a:t> language</a:t>
            </a:r>
          </a:p>
          <a:p>
            <a:pPr lvl="1"/>
            <a:endParaRPr lang="en-US" dirty="0"/>
          </a:p>
          <a:p>
            <a:r>
              <a:rPr lang="en-US" dirty="0"/>
              <a:t>C++ lets you build larger programs with abstractions</a:t>
            </a:r>
          </a:p>
          <a:p>
            <a:pPr lvl="1"/>
            <a:r>
              <a:rPr lang="en-US" dirty="0"/>
              <a:t>But the concepts you’ve been learning about still apply</a:t>
            </a:r>
          </a:p>
          <a:p>
            <a:pPr lvl="1"/>
            <a:r>
              <a:rPr lang="en-US" dirty="0"/>
              <a:t>C++ </a:t>
            </a:r>
            <a:r>
              <a:rPr lang="en-US" dirty="0" err="1"/>
              <a:t>automagic</a:t>
            </a:r>
            <a:r>
              <a:rPr lang="en-US" dirty="0"/>
              <a:t> replaces some of the manual drudgery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68DD-8BF1-4EA1-B000-45C0E94D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8B0-D637-4CF0-ADFD-497ADB8F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benefits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7D1F14-AEAF-4346-85A6-3BB52960E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769988"/>
              </p:ext>
            </p:extLst>
          </p:nvPr>
        </p:nvGraphicFramePr>
        <p:xfrm>
          <a:off x="2438401" y="1143000"/>
          <a:ext cx="7315198" cy="490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84037880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2387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94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You must call free() yourself to deallocate heap objects.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 helpfully frees heap objects when owner goes out of scope.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93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Need a unique name for every function.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overload function for different argument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1248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Operators like + and == work only for built-in types.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can overload operators for user-defined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389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FE12-231D-4F9C-BFFD-F0C40D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8B0-D637-4CF0-ADFD-497ADB8F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downsides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7D1F14-AEAF-4346-85A6-3BB52960E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1" y="1143000"/>
          <a:ext cx="7315198" cy="490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84037880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2387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94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You must call free() yourself to deallocate heap objects.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 helpfully frees heap objects when owner goes out of scope.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93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Need a unique name for every function.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overload function for different argument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1248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Operators like + and == work only for built-in types.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can overload operators for user-defined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389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FE12-231D-4F9C-BFFD-F0C40D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F0C3BE-C86C-4A6E-BFAF-5A4C834365C6}"/>
              </a:ext>
            </a:extLst>
          </p:cNvPr>
          <p:cNvSpPr/>
          <p:nvPr/>
        </p:nvSpPr>
        <p:spPr>
          <a:xfrm>
            <a:off x="270456" y="2031956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exactly when things are freed.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74D1F-1529-45A7-BC0C-B34BE4256949}"/>
              </a:ext>
            </a:extLst>
          </p:cNvPr>
          <p:cNvSpPr/>
          <p:nvPr/>
        </p:nvSpPr>
        <p:spPr>
          <a:xfrm>
            <a:off x="9863070" y="2031956"/>
            <a:ext cx="1957589" cy="1068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Things get freed when you might not expect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77830-E810-4FA0-9D23-84FA784BA983}"/>
              </a:ext>
            </a:extLst>
          </p:cNvPr>
          <p:cNvSpPr/>
          <p:nvPr/>
        </p:nvSpPr>
        <p:spPr>
          <a:xfrm>
            <a:off x="270456" y="3329502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always know what function you are calling.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BF568-84F4-4544-A26F-EEE45AB87D75}"/>
              </a:ext>
            </a:extLst>
          </p:cNvPr>
          <p:cNvSpPr/>
          <p:nvPr/>
        </p:nvSpPr>
        <p:spPr>
          <a:xfrm>
            <a:off x="9863070" y="3329502"/>
            <a:ext cx="1957589" cy="1439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know argument types to determine which function gets called.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21D71-480A-4D3D-B382-C6B754B68DD1}"/>
              </a:ext>
            </a:extLst>
          </p:cNvPr>
          <p:cNvSpPr/>
          <p:nvPr/>
        </p:nvSpPr>
        <p:spPr>
          <a:xfrm>
            <a:off x="270456" y="5028060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that / means “divide”.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2F464-7088-4FA6-B18A-724AC002F7D4}"/>
              </a:ext>
            </a:extLst>
          </p:cNvPr>
          <p:cNvSpPr/>
          <p:nvPr/>
        </p:nvSpPr>
        <p:spPr>
          <a:xfrm>
            <a:off x="9863070" y="5028060"/>
            <a:ext cx="1957589" cy="1068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that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operator/()</a:t>
            </a:r>
            <a:r>
              <a:rPr lang="en-US" dirty="0">
                <a:solidFill>
                  <a:schemeClr val="tx1"/>
                </a:solidFill>
              </a:rPr>
              <a:t> takes two arguments.</a:t>
            </a:r>
          </a:p>
        </p:txBody>
      </p:sp>
    </p:spTree>
    <p:extLst>
      <p:ext uri="{BB962C8B-B14F-4D97-AF65-F5344CB8AC3E}">
        <p14:creationId xmlns:p14="http://schemas.microsoft.com/office/powerpoint/2010/main" val="12743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6C33-0C9D-43C6-95A4-7200D6E1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DA8B-A16F-4EBD-9004-BE26173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little less one language and more multiple iterations of a language</a:t>
            </a:r>
          </a:p>
          <a:p>
            <a:pPr lvl="1"/>
            <a:r>
              <a:rPr lang="en-US" dirty="0"/>
              <a:t>Where nothing old every leaves, only new things get added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“Within C++, there is a much smaller and cleaner language struggling to get out.” – Bjarne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Stoustrop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 major change was C++11 (2011) which introduced a better method for handling dynamic memory</a:t>
            </a:r>
          </a:p>
          <a:p>
            <a:pPr lvl="1"/>
            <a:r>
              <a:rPr lang="en-US" dirty="0"/>
              <a:t>We’ll be using C++14 which has some quality-of-life improvements to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C++17 and C++20 also exist! (with C++23 in progress)</a:t>
            </a:r>
          </a:p>
          <a:p>
            <a:pPr lvl="2"/>
            <a:r>
              <a:rPr lang="en-US" dirty="0"/>
              <a:t>But don’t add much that we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2341-20FF-41D9-BD13-7AC1725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b="1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023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FB0F-D454-4061-8541-20655C37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E9E8-2F09-4627-8A92-FF61A28C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4B43-9B37-49F2-8913-9227E9B9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4AA01-D916-4F6F-8A09-E895D10AD3D3}"/>
              </a:ext>
            </a:extLst>
          </p:cNvPr>
          <p:cNvSpPr txBox="1"/>
          <p:nvPr/>
        </p:nvSpPr>
        <p:spPr>
          <a:xfrm>
            <a:off x="9446794" y="3164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/hello_world.cxx</a:t>
            </a:r>
          </a:p>
        </p:txBody>
      </p:sp>
    </p:spTree>
    <p:extLst>
      <p:ext uri="{BB962C8B-B14F-4D97-AF65-F5344CB8AC3E}">
        <p14:creationId xmlns:p14="http://schemas.microsoft.com/office/powerpoint/2010/main" val="228599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F2-D402-4451-B407-26FCDC7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C headers are renamed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CA-3D15-4B63-BFF2-BEAF668F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header loses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and gets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added to the front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36A-8EFF-45A8-B895-47380DD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8B6508-A0D3-42C0-A0BC-3B37EF32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39756"/>
              </p:ext>
            </p:extLst>
          </p:nvPr>
        </p:nvGraphicFramePr>
        <p:xfrm>
          <a:off x="1558343" y="1917401"/>
          <a:ext cx="83827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359">
                  <a:extLst>
                    <a:ext uri="{9D8B030D-6E8A-4147-A177-3AD203B41FA5}">
                      <a16:colId xmlns:a16="http://schemas.microsoft.com/office/drawing/2014/main" val="1792994517"/>
                    </a:ext>
                  </a:extLst>
                </a:gridCol>
                <a:gridCol w="4191359">
                  <a:extLst>
                    <a:ext uri="{9D8B030D-6E8A-4147-A177-3AD203B41FA5}">
                      <a16:colId xmlns:a16="http://schemas.microsoft.com/office/drawing/2014/main" val="218459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C++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cctype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cstdio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cstring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5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7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F2-D402-4451-B407-26FCDC7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C headers are renamed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CA-3D15-4B63-BFF2-BEAF668F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header loses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and gets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added to the front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new headers support the similar functionality in a C++ way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36A-8EFF-45A8-B895-47380DD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8B6508-A0D3-42C0-A0BC-3B37EF32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7118"/>
              </p:ext>
            </p:extLst>
          </p:nvPr>
        </p:nvGraphicFramePr>
        <p:xfrm>
          <a:off x="1558343" y="1917401"/>
          <a:ext cx="83827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359">
                  <a:extLst>
                    <a:ext uri="{9D8B030D-6E8A-4147-A177-3AD203B41FA5}">
                      <a16:colId xmlns:a16="http://schemas.microsoft.com/office/drawing/2014/main" val="1792994517"/>
                    </a:ext>
                  </a:extLst>
                </a:gridCol>
                <a:gridCol w="4191359">
                  <a:extLst>
                    <a:ext uri="{9D8B030D-6E8A-4147-A177-3AD203B41FA5}">
                      <a16:colId xmlns:a16="http://schemas.microsoft.com/office/drawing/2014/main" val="218459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C++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cctype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strike="sngStrik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cstdio</a:t>
                      </a: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strike="sngStrik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cstring</a:t>
                      </a: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58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FBE5E3-9A3A-43D2-8281-105A80A3B796}"/>
              </a:ext>
            </a:extLst>
          </p:cNvPr>
          <p:cNvSpPr txBox="1"/>
          <p:nvPr/>
        </p:nvSpPr>
        <p:spPr>
          <a:xfrm>
            <a:off x="5161279" y="5341203"/>
            <a:ext cx="596291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You’ll use these instead of the C versions because they are easier and safer to use.</a:t>
            </a:r>
          </a:p>
        </p:txBody>
      </p:sp>
    </p:spTree>
    <p:extLst>
      <p:ext uri="{BB962C8B-B14F-4D97-AF65-F5344CB8AC3E}">
        <p14:creationId xmlns:p14="http://schemas.microsoft.com/office/powerpoint/2010/main" val="41531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5784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139FC-8EF5-4FFC-90E6-CF5BFCC8559D}"/>
              </a:ext>
            </a:extLst>
          </p:cNvPr>
          <p:cNvSpPr txBox="1"/>
          <p:nvPr/>
        </p:nvSpPr>
        <p:spPr>
          <a:xfrm>
            <a:off x="9446794" y="3164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/io_example.cxx</a:t>
            </a:r>
          </a:p>
        </p:txBody>
      </p:sp>
    </p:spTree>
    <p:extLst>
      <p:ext uri="{BB962C8B-B14F-4D97-AF65-F5344CB8AC3E}">
        <p14:creationId xmlns:p14="http://schemas.microsoft.com/office/powerpoint/2010/main" val="233579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library for I/O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607595" y="1043189"/>
            <a:ext cx="3320461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DD-52DD-441B-9D7F-0EFF145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relative homework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EDF-7091-40E3-AEF3-F38A7E1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303" y="5698900"/>
            <a:ext cx="4536457" cy="48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 But really it’s up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9998-6DCA-4E6B-86EA-D784C9C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4856C91-D86B-4CA1-89DC-AA112374B1E3}"/>
              </a:ext>
            </a:extLst>
          </p:cNvPr>
          <p:cNvGraphicFramePr>
            <a:graphicFrameLocks/>
          </p:cNvGraphicFramePr>
          <p:nvPr/>
        </p:nvGraphicFramePr>
        <p:xfrm>
          <a:off x="1009276" y="1335837"/>
          <a:ext cx="4594986" cy="3676090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204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9787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Final Project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10ish*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552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7C417-DC31-4752-8633-718A7FE57AEE}"/>
              </a:ext>
            </a:extLst>
          </p:cNvPr>
          <p:cNvCxnSpPr/>
          <p:nvPr/>
        </p:nvCxnSpPr>
        <p:spPr>
          <a:xfrm flipH="1">
            <a:off x="5808372" y="3207260"/>
            <a:ext cx="13780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7FFB98-2710-4BCF-B9A6-8B374612151B}"/>
              </a:ext>
            </a:extLst>
          </p:cNvPr>
          <p:cNvSpPr txBox="1"/>
          <p:nvPr/>
        </p:nvSpPr>
        <p:spPr>
          <a:xfrm>
            <a:off x="7186411" y="2514762"/>
            <a:ext cx="4393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HW3 is the last in C</a:t>
            </a:r>
          </a:p>
          <a:p>
            <a:br>
              <a:rPr lang="en-US" sz="2800" i="1" dirty="0"/>
            </a:br>
            <a:r>
              <a:rPr lang="en-US" sz="2800" dirty="0"/>
              <a:t>It’s a two-part assignment spread over two weeks</a:t>
            </a:r>
          </a:p>
        </p:txBody>
      </p:sp>
    </p:spTree>
    <p:extLst>
      <p:ext uri="{BB962C8B-B14F-4D97-AF65-F5344CB8AC3E}">
        <p14:creationId xmlns:p14="http://schemas.microsoft.com/office/powerpoint/2010/main" val="250748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sz="2400" dirty="0"/>
              <a:t> are equivalent</a:t>
            </a:r>
          </a:p>
          <a:p>
            <a:endParaRPr lang="en-US" sz="2400" dirty="0"/>
          </a:p>
          <a:p>
            <a:r>
              <a:rPr lang="en-US" sz="2400" dirty="0"/>
              <a:t>Could still get input </a:t>
            </a:r>
            <a:r>
              <a:rPr lang="en-US" sz="2400" dirty="0" err="1"/>
              <a:t>argc</a:t>
            </a:r>
            <a:r>
              <a:rPr lang="en-US" sz="2400" dirty="0"/>
              <a:t> and </a:t>
            </a:r>
            <a:r>
              <a:rPr lang="en-US" sz="2400" dirty="0" err="1"/>
              <a:t>argv</a:t>
            </a:r>
            <a:r>
              <a:rPr lang="en-US" sz="2400" dirty="0"/>
              <a:t> if wanted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607595" y="1493949"/>
            <a:ext cx="3320461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C++ standard library is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cs typeface="Courier New" panose="02070309020205020404" pitchFamily="49" charset="0"/>
              </a:rPr>
              <a:t> namespace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840558" y="1906072"/>
            <a:ext cx="164506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insertion operator writes a value to an output stream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840558" y="1906072"/>
            <a:ext cx="6745098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extraction operator reads from the input stream into an object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904952" y="2846230"/>
            <a:ext cx="2301887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To detect I/O error on a stream, test the stream as if it were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cs typeface="Courier New" panose="02070309020205020404" pitchFamily="49" charset="0"/>
              </a:rPr>
              <a:t>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1416675" y="3296990"/>
            <a:ext cx="1803043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operators are left-associative and return their left operand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965914" y="5074274"/>
            <a:ext cx="8680362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operator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cs typeface="Courier New" panose="02070309020205020404" pitchFamily="49" charset="0"/>
              </a:rPr>
              <a:t>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b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Is equivalent to 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(((((std::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“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“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0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cs typeface="Courier New" panose="02070309020205020404" pitchFamily="49" charset="0"/>
              </a:rPr>
              <a:t>Is equivalent to 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* “;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== “;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*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“\n”;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0735-4409-4149-B878-1575F031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iostream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2A89-C570-4F84-B92B-17B1BC70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input/output </a:t>
            </a:r>
            <a:r>
              <a:rPr lang="en-US" i="1" dirty="0"/>
              <a:t>streams</a:t>
            </a:r>
          </a:p>
          <a:p>
            <a:pPr lvl="1"/>
            <a:r>
              <a:rPr lang="en-US" dirty="0"/>
              <a:t>Sources that you can write characters to or read characters from</a:t>
            </a:r>
          </a:p>
          <a:p>
            <a:pPr lvl="1"/>
            <a:r>
              <a:rPr lang="en-US" dirty="0"/>
              <a:t>Same idea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in C</a:t>
            </a:r>
          </a:p>
          <a:p>
            <a:pPr lvl="1"/>
            <a:endParaRPr lang="en-US" dirty="0"/>
          </a:p>
          <a:p>
            <a:pPr marL="457200" lvl="1" indent="0" defTabSz="457200">
              <a:buNone/>
              <a:tabLst>
                <a:tab pos="1546225" algn="l"/>
                <a:tab pos="22923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- standard in</a:t>
            </a:r>
          </a:p>
          <a:p>
            <a:pPr marL="457200" lvl="1" indent="0" defTabSz="7048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/>
              <a:t>- standard out</a:t>
            </a:r>
          </a:p>
          <a:p>
            <a:pPr marL="457200" lvl="1" indent="0" defTabSz="7048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/>
              <a:t>- standard error</a:t>
            </a:r>
          </a:p>
          <a:p>
            <a:pPr lvl="1" defTabSz="704850"/>
            <a:endParaRPr lang="en-US" dirty="0"/>
          </a:p>
          <a:p>
            <a:pPr defTabSz="704850"/>
            <a:r>
              <a:rPr lang="en-US" dirty="0"/>
              <a:t>Simple I/O</a:t>
            </a:r>
          </a:p>
          <a:p>
            <a:pPr lvl="1" defTabSz="704850"/>
            <a:r>
              <a:rPr lang="en-US" dirty="0"/>
              <a:t>Write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operator (stream insertion)</a:t>
            </a:r>
          </a:p>
          <a:p>
            <a:pPr lvl="1" defTabSz="704850"/>
            <a:r>
              <a:rPr lang="en-US" dirty="0"/>
              <a:t>Read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operator (stream extraction)</a:t>
            </a:r>
          </a:p>
          <a:p>
            <a:pPr defTabSz="7048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9EA1-2212-45FB-BA9F-C5DB475B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FBB-3A92-44AA-9E09-22C92BB5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676D-2B4C-47CA-90A0-549CF596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Namespaces provide additional naming to functions/variables</a:t>
            </a:r>
          </a:p>
          <a:p>
            <a:pPr lvl="1"/>
            <a:r>
              <a:rPr lang="en-US" dirty="0"/>
              <a:t>Prevent C problem of “no two functions can have the same name”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namespace::name</a:t>
            </a:r>
          </a:p>
          <a:p>
            <a:pPr lvl="1"/>
            <a:r>
              <a:rPr lang="en-US" dirty="0"/>
              <a:t>Defaults to global namespace (just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::name</a:t>
            </a:r>
            <a:r>
              <a:rPr lang="en-US" dirty="0"/>
              <a:t> which 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Basically what we were doing in C anyways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ballot_box_create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You’ll mostly use these for standard library 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</a:p>
          <a:p>
            <a:endParaRPr lang="en-US" dirty="0"/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lvl="1"/>
            <a:r>
              <a:rPr lang="en-US" dirty="0"/>
              <a:t>Eliminates the need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/>
              <a:t> for library calls!</a:t>
            </a:r>
          </a:p>
          <a:p>
            <a:pPr lvl="1"/>
            <a:r>
              <a:rPr lang="en-US" dirty="0"/>
              <a:t>But also means you must never duplicate a library function name</a:t>
            </a:r>
          </a:p>
          <a:p>
            <a:pPr lvl="2"/>
            <a:r>
              <a:rPr lang="en-US" dirty="0"/>
              <a:t>Back to the same problem C had!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91B6-23B7-4178-B71C-8D9DBBC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F347-B4C5-4AF1-9719-72DC58E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83D2-4F4F-47A8-809E-713A240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cs typeface="Courier New" panose="02070309020205020404" pitchFamily="49" charset="0"/>
              </a:rPr>
              <a:t>How does this code know you want to read a double?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DEED-B952-48A6-BFD1-403C240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Stuff</a:t>
            </a:r>
          </a:p>
          <a:p>
            <a:pPr lvl="1"/>
            <a:r>
              <a:rPr lang="en-US" b="1" dirty="0"/>
              <a:t>Homework 3 part 2</a:t>
            </a:r>
          </a:p>
          <a:p>
            <a:pPr lvl="2"/>
            <a:r>
              <a:rPr lang="en-US" dirty="0"/>
              <a:t>Due Thursday</a:t>
            </a:r>
          </a:p>
          <a:p>
            <a:pPr lvl="1"/>
            <a:endParaRPr lang="en-US" dirty="0"/>
          </a:p>
          <a:p>
            <a:r>
              <a:rPr lang="en-US" dirty="0"/>
              <a:t>C++ Stuff</a:t>
            </a:r>
          </a:p>
          <a:p>
            <a:pPr lvl="1"/>
            <a:r>
              <a:rPr lang="en-US" b="1" dirty="0"/>
              <a:t>Lab2</a:t>
            </a:r>
          </a:p>
          <a:p>
            <a:pPr lvl="2"/>
            <a:r>
              <a:rPr lang="en-US" dirty="0"/>
              <a:t>Due Thursday</a:t>
            </a:r>
          </a:p>
          <a:p>
            <a:pPr lvl="2"/>
            <a:r>
              <a:rPr lang="en-US" dirty="0"/>
              <a:t>Mostly just installing things and trying out a C++ game</a:t>
            </a:r>
          </a:p>
          <a:p>
            <a:pPr lvl="2"/>
            <a:r>
              <a:rPr lang="en-US" dirty="0"/>
              <a:t>Let me know if you run into problems, and I’ll help!</a:t>
            </a:r>
          </a:p>
          <a:p>
            <a:pPr lvl="1"/>
            <a:r>
              <a:rPr lang="en-US" b="1" dirty="0"/>
              <a:t>Exercise5</a:t>
            </a:r>
          </a:p>
          <a:p>
            <a:pPr lvl="2"/>
            <a:r>
              <a:rPr lang="en-US" dirty="0"/>
              <a:t>Due next week Tuesday</a:t>
            </a:r>
          </a:p>
          <a:p>
            <a:pPr lvl="2"/>
            <a:r>
              <a:rPr lang="en-US" dirty="0"/>
              <a:t>C++ basics, only three parts (and one is Hello World)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F347-B4C5-4AF1-9719-72DC58E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83D2-4F4F-47A8-809E-713A240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cs typeface="Courier New" panose="02070309020205020404" pitchFamily="49" charset="0"/>
              </a:rPr>
              <a:t>How does this code know you want to read a double?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Operator overloading!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You can redefine the meaning of operators in C++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operator&gt;&gt;(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double)</a:t>
            </a:r>
            <a:r>
              <a:rPr lang="en-US" dirty="0">
                <a:cs typeface="Courier New" panose="02070309020205020404" pitchFamily="49" charset="0"/>
              </a:rPr>
              <a:t> is defined to read in a double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Different function is called for each set of arguments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Compiler figures out which one to call</a:t>
            </a:r>
            <a:br>
              <a:rPr lang="en-US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We’ll talk more about this in a future lecture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DEED-B952-48A6-BFD1-403C240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b="1" dirty="0"/>
              <a:t>Pass-by-reference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2276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C, all arguments are passed as </a:t>
            </a:r>
            <a:r>
              <a:rPr lang="en-US" i="1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In C, every variable names its own object: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names 4 bytes capable of containing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names 8 bytes capable of holding the memory address of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allows you to access other objects with pointers</a:t>
            </a:r>
          </a:p>
          <a:p>
            <a:pPr lvl="1"/>
            <a:r>
              <a:rPr lang="en-US" dirty="0"/>
              <a:t>But you are still passing a value into the function (a pointer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05A-15BE-401A-917D-D68426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has 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8D8-432A-4928-B4F3-8A24E3CB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work the same as in C programs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refers to some other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is an alternative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 for whatever </a:t>
            </a:r>
            <a:r>
              <a:rPr lang="en-US" i="1" dirty="0"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was passed 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is borrowed and cannot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like an ordinary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– no need to dereference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3374-7E47-4EE4-A6E7-DB4B4E3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491F-C4A2-4A10-9CCB-845DF46A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reference example: 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62EC5-505C-49F3-B378-58DA1B34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&lt;211.h&gt;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inc_ptr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+=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c_style_test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inc_ptr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CHECK_INT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x, 1 );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71759-CE33-4A39-8816-F7B1F24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59E1-A940-48BE-ACEA-6FB705D64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8ED4A-D4A8-4B18-996B-76C7F4D89041}"/>
              </a:ext>
            </a:extLst>
          </p:cNvPr>
          <p:cNvSpPr txBox="1"/>
          <p:nvPr/>
        </p:nvSpPr>
        <p:spPr>
          <a:xfrm>
            <a:off x="3860800" y="914400"/>
            <a:ext cx="2362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C++ testing framework. Similar to how it worked in C!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56C2-ABFA-4B62-AB1A-A1F7AD6C56B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69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8837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67297" y="43942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4C0A5B-B615-4FD8-A397-B161DFA9E6CB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4420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/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27191" y="4851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8EE200-F98A-4F7E-B05A-738F3087158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039113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82404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127000" y="2171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42CE4A-CC2D-4522-B1C1-D4BACCA5552A}"/>
              </a:ext>
            </a:extLst>
          </p:cNvPr>
          <p:cNvSpPr txBox="1"/>
          <p:nvPr/>
        </p:nvSpPr>
        <p:spPr>
          <a:xfrm>
            <a:off x="7353300" y="1562100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object that was previously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27048-CCED-4211-86AF-870C74353B40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65261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54043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127000" y="260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A46616-F5E6-40C7-8A53-5B6CFC5ECE7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42165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72556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40894" y="53086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6FB4ED-7EF9-45C2-8FB9-5C40FAEFDDB7}"/>
              </a:ext>
            </a:extLst>
          </p:cNvPr>
          <p:cNvSpPr txBox="1"/>
          <p:nvPr/>
        </p:nvSpPr>
        <p:spPr>
          <a:xfrm>
            <a:off x="7353300" y="1562100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 here, the object is still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B59FF-45DB-489B-B893-0FF82089CC24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9563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C++</a:t>
            </a:r>
          </a:p>
          <a:p>
            <a:pPr lvl="1"/>
            <a:r>
              <a:rPr lang="en-US" dirty="0"/>
              <a:t>Goals of the language</a:t>
            </a:r>
          </a:p>
          <a:p>
            <a:pPr lvl="1"/>
            <a:r>
              <a:rPr lang="en-US" dirty="0"/>
              <a:t>Basics of how to use it</a:t>
            </a:r>
          </a:p>
          <a:p>
            <a:pPr lvl="1"/>
            <a:endParaRPr lang="en-US" dirty="0"/>
          </a:p>
          <a:p>
            <a:r>
              <a:rPr lang="en-US" dirty="0"/>
              <a:t>Explore some key differences from C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CFF55-E5A8-4DDE-83F9-127D6C070A2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112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45101"/>
              </p:ext>
            </p:extLst>
          </p:nvPr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182894" y="2565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13C65-141B-4EC6-B958-693A3311248C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1085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0744"/>
              </p:ext>
            </p:extLst>
          </p:nvPr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127000" y="133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E928E7-AF94-4561-B7CE-FA1E1A87D3F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4425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9723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1714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3535C-278A-41C5-895E-FA3BA8A9AB53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55430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94183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5CB6D5-A79F-45C9-AD41-DA80E4DD64A8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64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41188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527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6391E-28F8-4FDD-891F-872B7F33B55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64744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55932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209297" y="29210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2991A7-0930-4A8C-AE37-5D2FCDDE2F4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4999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EC4C60-3198-16C2-FD7F-0FF667C90AB6}"/>
              </a:ext>
            </a:extLst>
          </p:cNvPr>
          <p:cNvSpPr/>
          <p:nvPr/>
        </p:nvSpPr>
        <p:spPr>
          <a:xfrm>
            <a:off x="4851400" y="3562172"/>
            <a:ext cx="1140993" cy="100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092200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293475" y="2649290"/>
            <a:ext cx="516192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E5E50A9-40B4-C36E-17A7-949D0DF92384}"/>
              </a:ext>
            </a:extLst>
          </p:cNvPr>
          <p:cNvSpPr/>
          <p:nvPr/>
        </p:nvSpPr>
        <p:spPr>
          <a:xfrm>
            <a:off x="4851400" y="3562172"/>
            <a:ext cx="1140993" cy="100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4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461531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680199" y="3483063"/>
            <a:ext cx="2882901" cy="129213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A5E031-93FA-453A-BC2B-981D5E723426}"/>
              </a:ext>
            </a:extLst>
          </p:cNvPr>
          <p:cNvSpPr/>
          <p:nvPr/>
        </p:nvSpPr>
        <p:spPr>
          <a:xfrm>
            <a:off x="4851400" y="3562172"/>
            <a:ext cx="1140993" cy="100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https://nu-cs211.github.io/cs211-files/lec/10_introCPP.zip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setup in Lab2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854453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326609" y="5526131"/>
            <a:ext cx="3096792" cy="37936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ADA0E29-2905-DF67-1FA7-2EE24C5D8AF5}"/>
              </a:ext>
            </a:extLst>
          </p:cNvPr>
          <p:cNvSpPr/>
          <p:nvPr/>
        </p:nvSpPr>
        <p:spPr>
          <a:xfrm>
            <a:off x="4851400" y="3562172"/>
            <a:ext cx="1140993" cy="1003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3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38D-1E9D-4E7B-B903-E9B49C5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1114505" cy="685800"/>
          </a:xfrm>
        </p:spPr>
        <p:txBody>
          <a:bodyPr>
            <a:noAutofit/>
          </a:bodyPr>
          <a:lstStyle/>
          <a:p>
            <a:r>
              <a:rPr lang="en-US" sz="2800" dirty="0"/>
              <a:t>This “desugaring” approach can explain more complicated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3C69-7773-474E-B840-A1A43B92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904206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entry&amp; e = 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 = e.name;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B68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++(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e.count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D2F8-0275-4616-B923-AB4F82A0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22947-B2A8-48F7-BD16-AEDA6CE87E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16600" y="1143000"/>
            <a:ext cx="576780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“Desugared” pointer version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entry* pe = &amp;(entries[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&amp;(pe‑&gt;name);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++(pe‑&gt;count);</a:t>
            </a:r>
          </a:p>
          <a:p>
            <a:pPr marL="0" indent="0" algn="l">
              <a:buNone/>
            </a:pPr>
            <a:r>
              <a:rPr lang="en-US" sz="2000" b="0" i="1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//++((*pe).count);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CA3F9-EC8A-4F72-B742-49C2A5D3A12D}"/>
              </a:ext>
            </a:extLst>
          </p:cNvPr>
          <p:cNvSpPr txBox="1"/>
          <p:nvPr/>
        </p:nvSpPr>
        <p:spPr>
          <a:xfrm>
            <a:off x="699504" y="5430916"/>
            <a:ext cx="800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/>
              <a:t> types </a:t>
            </a:r>
            <a:r>
              <a:rPr lang="en-US" sz="2400" i="1" dirty="0"/>
              <a:t>can</a:t>
            </a:r>
            <a:r>
              <a:rPr lang="en-US" sz="2400" dirty="0"/>
              <a:t> be compared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Prefer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>
                <a:cs typeface="Courier New" panose="02070309020205020404" pitchFamily="49" charset="0"/>
              </a:rPr>
              <a:t> over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>
                <a:cs typeface="Courier New" panose="02070309020205020404" pitchFamily="49" charset="0"/>
              </a:rPr>
              <a:t> in C++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6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6880181" y="22783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1767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03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48818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82600" y="2933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4195759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03293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95300" y="3340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77184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2830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69900" y="3721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89172-652E-47B7-99BF-B721E87E8099}"/>
              </a:ext>
            </a:extLst>
          </p:cNvPr>
          <p:cNvSpPr txBox="1"/>
          <p:nvPr/>
        </p:nvSpPr>
        <p:spPr>
          <a:xfrm>
            <a:off x="1308100" y="4914900"/>
            <a:ext cx="690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version of swap is broken!</a:t>
            </a:r>
          </a:p>
        </p:txBody>
      </p:sp>
    </p:spTree>
    <p:extLst>
      <p:ext uri="{BB962C8B-B14F-4D97-AF65-F5344CB8AC3E}">
        <p14:creationId xmlns:p14="http://schemas.microsoft.com/office/powerpoint/2010/main" val="3263374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727250-C710-49F2-87C5-5C12EDDB12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“Desugared” pointer version</a:t>
            </a:r>
          </a:p>
          <a:p>
            <a:pPr marL="0" indent="0" algn="l">
              <a:buNone/>
            </a:pPr>
            <a:endParaRPr lang="nn-NO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alt_swap(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rp, 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sp)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93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799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Feared by many; loved by few; understood by one</a:t>
            </a:r>
          </a:p>
          <a:p>
            <a:pPr lvl="1"/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its designer</a:t>
            </a:r>
          </a:p>
          <a:p>
            <a:endParaRPr lang="en-US" dirty="0"/>
          </a:p>
          <a:p>
            <a:r>
              <a:rPr lang="en-US" dirty="0"/>
              <a:t>Originally an extension to C called “C with Classes”</a:t>
            </a:r>
          </a:p>
          <a:p>
            <a:r>
              <a:rPr lang="en-US" dirty="0"/>
              <a:t>Intended to bring modern (1980s) abstraction mechanisms to C</a:t>
            </a:r>
          </a:p>
          <a:p>
            <a:pPr lvl="1"/>
            <a:r>
              <a:rPr lang="en-US" dirty="0"/>
              <a:t>Data hiding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Adds many other things too:</a:t>
            </a:r>
          </a:p>
          <a:p>
            <a:pPr lvl="1"/>
            <a:r>
              <a:rPr lang="en-US" dirty="0"/>
              <a:t>Destructors, Exceptions, Lambda, Dynamic Dispatch, Inheritance, Libraries</a:t>
            </a:r>
          </a:p>
          <a:p>
            <a:r>
              <a:rPr lang="en-US" dirty="0"/>
              <a:t>But without slowing things down</a:t>
            </a:r>
          </a:p>
          <a:p>
            <a:pPr lvl="1"/>
            <a:r>
              <a:rPr lang="en-US" dirty="0"/>
              <a:t>“Pay (for language features) as you go”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Bjarne Stroustrup | Columbia Engineering">
            <a:extLst>
              <a:ext uri="{FF2B5EF4-FFF2-40B4-BE49-F238E27FC236}">
                <a16:creationId xmlns:a16="http://schemas.microsoft.com/office/drawing/2014/main" id="{FADE064A-EA49-BDCB-4556-F7696ED8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38" y="571500"/>
            <a:ext cx="1849460" cy="18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751-C5A9-444D-84C2-85B6324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59C-9D57-426D-A3DE-8EA71AE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>
            <a:normAutofit/>
          </a:bodyPr>
          <a:lstStyle/>
          <a:p>
            <a:r>
              <a:rPr lang="en-US" dirty="0"/>
              <a:t>Many different software areas</a:t>
            </a:r>
          </a:p>
          <a:p>
            <a:pPr lvl="1"/>
            <a:r>
              <a:rPr lang="en-US" dirty="0"/>
              <a:t>Browsers: Firefox, Chrome, Edge</a:t>
            </a:r>
          </a:p>
          <a:p>
            <a:pPr lvl="1"/>
            <a:r>
              <a:rPr lang="en-US" dirty="0"/>
              <a:t>Interactive software tools: Microsoft Office, Adobe Suite, AutoCAD</a:t>
            </a:r>
          </a:p>
          <a:p>
            <a:pPr lvl="1"/>
            <a:r>
              <a:rPr lang="en-US" dirty="0"/>
              <a:t>Language runtimes: Node.js, .NET, Java VMs</a:t>
            </a:r>
          </a:p>
          <a:p>
            <a:pPr lvl="1"/>
            <a:r>
              <a:rPr lang="en-US" dirty="0"/>
              <a:t>Major web services: Spotify, YouTube, Bloomberg’s financial database</a:t>
            </a:r>
          </a:p>
          <a:p>
            <a:pPr lvl="1"/>
            <a:r>
              <a:rPr lang="en-US" dirty="0"/>
              <a:t>Databases: Oracle, MySQL, IBM DB2, MongoDB, SQL Server</a:t>
            </a:r>
          </a:p>
          <a:p>
            <a:pPr lvl="1"/>
            <a:r>
              <a:rPr lang="en-US" dirty="0"/>
              <a:t>Game engines: Creation (Skyrim, Fallout), Frostbite (Battlefield, FIFA), Unreal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F3F4-8DA0-42DA-867B-6C67CEB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751-C5A9-444D-84C2-85B6324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59C-9D57-426D-A3DE-8EA71AE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different software areas</a:t>
            </a:r>
          </a:p>
          <a:p>
            <a:pPr lvl="1"/>
            <a:r>
              <a:rPr lang="en-US" dirty="0"/>
              <a:t>Browsers: Firefox, Chrome, Edge</a:t>
            </a:r>
          </a:p>
          <a:p>
            <a:pPr lvl="1"/>
            <a:r>
              <a:rPr lang="en-US" dirty="0"/>
              <a:t>Office tools: Microsoft Office, Adobe Suite, AutoCAD</a:t>
            </a:r>
          </a:p>
          <a:p>
            <a:pPr lvl="1"/>
            <a:r>
              <a:rPr lang="en-US" dirty="0"/>
              <a:t>Language runtimes: Node.js, .NET, Java VMs</a:t>
            </a:r>
          </a:p>
          <a:p>
            <a:pPr lvl="1"/>
            <a:r>
              <a:rPr lang="en-US" dirty="0"/>
              <a:t>Major web services: Spotify, YouTube, Bloomberg’s financial database</a:t>
            </a:r>
          </a:p>
          <a:p>
            <a:pPr lvl="1"/>
            <a:r>
              <a:rPr lang="en-US" dirty="0"/>
              <a:t>Databases: Oracle, MySQL, IBM DB2, MongoDB, SQL Server</a:t>
            </a:r>
          </a:p>
          <a:p>
            <a:pPr lvl="1"/>
            <a:r>
              <a:rPr lang="en-US" dirty="0"/>
              <a:t>Game engines: Creation (Skyrim, Fallout), Frostbite (Battlefield, FIFA), Unreal</a:t>
            </a:r>
          </a:p>
          <a:p>
            <a:pPr lvl="1"/>
            <a:endParaRPr lang="en-US" dirty="0"/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Writing, big complicated programs that need to perform well</a:t>
            </a:r>
          </a:p>
          <a:p>
            <a:pPr lvl="1"/>
            <a:endParaRPr lang="en-US" dirty="0"/>
          </a:p>
          <a:p>
            <a:r>
              <a:rPr lang="en-US" dirty="0"/>
              <a:t>You could write them in C, but C++ is more flexible, less work, and provides better ways to manage complexity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F3F4-8DA0-42DA-867B-6C67CEB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34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890</TotalTime>
  <Words>4749</Words>
  <Application>Microsoft Office PowerPoint</Application>
  <PresentationFormat>Widescreen</PresentationFormat>
  <Paragraphs>830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Tahoma</vt:lpstr>
      <vt:lpstr>Class Slides</vt:lpstr>
      <vt:lpstr>Lecture 10 Intro to C++</vt:lpstr>
      <vt:lpstr>Reminder: relative homework difficulties</vt:lpstr>
      <vt:lpstr>Administrivia</vt:lpstr>
      <vt:lpstr>Today’s Goals</vt:lpstr>
      <vt:lpstr>Getting the code for today</vt:lpstr>
      <vt:lpstr>Outline</vt:lpstr>
      <vt:lpstr>What is C++?</vt:lpstr>
      <vt:lpstr>What is C++ used for?</vt:lpstr>
      <vt:lpstr>What is C++ used for?</vt:lpstr>
      <vt:lpstr>Why is CS211 using C++?</vt:lpstr>
      <vt:lpstr>C++ benefits</vt:lpstr>
      <vt:lpstr>C++ downsides</vt:lpstr>
      <vt:lpstr>C++ Versions</vt:lpstr>
      <vt:lpstr>Outline</vt:lpstr>
      <vt:lpstr>Hello world in C++</vt:lpstr>
      <vt:lpstr>The standard C headers are renamed</vt:lpstr>
      <vt:lpstr>The standard C headers are renamed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Stream operator chaining</vt:lpstr>
      <vt:lpstr>iostream library</vt:lpstr>
      <vt:lpstr>Namespaces in C++</vt:lpstr>
      <vt:lpstr>Break + Open Question</vt:lpstr>
      <vt:lpstr>Break + Open Question</vt:lpstr>
      <vt:lpstr>Outline</vt:lpstr>
      <vt:lpstr>In C, all arguments are passed as values</vt:lpstr>
      <vt:lpstr>C++ has pass-by-reference</vt:lpstr>
      <vt:lpstr>C++ reference example: increment</vt:lpstr>
      <vt:lpstr>Visual representation of references</vt:lpstr>
      <vt:lpstr>Visual representation of references</vt:lpstr>
      <vt:lpstr>Visual representation of references</vt:lpstr>
      <vt:lpstr>Visual representation of references</vt:lpstr>
      <vt:lpstr>Visual representation of references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References can be thought of as “syntactic sugar”</vt:lpstr>
      <vt:lpstr>References can be thought of as “syntactic sugar”</vt:lpstr>
      <vt:lpstr>References can be thought of as “syntactic sugar”</vt:lpstr>
      <vt:lpstr>References can be thought of as “syntactic sugar”</vt:lpstr>
      <vt:lpstr>This “desugaring” approach can explain more complicated references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Intro to C++</dc:title>
  <dc:creator>Branden Ghena</dc:creator>
  <cp:lastModifiedBy>Branden Ghena</cp:lastModifiedBy>
  <cp:revision>35</cp:revision>
  <dcterms:created xsi:type="dcterms:W3CDTF">2021-10-25T20:11:43Z</dcterms:created>
  <dcterms:modified xsi:type="dcterms:W3CDTF">2023-05-02T18:15:10Z</dcterms:modified>
</cp:coreProperties>
</file>