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5"/>
  </p:notesMasterIdLst>
  <p:sldIdLst>
    <p:sldId id="256" r:id="rId2"/>
    <p:sldId id="384" r:id="rId3"/>
    <p:sldId id="264" r:id="rId4"/>
    <p:sldId id="784" r:id="rId5"/>
    <p:sldId id="870" r:id="rId6"/>
    <p:sldId id="383" r:id="rId7"/>
    <p:sldId id="785" r:id="rId8"/>
    <p:sldId id="795" r:id="rId9"/>
    <p:sldId id="796" r:id="rId10"/>
    <p:sldId id="881" r:id="rId11"/>
    <p:sldId id="788" r:id="rId12"/>
    <p:sldId id="786" r:id="rId13"/>
    <p:sldId id="809" r:id="rId14"/>
    <p:sldId id="798" r:id="rId15"/>
    <p:sldId id="820" r:id="rId16"/>
    <p:sldId id="873" r:id="rId17"/>
    <p:sldId id="874" r:id="rId18"/>
    <p:sldId id="814" r:id="rId19"/>
    <p:sldId id="827" r:id="rId20"/>
    <p:sldId id="882" r:id="rId21"/>
    <p:sldId id="799" r:id="rId22"/>
    <p:sldId id="800" r:id="rId23"/>
    <p:sldId id="803" r:id="rId24"/>
    <p:sldId id="807" r:id="rId25"/>
    <p:sldId id="808" r:id="rId26"/>
    <p:sldId id="805" r:id="rId27"/>
    <p:sldId id="802" r:id="rId28"/>
    <p:sldId id="804" r:id="rId29"/>
    <p:sldId id="810" r:id="rId30"/>
    <p:sldId id="811" r:id="rId31"/>
    <p:sldId id="879" r:id="rId32"/>
    <p:sldId id="880" r:id="rId33"/>
    <p:sldId id="883" r:id="rId34"/>
    <p:sldId id="791" r:id="rId35"/>
    <p:sldId id="854" r:id="rId36"/>
    <p:sldId id="871" r:id="rId37"/>
    <p:sldId id="855" r:id="rId38"/>
    <p:sldId id="856" r:id="rId39"/>
    <p:sldId id="857" r:id="rId40"/>
    <p:sldId id="858" r:id="rId41"/>
    <p:sldId id="859" r:id="rId42"/>
    <p:sldId id="872" r:id="rId43"/>
    <p:sldId id="878" r:id="rId44"/>
    <p:sldId id="884" r:id="rId45"/>
    <p:sldId id="822" r:id="rId46"/>
    <p:sldId id="823" r:id="rId47"/>
    <p:sldId id="824" r:id="rId48"/>
    <p:sldId id="877" r:id="rId49"/>
    <p:sldId id="825" r:id="rId50"/>
    <p:sldId id="826" r:id="rId51"/>
    <p:sldId id="876" r:id="rId52"/>
    <p:sldId id="794" r:id="rId53"/>
    <p:sldId id="885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264"/>
            <p14:sldId id="784"/>
          </p14:sldIdLst>
        </p14:section>
        <p14:section name="Object Oriented Programming" id="{B55B8E8C-5EAB-4A1E-A4E9-AE5E896E46FA}">
          <p14:sldIdLst>
            <p14:sldId id="870"/>
            <p14:sldId id="383"/>
            <p14:sldId id="785"/>
            <p14:sldId id="795"/>
            <p14:sldId id="796"/>
          </p14:sldIdLst>
        </p14:section>
        <p14:section name="Writing Object Code" id="{4FEF6748-27F7-4B15-8F1F-0953979A009E}">
          <p14:sldIdLst>
            <p14:sldId id="881"/>
            <p14:sldId id="788"/>
            <p14:sldId id="786"/>
            <p14:sldId id="809"/>
            <p14:sldId id="798"/>
            <p14:sldId id="820"/>
            <p14:sldId id="873"/>
            <p14:sldId id="874"/>
            <p14:sldId id="814"/>
            <p14:sldId id="827"/>
          </p14:sldIdLst>
        </p14:section>
        <p14:section name="Constructors" id="{A5BDBF44-B8C8-4054-B17E-65A993B49AF8}">
          <p14:sldIdLst>
            <p14:sldId id="882"/>
            <p14:sldId id="799"/>
            <p14:sldId id="800"/>
            <p14:sldId id="803"/>
            <p14:sldId id="807"/>
            <p14:sldId id="808"/>
            <p14:sldId id="805"/>
            <p14:sldId id="802"/>
            <p14:sldId id="804"/>
            <p14:sldId id="810"/>
            <p14:sldId id="811"/>
            <p14:sldId id="879"/>
            <p14:sldId id="880"/>
          </p14:sldIdLst>
        </p14:section>
        <p14:section name="Vectors" id="{87B9B79F-1709-441C-A1EF-7F41294E22DF}">
          <p14:sldIdLst>
            <p14:sldId id="883"/>
            <p14:sldId id="791"/>
            <p14:sldId id="854"/>
            <p14:sldId id="871"/>
            <p14:sldId id="855"/>
            <p14:sldId id="856"/>
            <p14:sldId id="857"/>
            <p14:sldId id="858"/>
            <p14:sldId id="859"/>
            <p14:sldId id="872"/>
            <p14:sldId id="878"/>
          </p14:sldIdLst>
        </p14:section>
        <p14:section name="Tour of GE211" id="{31D58BB2-1B3A-47DD-8690-183F95B03331}">
          <p14:sldIdLst>
            <p14:sldId id="884"/>
            <p14:sldId id="822"/>
            <p14:sldId id="823"/>
            <p14:sldId id="824"/>
            <p14:sldId id="877"/>
            <p14:sldId id="825"/>
            <p14:sldId id="826"/>
            <p14:sldId id="876"/>
            <p14:sldId id="794"/>
          </p14:sldIdLst>
        </p14:section>
        <p14:section name="Wrapup" id="{29A7F866-9DA9-446B-8359-CE426CB89C7A}">
          <p14:sldIdLst>
            <p14:sldId id="8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55" d="100"/>
          <a:sy n="55" d="100"/>
        </p:scale>
        <p:origin x="96" y="23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plusplus.com/reference/algorithm/" TargetMode="External"/><Relationship Id="rId2" Type="http://schemas.openxmlformats.org/officeDocument/2006/relationships/hyperlink" Target="https://cplusplus.com/reference/stl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u-cs211.github.io/cs211-files/lec/11_objects.zip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tov.github.io/ge211/" TargetMode="External"/><Relationship Id="rId2" Type="http://schemas.openxmlformats.org/officeDocument/2006/relationships/hyperlink" Target="https://github.com/tov/ge211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tov.github.io/ge211/structge211_1_1geometry_1_1_pos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tov.github.io/ge211/structge211_1_1geometry_1_1_dims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tov.github.io/ge211/structge211_1_1geometry_1_1_rect.ht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nu-cs211.github.io/cs211-files/lab/lab02.zip" TargetMode="External"/><Relationship Id="rId2" Type="http://schemas.openxmlformats.org/officeDocument/2006/relationships/hyperlink" Target="https://nu-cs211.github.io/cs211-files/lab/lab02.pdf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11</a:t>
            </a:r>
            <a:br>
              <a:rPr lang="en-US" dirty="0"/>
            </a:br>
            <a:r>
              <a:rPr lang="en-US" sz="5300" dirty="0"/>
              <a:t>Object Oriented Programming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Spring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Tov, Clayton Price (Missouri S&amp;T), Hal Perkins (University of Washington)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b="1" dirty="0"/>
              <a:t>Object Oriented Programming</a:t>
            </a:r>
          </a:p>
          <a:p>
            <a:pPr lvl="1"/>
            <a:r>
              <a:rPr lang="en-US" sz="2800" b="1" dirty="0"/>
              <a:t>Writing code with objects</a:t>
            </a:r>
          </a:p>
          <a:p>
            <a:pPr lvl="1"/>
            <a:r>
              <a:rPr lang="en-US" sz="2800" dirty="0"/>
              <a:t>Constructors</a:t>
            </a:r>
          </a:p>
          <a:p>
            <a:pPr lvl="1"/>
            <a:r>
              <a:rPr lang="en-US" sz="2800" dirty="0"/>
              <a:t>Example Object: Vectors</a:t>
            </a:r>
          </a:p>
          <a:p>
            <a:endParaRPr lang="en-US" dirty="0"/>
          </a:p>
          <a:p>
            <a:r>
              <a:rPr lang="en-US" dirty="0"/>
              <a:t>Tour of GE211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38411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files (.</a:t>
            </a:r>
            <a:r>
              <a:rPr lang="en-US" dirty="0" err="1"/>
              <a:t>hxx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struct definitions, including member functions</a:t>
            </a:r>
          </a:p>
          <a:p>
            <a:pPr lvl="1"/>
            <a:r>
              <a:rPr lang="en-US" dirty="0"/>
              <a:t>You can inline simple one-liner functions in the definition</a:t>
            </a:r>
          </a:p>
          <a:p>
            <a:pPr lvl="1"/>
            <a:endParaRPr lang="en-US" dirty="0"/>
          </a:p>
          <a:p>
            <a:r>
              <a:rPr lang="en-US" dirty="0"/>
              <a:t>Source files (.cxx)</a:t>
            </a:r>
          </a:p>
          <a:p>
            <a:pPr lvl="1"/>
            <a:r>
              <a:rPr lang="en-US" dirty="0"/>
              <a:t>Implementations of member functions</a:t>
            </a:r>
          </a:p>
          <a:p>
            <a:pPr lvl="1"/>
            <a:endParaRPr lang="en-US" dirty="0"/>
          </a:p>
          <a:p>
            <a:r>
              <a:rPr lang="en-US" dirty="0"/>
              <a:t>Usually a set of cxx/</a:t>
            </a:r>
            <a:r>
              <a:rPr lang="en-US" dirty="0" err="1"/>
              <a:t>hxx</a:t>
            </a:r>
            <a:r>
              <a:rPr lang="en-US" dirty="0"/>
              <a:t> files for each struct/class you make</a:t>
            </a:r>
          </a:p>
          <a:p>
            <a:pPr lvl="1"/>
            <a:r>
              <a:rPr lang="en-US" dirty="0"/>
              <a:t>Classes are nearly the same as structs, we’ll talk about them next week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64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31DD-6FAB-4DDC-877C-1FC0F98D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member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B3399-A18D-438A-94FD-850C6BE1C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318794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Position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x;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// fields, now called data members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y;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print();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// member functions, also called methods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Position::print() { // method implementation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“{“ &lt;&lt; x &lt;&lt; “ , “ &lt;&lt; y &lt;&lt; “ }\n”;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B7FF1-9311-4280-A3E2-4DC5AD6A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26545-B323-400A-B8CD-B8B5A7177B35}"/>
              </a:ext>
            </a:extLst>
          </p:cNvPr>
          <p:cNvSpPr txBox="1"/>
          <p:nvPr/>
        </p:nvSpPr>
        <p:spPr>
          <a:xfrm>
            <a:off x="9601200" y="312519"/>
            <a:ext cx="18521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/position.hxx </a:t>
            </a:r>
            <a:r>
              <a:rPr lang="en-US" dirty="0" err="1"/>
              <a:t>src</a:t>
            </a:r>
            <a:r>
              <a:rPr lang="en-US" dirty="0"/>
              <a:t>/position.cxx</a:t>
            </a:r>
          </a:p>
        </p:txBody>
      </p:sp>
    </p:spTree>
    <p:extLst>
      <p:ext uri="{BB962C8B-B14F-4D97-AF65-F5344CB8AC3E}">
        <p14:creationId xmlns:p14="http://schemas.microsoft.com/office/powerpoint/2010/main" val="604790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2FCE-DBD4-4BDF-B6EF-C01AB73A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data members in member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97C95-7D36-4D85-B2B0-DCF1170D1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member functions, you can just use the name of any data member</a:t>
            </a:r>
          </a:p>
          <a:p>
            <a:pPr lvl="1"/>
            <a:r>
              <a:rPr lang="en-US" dirty="0"/>
              <a:t>Make sure not to make local variables with the same name as data members!!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/>
              <a:t> pointer can also be used inside member functions</a:t>
            </a:r>
          </a:p>
          <a:p>
            <a:pPr lvl="1"/>
            <a:r>
              <a:rPr lang="en-US" dirty="0"/>
              <a:t>It’s a pointer to the object itself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this-&gt;member</a:t>
            </a:r>
            <a:r>
              <a:rPr lang="en-US" dirty="0"/>
              <a:t> can access the data member directly</a:t>
            </a:r>
          </a:p>
          <a:p>
            <a:pPr lvl="2"/>
            <a:r>
              <a:rPr lang="en-US" dirty="0"/>
              <a:t>Means the same thing as just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lang="en-US" dirty="0"/>
              <a:t> generally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You will almost never need to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/>
              <a:t> in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B7E09-2489-476B-AFD4-36579934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46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39AF-359F-45C6-9930-69845552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example: 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44C05-804E-4E2E-A173-7F8B0B049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Doubles for x and y coordinate</a:t>
            </a:r>
          </a:p>
          <a:p>
            <a:pPr lvl="1"/>
            <a:endParaRPr lang="en-US" dirty="0"/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print()</a:t>
            </a:r>
          </a:p>
          <a:p>
            <a:pPr lvl="1"/>
            <a:r>
              <a:rPr lang="en-US" dirty="0" err="1"/>
              <a:t>set_location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distance_to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10E6E-42FD-4B8D-9BFC-18A59051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7827C4-F76C-42CD-9D01-23793024C370}"/>
              </a:ext>
            </a:extLst>
          </p:cNvPr>
          <p:cNvSpPr txBox="1"/>
          <p:nvPr/>
        </p:nvSpPr>
        <p:spPr>
          <a:xfrm>
            <a:off x="9601200" y="312519"/>
            <a:ext cx="18521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/position.hxx </a:t>
            </a:r>
            <a:r>
              <a:rPr lang="en-US" dirty="0" err="1"/>
              <a:t>src</a:t>
            </a:r>
            <a:r>
              <a:rPr lang="en-US" dirty="0"/>
              <a:t>/position.cxx</a:t>
            </a:r>
          </a:p>
        </p:txBody>
      </p:sp>
    </p:spTree>
    <p:extLst>
      <p:ext uri="{BB962C8B-B14F-4D97-AF65-F5344CB8AC3E}">
        <p14:creationId xmlns:p14="http://schemas.microsoft.com/office/powerpoint/2010/main" val="678219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FA655-E906-4257-9407-9D549FC2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is used everywhere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6C125-CAFF-4802-BAB9-4A61C0A24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keyword means that the thing cannot be modified</a:t>
            </a:r>
          </a:p>
          <a:p>
            <a:pPr lvl="1"/>
            <a:r>
              <a:rPr lang="en-US" dirty="0"/>
              <a:t>Used significantly more in C++ than it was in C</a:t>
            </a:r>
          </a:p>
          <a:p>
            <a:pPr lvl="1"/>
            <a:r>
              <a:rPr lang="en-US" dirty="0"/>
              <a:t>Signals intent to the compiler to keep you from making mistakes!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x = 0;</a:t>
            </a:r>
          </a:p>
          <a:p>
            <a:pPr lvl="2"/>
            <a:r>
              <a:rPr lang="en-US" dirty="0"/>
              <a:t>Integer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cannot be modified</a:t>
            </a:r>
          </a:p>
          <a:p>
            <a:pPr lvl="2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int&amp; x = y;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const&amp; x = y;</a:t>
            </a:r>
          </a:p>
          <a:p>
            <a:pPr lvl="2"/>
            <a:r>
              <a:rPr lang="en-US" dirty="0"/>
              <a:t>Reference to an int now named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. </a:t>
            </a:r>
            <a:r>
              <a:rPr lang="en-US" dirty="0">
                <a:cs typeface="Courier New" panose="02070309020205020404" pitchFamily="49" charset="0"/>
              </a:rPr>
              <a:t>You cannot modify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dirty="0"/>
          </a:p>
          <a:p>
            <a:pPr lvl="2"/>
            <a:r>
              <a:rPr lang="en-US" dirty="0"/>
              <a:t>These two are identical! Either way is fine</a:t>
            </a:r>
          </a:p>
          <a:p>
            <a:pPr lvl="2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print() const;</a:t>
            </a:r>
          </a:p>
          <a:p>
            <a:pPr lvl="2"/>
            <a:r>
              <a:rPr lang="en-US" dirty="0"/>
              <a:t>There will be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dirty="0"/>
              <a:t> member function doesn’t modify its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74677-789A-47ED-A7D7-C4296F1E7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5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F629-CEFC-4030-8E76-46364073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operators for our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3DBE-58E2-42CF-9678-319C7758F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strength of C++ is that we can define how normal operators work on our objects</a:t>
            </a:r>
          </a:p>
          <a:p>
            <a:pPr lvl="1"/>
            <a:r>
              <a:rPr lang="en-US" dirty="0"/>
              <a:t>+, -, +=, ==, &lt;&lt;, etc.</a:t>
            </a:r>
          </a:p>
          <a:p>
            <a:pPr lvl="1"/>
            <a:endParaRPr lang="en-US" dirty="0"/>
          </a:p>
          <a:p>
            <a:r>
              <a:rPr lang="en-US" dirty="0"/>
              <a:t>Most of these are not defined for you</a:t>
            </a:r>
          </a:p>
          <a:p>
            <a:pPr lvl="1"/>
            <a:r>
              <a:rPr lang="en-US" dirty="0"/>
              <a:t>How would the compiler know what they mean for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An exception is assignment (=), which is defined as a copy of all fields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can implement the operators ourselves though!</a:t>
            </a:r>
          </a:p>
          <a:p>
            <a:pPr lvl="1"/>
            <a:r>
              <a:rPr lang="en-US" dirty="0"/>
              <a:t>Can be implemented as standalone functions or member functions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9A95F-6DE8-4B4B-B58C-3E48A124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28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F629-CEFC-4030-8E76-46364073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overloaded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3DBE-58E2-42CF-9678-319C7758F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Define == as a standalone function that takes two Position arguments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bool operator==(Position const&amp;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Position const&amp;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lhs.x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lhs.y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Future code can now use == on positions!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Don’t have to (and shouldn’t) type out the full function name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More on operator overloading next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9A95F-6DE8-4B4B-B58C-3E48A124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E59FCF-8323-4583-B22F-72F5C37C0898}"/>
              </a:ext>
            </a:extLst>
          </p:cNvPr>
          <p:cNvSpPr txBox="1"/>
          <p:nvPr/>
        </p:nvSpPr>
        <p:spPr>
          <a:xfrm>
            <a:off x="5701297" y="2117892"/>
            <a:ext cx="542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Note: </a:t>
            </a:r>
            <a:r>
              <a:rPr lang="en-US" sz="2000" dirty="0" err="1">
                <a:cs typeface="Courier New" panose="02070309020205020404" pitchFamily="49" charset="0"/>
              </a:rPr>
              <a:t>lhs</a:t>
            </a:r>
            <a:r>
              <a:rPr lang="en-US" sz="2000" dirty="0">
                <a:cs typeface="Courier New" panose="02070309020205020404" pitchFamily="49" charset="0"/>
              </a:rPr>
              <a:t> - left-hand side, </a:t>
            </a:r>
            <a:r>
              <a:rPr lang="en-US" sz="2000" dirty="0" err="1">
                <a:cs typeface="Courier New" panose="02070309020205020404" pitchFamily="49" charset="0"/>
              </a:rPr>
              <a:t>rhs</a:t>
            </a:r>
            <a:r>
              <a:rPr lang="en-US" sz="2000" dirty="0">
                <a:cs typeface="Courier New" panose="02070309020205020404" pitchFamily="49" charset="0"/>
              </a:rPr>
              <a:t> - right-hand side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C570FD-5754-4EBC-A4DE-D2C9F864B7B4}"/>
              </a:ext>
            </a:extLst>
          </p:cNvPr>
          <p:cNvSpPr txBox="1"/>
          <p:nvPr/>
        </p:nvSpPr>
        <p:spPr>
          <a:xfrm>
            <a:off x="9601200" y="312519"/>
            <a:ext cx="18521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/position.hxx </a:t>
            </a:r>
            <a:r>
              <a:rPr lang="en-US" dirty="0" err="1"/>
              <a:t>src</a:t>
            </a:r>
            <a:r>
              <a:rPr lang="en-US" dirty="0"/>
              <a:t>/position.cxx</a:t>
            </a:r>
          </a:p>
        </p:txBody>
      </p:sp>
    </p:spTree>
    <p:extLst>
      <p:ext uri="{BB962C8B-B14F-4D97-AF65-F5344CB8AC3E}">
        <p14:creationId xmlns:p14="http://schemas.microsoft.com/office/powerpoint/2010/main" val="895395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6D6A-9AB1-44EF-BF68-84ABDCD2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7EE9-B736-472D-84B8-2146DCA90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you have written </a:t>
            </a:r>
            <a:r>
              <a:rPr lang="en-US" dirty="0" err="1"/>
              <a:t>libvc</a:t>
            </a:r>
            <a:r>
              <a:rPr lang="en-US" dirty="0"/>
              <a:t> using C++ objects?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D9B91-F826-4790-8F9E-92933D4F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63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6D6A-9AB1-44EF-BF68-84ABDCD2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7EE9-B736-472D-84B8-2146DCA90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you have written </a:t>
            </a:r>
            <a:r>
              <a:rPr lang="en-US" dirty="0" err="1"/>
              <a:t>libvc</a:t>
            </a:r>
            <a:r>
              <a:rPr lang="en-US" dirty="0"/>
              <a:t> using C++ objects?</a:t>
            </a:r>
          </a:p>
          <a:p>
            <a:endParaRPr lang="en-US" dirty="0"/>
          </a:p>
          <a:p>
            <a:pPr lvl="1"/>
            <a:r>
              <a:rPr lang="en-US" sz="2800" dirty="0"/>
              <a:t>Add the </a:t>
            </a:r>
            <a:r>
              <a:rPr lang="en-US" sz="2800" dirty="0" err="1"/>
              <a:t>vc</a:t>
            </a:r>
            <a:r>
              <a:rPr lang="en-US" sz="2800" dirty="0"/>
              <a:t>_ functions to the struct </a:t>
            </a:r>
            <a:r>
              <a:rPr lang="en-US" sz="2800" dirty="0" err="1"/>
              <a:t>vote_count</a:t>
            </a:r>
            <a:endParaRPr lang="en-US" sz="2800" dirty="0"/>
          </a:p>
          <a:p>
            <a:pPr lvl="1"/>
            <a:r>
              <a:rPr lang="en-US" sz="2800" dirty="0"/>
              <a:t>Maybe make a few operators to make your life easier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D9B91-F826-4790-8F9E-92933D4F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3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9BFE-D172-4B08-85C6-CB6FDEF8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E4E57-1CD5-4BD4-95B4-2793A218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3 Part 2 due tonight</a:t>
            </a:r>
          </a:p>
          <a:p>
            <a:endParaRPr lang="en-US" dirty="0"/>
          </a:p>
          <a:p>
            <a:r>
              <a:rPr lang="en-US" dirty="0"/>
              <a:t>Lab2 is also due tonight (70% of class is done)</a:t>
            </a:r>
          </a:p>
          <a:p>
            <a:pPr lvl="1"/>
            <a:r>
              <a:rPr lang="en-US" dirty="0"/>
              <a:t>The point is to get a working C++ setup before homework starts</a:t>
            </a:r>
          </a:p>
          <a:p>
            <a:pPr lvl="1"/>
            <a:r>
              <a:rPr lang="en-US" dirty="0"/>
              <a:t>Reach out if you’re having problems with it</a:t>
            </a:r>
          </a:p>
          <a:p>
            <a:pPr lvl="2"/>
            <a:r>
              <a:rPr lang="en-US" dirty="0"/>
              <a:t>See debugging post on Piazza first though!</a:t>
            </a:r>
          </a:p>
          <a:p>
            <a:pPr lvl="2"/>
            <a:endParaRPr lang="en-US" dirty="0"/>
          </a:p>
          <a:p>
            <a:r>
              <a:rPr lang="en-US" dirty="0"/>
              <a:t>Homework 4 will be released tonight</a:t>
            </a:r>
          </a:p>
          <a:p>
            <a:pPr lvl="1"/>
            <a:r>
              <a:rPr lang="en-US" dirty="0"/>
              <a:t>Breakout game!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47D11-50EA-4FF2-8570-BD89B373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27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b="1" dirty="0"/>
              <a:t>Object Oriented Programming</a:t>
            </a:r>
          </a:p>
          <a:p>
            <a:pPr lvl="1"/>
            <a:r>
              <a:rPr lang="en-US" sz="2800" dirty="0"/>
              <a:t>Writing code with objects</a:t>
            </a:r>
          </a:p>
          <a:p>
            <a:pPr lvl="1"/>
            <a:r>
              <a:rPr lang="en-US" sz="2800" b="1" dirty="0"/>
              <a:t>Constructors</a:t>
            </a:r>
          </a:p>
          <a:p>
            <a:pPr lvl="1"/>
            <a:r>
              <a:rPr lang="en-US" sz="2800" dirty="0"/>
              <a:t>Example Object: Vectors</a:t>
            </a:r>
          </a:p>
          <a:p>
            <a:endParaRPr lang="en-US" dirty="0"/>
          </a:p>
          <a:p>
            <a:r>
              <a:rPr lang="en-US" dirty="0"/>
              <a:t>Tour of GE211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46227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7D02F-FB75-48E1-8D80-890072AF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Contructors</a:t>
            </a:r>
            <a:r>
              <a:rPr lang="en-US" dirty="0"/>
              <a:t> initialize newly-created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86602-A872-4F3F-B651-147289D3E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with the class name as the method name, no return value!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Position(double x, double y);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Allow us to define how data is initialized</a:t>
            </a:r>
          </a:p>
          <a:p>
            <a:pPr lvl="1"/>
            <a:r>
              <a:rPr lang="en-US" dirty="0"/>
              <a:t>Might use inputs as values for some data members</a:t>
            </a:r>
          </a:p>
          <a:p>
            <a:pPr lvl="1"/>
            <a:r>
              <a:rPr lang="en-US" dirty="0"/>
              <a:t>Might give default values to some data members</a:t>
            </a:r>
          </a:p>
          <a:p>
            <a:pPr lvl="1"/>
            <a:r>
              <a:rPr lang="en-US" dirty="0"/>
              <a:t>Might do some computation to decide what data members should be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Any and all of the above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76AC1-2D9B-45EB-983B-0846E7A5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21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8B6C-4450-47E0-9D96-6D37E1B4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53405-6FB0-4591-B250-2420CE1B2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 not create a constructor, C++ will attempt a default</a:t>
            </a:r>
          </a:p>
          <a:p>
            <a:pPr lvl="1"/>
            <a:r>
              <a:rPr lang="en-US" dirty="0"/>
              <a:t>Leave all basic types uninitialized</a:t>
            </a:r>
          </a:p>
          <a:p>
            <a:pPr lvl="1"/>
            <a:r>
              <a:rPr lang="en-US" dirty="0"/>
              <a:t>Call the default constructor on all data members that are objects</a:t>
            </a:r>
          </a:p>
          <a:p>
            <a:pPr lvl="1"/>
            <a:endParaRPr lang="en-US" dirty="0"/>
          </a:p>
          <a:p>
            <a:r>
              <a:rPr lang="en-US" dirty="0"/>
              <a:t>This is how we’ve been using Position so far</a:t>
            </a:r>
          </a:p>
          <a:p>
            <a:pPr lvl="1"/>
            <a:endParaRPr lang="en-US" dirty="0"/>
          </a:p>
          <a:p>
            <a:r>
              <a:rPr lang="en-US" dirty="0"/>
              <a:t>C++ notation</a:t>
            </a:r>
          </a:p>
          <a:p>
            <a:pPr lvl="1"/>
            <a:r>
              <a:rPr lang="en-US" dirty="0"/>
              <a:t>Basic data types: plain old data (POD)</a:t>
            </a:r>
          </a:p>
          <a:p>
            <a:pPr lvl="1"/>
            <a:r>
              <a:rPr lang="en-US" dirty="0"/>
              <a:t>Object data types: non-POD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28848-58E7-4CD6-BC2C-B4F9F6D8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9B9F-4924-4237-996D-FA747A74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our own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6BF40-9930-46C6-9680-2E5C0EF46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Position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y;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Position(double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Position::Position(double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7B719-3C77-4E01-93DC-A651E955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D7235-86D4-4CCE-ACC5-3B2BB33E9479}"/>
              </a:ext>
            </a:extLst>
          </p:cNvPr>
          <p:cNvSpPr txBox="1"/>
          <p:nvPr/>
        </p:nvSpPr>
        <p:spPr>
          <a:xfrm>
            <a:off x="1743299" y="3131403"/>
            <a:ext cx="3889419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Note:</a:t>
            </a:r>
            <a:r>
              <a:rPr lang="en-US" sz="2400" dirty="0"/>
              <a:t> doesn’t return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br>
              <a:rPr lang="en-US" sz="2400" dirty="0"/>
            </a:br>
            <a:r>
              <a:rPr lang="en-US" sz="2400" dirty="0"/>
              <a:t>Has no return at all!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ED6FC3-E1FB-45F4-B1B2-E4E23ADDA98D}"/>
              </a:ext>
            </a:extLst>
          </p:cNvPr>
          <p:cNvCxnSpPr>
            <a:cxnSpLocks/>
          </p:cNvCxnSpPr>
          <p:nvPr/>
        </p:nvCxnSpPr>
        <p:spPr>
          <a:xfrm flipH="1">
            <a:off x="978796" y="3546901"/>
            <a:ext cx="764503" cy="5099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E80930-F1BA-46A6-9217-8C34F0345102}"/>
              </a:ext>
            </a:extLst>
          </p:cNvPr>
          <p:cNvSpPr txBox="1"/>
          <p:nvPr/>
        </p:nvSpPr>
        <p:spPr>
          <a:xfrm>
            <a:off x="9601200" y="312519"/>
            <a:ext cx="18521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/position.hxx </a:t>
            </a:r>
            <a:r>
              <a:rPr lang="en-US" dirty="0" err="1"/>
              <a:t>src</a:t>
            </a:r>
            <a:r>
              <a:rPr lang="en-US" dirty="0"/>
              <a:t>/position.cxx</a:t>
            </a:r>
          </a:p>
        </p:txBody>
      </p:sp>
    </p:spTree>
    <p:extLst>
      <p:ext uri="{BB962C8B-B14F-4D97-AF65-F5344CB8AC3E}">
        <p14:creationId xmlns:p14="http://schemas.microsoft.com/office/powerpoint/2010/main" val="416508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A5ED1-07F2-4ECE-913C-68702064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959AA-7043-4647-9520-D7189EE57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lets you optionally declare an initialization list as part of your constructor definition</a:t>
            </a:r>
          </a:p>
          <a:p>
            <a:pPr lvl="1"/>
            <a:r>
              <a:rPr lang="en-US" dirty="0"/>
              <a:t>Lists fields and initializes them, one-by-one</a:t>
            </a:r>
          </a:p>
          <a:p>
            <a:pPr lvl="1"/>
            <a:r>
              <a:rPr lang="en-US" b="1" dirty="0"/>
              <a:t>MUST</a:t>
            </a:r>
            <a:r>
              <a:rPr lang="en-US" dirty="0"/>
              <a:t> be in same order as the data members are in the struct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Position::Position(double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: x(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} // must have function body, even if empty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18C3A-5301-439D-9338-D463E7C1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69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A5ED1-07F2-4ECE-913C-68702064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959AA-7043-4647-9520-D7189EE57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Always</a:t>
            </a:r>
            <a:r>
              <a:rPr lang="en-US" dirty="0"/>
              <a:t> write initializer lists for constructors</a:t>
            </a:r>
          </a:p>
          <a:p>
            <a:pPr lvl="1"/>
            <a:r>
              <a:rPr lang="en-US" i="1" dirty="0"/>
              <a:t>Nearly</a:t>
            </a:r>
            <a:r>
              <a:rPr lang="en-US" dirty="0"/>
              <a:t> identical to doing it manually</a:t>
            </a:r>
          </a:p>
          <a:p>
            <a:pPr lvl="1"/>
            <a:r>
              <a:rPr lang="en-US" dirty="0"/>
              <a:t>But the word nearly hides a lot of pain there</a:t>
            </a:r>
          </a:p>
          <a:p>
            <a:pPr lvl="1"/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Data members that don’t have a default constructor need to be created in the initializer list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Data members that are references can never be NULL, so they don’t have a default! But the initializer list can still set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18C3A-5301-439D-9338-D463E7C1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50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A408-0BB6-46FB-BAEB-99F44C32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use exclusively default constructors or defined 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FEBE2-576A-4A5C-8FE2-18EDC34DA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create a single constructor, C++ will no longer allow default ones</a:t>
            </a:r>
          </a:p>
          <a:p>
            <a:pPr lvl="1"/>
            <a:r>
              <a:rPr lang="en-US" dirty="0"/>
              <a:t>So if you want more options, you’ll need to make them!</a:t>
            </a:r>
          </a:p>
          <a:p>
            <a:pPr lvl="1"/>
            <a:endParaRPr lang="en-US" dirty="0"/>
          </a:p>
          <a:p>
            <a:r>
              <a:rPr lang="en-US" dirty="0"/>
              <a:t>Remember: C++ allows multiple functions with the same name, as long as their input arguments are different</a:t>
            </a:r>
          </a:p>
          <a:p>
            <a:pPr lvl="1"/>
            <a:r>
              <a:rPr lang="en-US" dirty="0"/>
              <a:t>We can create multiple constructors!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378BC-B5A5-46AB-B84A-EB3AFBAB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88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B6709-D890-4FBE-975B-A50C45F0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constructors make objects easier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0B3D8-E661-4B6F-96A3-D5D027E93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constructor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Position::Position()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: x(0),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y(0)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  <a:endParaRPr lang="en-US" sz="2800" dirty="0"/>
          </a:p>
          <a:p>
            <a:pPr lvl="1"/>
            <a:endParaRPr lang="en-US" dirty="0"/>
          </a:p>
          <a:p>
            <a:r>
              <a:rPr lang="en-US" dirty="0"/>
              <a:t>Constructor with arguments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Position::Position(double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: x(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y(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484B0-8A07-4620-A80D-4791FC8A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F41C6-F918-43FC-8657-1B7ECAF95FA6}"/>
              </a:ext>
            </a:extLst>
          </p:cNvPr>
          <p:cNvSpPr txBox="1"/>
          <p:nvPr/>
        </p:nvSpPr>
        <p:spPr>
          <a:xfrm>
            <a:off x="9601200" y="312519"/>
            <a:ext cx="18521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/position.hxx </a:t>
            </a:r>
            <a:r>
              <a:rPr lang="en-US" dirty="0" err="1"/>
              <a:t>src</a:t>
            </a:r>
            <a:r>
              <a:rPr lang="en-US" dirty="0"/>
              <a:t>/position.cxx</a:t>
            </a:r>
          </a:p>
        </p:txBody>
      </p:sp>
    </p:spTree>
    <p:extLst>
      <p:ext uri="{BB962C8B-B14F-4D97-AF65-F5344CB8AC3E}">
        <p14:creationId xmlns:p14="http://schemas.microsoft.com/office/powerpoint/2010/main" val="3386564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6DAE-D7C5-4E75-915A-91EA4782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AE465-53BE-4F65-91C6-0F59E8D4C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Makes a copy of an existing object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endParaRPr lang="en-US" dirty="0"/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Position::Position(const Position&amp;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: x(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y(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orig.y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Can be called automatically or used via assignment</a:t>
            </a:r>
          </a:p>
          <a:p>
            <a:pPr marL="457200" lvl="1" indent="0">
              <a:buNone/>
            </a:pP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 x;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 y(x);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 z = x;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FE038-BC03-435F-BEBB-FCA6875C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0537F-CAF0-415B-B252-268F78D455AE}"/>
              </a:ext>
            </a:extLst>
          </p:cNvPr>
          <p:cNvSpPr txBox="1"/>
          <p:nvPr/>
        </p:nvSpPr>
        <p:spPr>
          <a:xfrm>
            <a:off x="9601200" y="312519"/>
            <a:ext cx="18521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/position.hxx </a:t>
            </a:r>
            <a:r>
              <a:rPr lang="en-US" dirty="0" err="1"/>
              <a:t>src</a:t>
            </a:r>
            <a:r>
              <a:rPr lang="en-US" dirty="0"/>
              <a:t>/position.cxx</a:t>
            </a:r>
          </a:p>
        </p:txBody>
      </p:sp>
    </p:spTree>
    <p:extLst>
      <p:ext uri="{BB962C8B-B14F-4D97-AF65-F5344CB8AC3E}">
        <p14:creationId xmlns:p14="http://schemas.microsoft.com/office/powerpoint/2010/main" val="3677263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03A-315C-4CF4-B568-15EC59EE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copies happen?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CFCE5-D0C2-4727-91DB-603FEF2FD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31842" cy="5029200"/>
          </a:xfrm>
        </p:spPr>
        <p:txBody>
          <a:bodyPr/>
          <a:lstStyle/>
          <a:p>
            <a:r>
              <a:rPr lang="en-US" dirty="0"/>
              <a:t>The copy constructor is invoked if: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You </a:t>
            </a:r>
            <a:r>
              <a:rPr lang="en-US" i="1" dirty="0"/>
              <a:t>initialize</a:t>
            </a:r>
            <a:r>
              <a:rPr lang="en-US" dirty="0"/>
              <a:t> an object from another object of the same type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You pass a non-reference object as a value parameter to a function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You return a non-reference object value from a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A4A08-E51B-4D1A-9DC9-9F2F0641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2B7739F-BD4D-4564-9919-E762528E7E56}"/>
              </a:ext>
            </a:extLst>
          </p:cNvPr>
          <p:cNvSpPr/>
          <p:nvPr/>
        </p:nvSpPr>
        <p:spPr bwMode="auto">
          <a:xfrm>
            <a:off x="6568225" y="3364605"/>
            <a:ext cx="5344733" cy="1044460"/>
          </a:xfrm>
          <a:prstGeom prst="roundRect">
            <a:avLst>
              <a:gd name="adj" fmla="val 94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x) { ... }</a:t>
            </a:r>
          </a:p>
          <a:p>
            <a:endParaRPr lang="en-US" sz="12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y; </a:t>
            </a:r>
            <a:r>
              <a:rPr lang="en-US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default constructor</a:t>
            </a:r>
            <a:endParaRPr lang="en-US" sz="12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(y);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copy constructor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5902B59-35E6-4B1D-A98E-F91546DC1663}"/>
              </a:ext>
            </a:extLst>
          </p:cNvPr>
          <p:cNvSpPr/>
          <p:nvPr/>
        </p:nvSpPr>
        <p:spPr bwMode="auto">
          <a:xfrm>
            <a:off x="6568225" y="1901565"/>
            <a:ext cx="5344733" cy="867393"/>
          </a:xfrm>
          <a:prstGeom prst="roundRect">
            <a:avLst>
              <a:gd name="adj" fmla="val 1101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x;    </a:t>
            </a:r>
            <a:r>
              <a:rPr lang="en-US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default constructor</a:t>
            </a:r>
            <a:endParaRPr lang="en-US" b="1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y(x); </a:t>
            </a:r>
            <a:r>
              <a:rPr 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copy constructor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 = y;</a:t>
            </a:r>
            <a:r>
              <a:rPr 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copy constructor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CB17997-5563-4B7B-93C0-08630CAF5A6E}"/>
              </a:ext>
            </a:extLst>
          </p:cNvPr>
          <p:cNvSpPr/>
          <p:nvPr/>
        </p:nvSpPr>
        <p:spPr bwMode="auto">
          <a:xfrm>
            <a:off x="6568225" y="4873364"/>
            <a:ext cx="5344733" cy="1166827"/>
          </a:xfrm>
          <a:prstGeom prst="roundRect">
            <a:avLst>
              <a:gd name="adj" fmla="val 1107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y; </a:t>
            </a:r>
            <a:r>
              <a:rPr lang="en-US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default constructor</a:t>
            </a:r>
            <a:endParaRPr lang="en-US" sz="12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copy constructor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65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Classes and Objects in C++</a:t>
            </a:r>
          </a:p>
          <a:p>
            <a:pPr lvl="1"/>
            <a:r>
              <a:rPr lang="en-US" dirty="0"/>
              <a:t>Why are they an important concept?</a:t>
            </a:r>
          </a:p>
          <a:p>
            <a:pPr lvl="1"/>
            <a:r>
              <a:rPr lang="en-US" dirty="0"/>
              <a:t>How do we use them?</a:t>
            </a:r>
          </a:p>
          <a:p>
            <a:pPr lvl="1"/>
            <a:endParaRPr lang="en-US" dirty="0"/>
          </a:p>
          <a:p>
            <a:r>
              <a:rPr lang="en-US" dirty="0"/>
              <a:t>Understand special functions useful for objects</a:t>
            </a:r>
          </a:p>
          <a:p>
            <a:pPr lvl="1"/>
            <a:r>
              <a:rPr lang="en-US" dirty="0"/>
              <a:t>Constructors</a:t>
            </a:r>
          </a:p>
          <a:p>
            <a:pPr lvl="1"/>
            <a:r>
              <a:rPr lang="en-US" dirty="0"/>
              <a:t>Overloaded operators</a:t>
            </a:r>
          </a:p>
          <a:p>
            <a:pPr lvl="1"/>
            <a:endParaRPr lang="en-US" dirty="0"/>
          </a:p>
          <a:p>
            <a:r>
              <a:rPr lang="en-US" dirty="0"/>
              <a:t>Walk through GE211 to discuss how it works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4B9B-067E-4DDF-B314-590D632E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AE110-9E2E-4B80-A9AC-25FC440F6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concept as constructors: used to clean up an object</a:t>
            </a:r>
          </a:p>
          <a:p>
            <a:pPr lvl="1"/>
            <a:r>
              <a:rPr lang="en-US" dirty="0"/>
              <a:t>Automatically called when the object goes out of scope</a:t>
            </a:r>
          </a:p>
          <a:p>
            <a:pPr lvl="1"/>
            <a:r>
              <a:rPr lang="en-US" dirty="0"/>
              <a:t>Note: you </a:t>
            </a:r>
            <a:r>
              <a:rPr lang="en-US" b="1" dirty="0"/>
              <a:t>never</a:t>
            </a:r>
            <a:r>
              <a:rPr lang="en-US" dirty="0"/>
              <a:t> call the destructor yourself!</a:t>
            </a:r>
          </a:p>
          <a:p>
            <a:pPr lvl="1"/>
            <a:endParaRPr lang="en-US" dirty="0"/>
          </a:p>
          <a:p>
            <a:r>
              <a:rPr lang="en-US" dirty="0"/>
              <a:t>Handles any cleanup, including freeing necessary resources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Position::~Position() {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// nothing to clean here since we don’t use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// dynamic memory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F068B-74EE-4389-B827-37FB6AFF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F30577-CAF2-4A35-AC88-6536CB2D01CA}"/>
              </a:ext>
            </a:extLst>
          </p:cNvPr>
          <p:cNvSpPr txBox="1"/>
          <p:nvPr/>
        </p:nvSpPr>
        <p:spPr>
          <a:xfrm>
            <a:off x="9601200" y="312519"/>
            <a:ext cx="18521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/position.hxx </a:t>
            </a:r>
            <a:r>
              <a:rPr lang="en-US" dirty="0" err="1"/>
              <a:t>src</a:t>
            </a:r>
            <a:r>
              <a:rPr lang="en-US" dirty="0"/>
              <a:t>/position.cxx</a:t>
            </a:r>
          </a:p>
        </p:txBody>
      </p:sp>
    </p:spTree>
    <p:extLst>
      <p:ext uri="{BB962C8B-B14F-4D97-AF65-F5344CB8AC3E}">
        <p14:creationId xmlns:p14="http://schemas.microsoft.com/office/powerpoint/2010/main" val="3751154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3AED-57F8-C359-ECF0-63CF54B7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A462-058D-DFDA-D66F-329D084CC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make a constructor instead of having users set individual fields?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32844-7AEF-9175-9ACD-5F5D7ABE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57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3AED-57F8-C359-ECF0-63CF54B7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A462-058D-DFDA-D66F-329D084CC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make a constructor instead of having users set individual fields?</a:t>
            </a:r>
          </a:p>
          <a:p>
            <a:endParaRPr lang="en-US" dirty="0"/>
          </a:p>
          <a:p>
            <a:pPr lvl="1"/>
            <a:r>
              <a:rPr lang="en-US" dirty="0"/>
              <a:t>Constructor can ensure that everything is initialized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Constructor knows what the rules are!</a:t>
            </a:r>
          </a:p>
          <a:p>
            <a:pPr lvl="2"/>
            <a:r>
              <a:rPr lang="en-US" dirty="0"/>
              <a:t>Can check that the inputs are valid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Generally: harder to make mistakes when using someone else’s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32844-7AEF-9175-9ACD-5F5D7ABE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2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b="1" dirty="0"/>
              <a:t>Object Oriented Programming</a:t>
            </a:r>
          </a:p>
          <a:p>
            <a:pPr lvl="1"/>
            <a:r>
              <a:rPr lang="en-US" sz="2800" dirty="0"/>
              <a:t>Writing code with objects</a:t>
            </a:r>
          </a:p>
          <a:p>
            <a:pPr lvl="1"/>
            <a:r>
              <a:rPr lang="en-US" sz="2800" dirty="0"/>
              <a:t>Constructors</a:t>
            </a:r>
          </a:p>
          <a:p>
            <a:pPr lvl="1"/>
            <a:r>
              <a:rPr lang="en-US" sz="2800" b="1" dirty="0"/>
              <a:t>Example Object: Vectors</a:t>
            </a:r>
          </a:p>
          <a:p>
            <a:endParaRPr lang="en-US" dirty="0"/>
          </a:p>
          <a:p>
            <a:r>
              <a:rPr lang="en-US" dirty="0"/>
              <a:t>Tour of GE211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32574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libraries provide various useful structures for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 libraries had some functions that would let you interact with things like files or the user</a:t>
            </a:r>
          </a:p>
          <a:p>
            <a:pPr lvl="1"/>
            <a:endParaRPr lang="en-US" dirty="0"/>
          </a:p>
          <a:p>
            <a:r>
              <a:rPr lang="en-US" dirty="0"/>
              <a:t>C++ has those, but also has libraries with data structures and with various algorithms (such as sorting)</a:t>
            </a:r>
          </a:p>
          <a:p>
            <a:pPr lvl="1"/>
            <a:r>
              <a:rPr lang="en-US" dirty="0"/>
              <a:t>C++ data structures (containers): </a:t>
            </a:r>
            <a:r>
              <a:rPr lang="en-US" dirty="0">
                <a:hlinkClick r:id="rId2"/>
              </a:rPr>
              <a:t>https://cplusplus.com/reference/stl/</a:t>
            </a:r>
            <a:endParaRPr lang="en-US" dirty="0"/>
          </a:p>
          <a:p>
            <a:pPr lvl="1"/>
            <a:r>
              <a:rPr lang="en-US" dirty="0"/>
              <a:t>C++ algorithms: </a:t>
            </a:r>
            <a:r>
              <a:rPr lang="en-US" dirty="0">
                <a:hlinkClick r:id="rId3"/>
              </a:rPr>
              <a:t>https://cplusplus.com/reference/algorithm/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95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73F3-EA2E-4624-A1C5-9946C284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B28FE-0855-4FA9-A4DA-7B9F01471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406605" cy="5029200"/>
          </a:xfrm>
        </p:spPr>
        <p:txBody>
          <a:bodyPr>
            <a:normAutofit/>
          </a:bodyPr>
          <a:lstStyle/>
          <a:p>
            <a:r>
              <a:rPr lang="en-US" dirty="0"/>
              <a:t>One example C++ library: Vector</a:t>
            </a:r>
          </a:p>
          <a:p>
            <a:pPr lvl="1"/>
            <a:r>
              <a:rPr lang="en-US" dirty="0"/>
              <a:t>An automatically expanding “array” capable of holding any type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std::vector&lt;TYPE&gt;</a:t>
            </a:r>
            <a:r>
              <a:rPr lang="en-US" dirty="0"/>
              <a:t> to choose what type it should hold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std::vector&lt;int&gt;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std::vector&lt;double&gt;</a:t>
            </a:r>
            <a:r>
              <a:rPr lang="en-US" dirty="0"/>
              <a:t>, etc.</a:t>
            </a:r>
          </a:p>
          <a:p>
            <a:pPr lvl="2"/>
            <a:r>
              <a:rPr lang="en-US" dirty="0"/>
              <a:t>This idea is known as “generics”. We’ll discuss in a later lecture</a:t>
            </a:r>
          </a:p>
          <a:p>
            <a:endParaRPr lang="en-US" dirty="0"/>
          </a:p>
          <a:p>
            <a:r>
              <a:rPr lang="en-US" dirty="0"/>
              <a:t>Example vector types</a:t>
            </a:r>
          </a:p>
          <a:p>
            <a:pPr lvl="1"/>
            <a:r>
              <a:rPr lang="en-US" dirty="0"/>
              <a:t>std::vector&lt;int&gt; - holds </a:t>
            </a:r>
            <a:r>
              <a:rPr lang="en-US" dirty="0" err="1"/>
              <a:t>ints</a:t>
            </a:r>
            <a:endParaRPr lang="en-US" dirty="0"/>
          </a:p>
          <a:p>
            <a:pPr lvl="1"/>
            <a:r>
              <a:rPr lang="en-US" dirty="0"/>
              <a:t>std::vector&lt;char&gt; - holds chars</a:t>
            </a:r>
          </a:p>
          <a:p>
            <a:pPr lvl="1"/>
            <a:r>
              <a:rPr lang="en-US" dirty="0"/>
              <a:t>std::vector&lt;Position&gt; - holds Positions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B1436-E74E-4B79-A985-B96EF560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739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73F3-EA2E-4624-A1C5-9946C284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C++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B28FE-0855-4FA9-A4DA-7B9F01471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406605" cy="5029200"/>
          </a:xfrm>
        </p:spPr>
        <p:txBody>
          <a:bodyPr>
            <a:normAutofit/>
          </a:bodyPr>
          <a:lstStyle/>
          <a:p>
            <a:r>
              <a:rPr lang="en-US" dirty="0"/>
              <a:t>Creating a vector (there are many ways)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std::vector&lt;TYPE&gt;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//</a:t>
            </a:r>
            <a:r>
              <a:rPr lang="en-US" sz="2000" dirty="0">
                <a:cs typeface="Courier New" panose="02070309020205020404" pitchFamily="49" charset="0"/>
              </a:rPr>
              <a:t>empty vector of with no size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std::vector&lt;TYPE&gt;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//</a:t>
            </a:r>
            <a:r>
              <a:rPr lang="en-US" sz="2000" dirty="0">
                <a:cs typeface="Courier New" panose="02070309020205020404" pitchFamily="49" charset="0"/>
              </a:rPr>
              <a:t>vector of size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cs typeface="Courier New" panose="02070309020205020404" pitchFamily="49" charset="0"/>
              </a:rPr>
              <a:t> with uninitialized values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std::vector&lt;TYPE&gt;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//</a:t>
            </a:r>
            <a:r>
              <a:rPr lang="en-US" sz="2000" dirty="0">
                <a:cs typeface="Courier New" panose="02070309020205020404" pitchFamily="49" charset="0"/>
              </a:rPr>
              <a:t>vector of size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cs typeface="Courier New" panose="02070309020205020404" pitchFamily="49" charset="0"/>
              </a:rPr>
              <a:t> with values set 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std::vector&lt;TYPE&gt;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{val1, val2, val3, ...};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dirty="0">
                <a:cs typeface="Courier New" panose="02070309020205020404" pitchFamily="49" charset="0"/>
              </a:rPr>
              <a:t>vector with initial values, set to the correct size to hold them 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B1436-E74E-4B79-A985-B96EF560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9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9DBC-E6BD-4873-9B5A-512396299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Vector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F58F-5511-41F4-8FF1-51329A42D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[n]</a:t>
            </a:r>
            <a:r>
              <a:rPr lang="en-US" dirty="0"/>
              <a:t> is used to get the value at index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lvl="1"/>
            <a:r>
              <a:rPr lang="en-US" dirty="0"/>
              <a:t>Works just like a C array</a:t>
            </a:r>
          </a:p>
          <a:p>
            <a:pPr lvl="1"/>
            <a:r>
              <a:rPr lang="en-US" dirty="0"/>
              <a:t>Still </a:t>
            </a:r>
            <a:r>
              <a:rPr lang="en-US" sz="2000" b="1" dirty="0"/>
              <a:t>UNDEFINED BEHAVIOR</a:t>
            </a:r>
            <a:r>
              <a:rPr lang="en-US" dirty="0"/>
              <a:t>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 is out of bounds for the Vector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vec.at(n)</a:t>
            </a:r>
            <a:r>
              <a:rPr lang="en-US" dirty="0"/>
              <a:t> accesses value at index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lvl="1"/>
            <a:r>
              <a:rPr lang="en-US" dirty="0"/>
              <a:t>Just like square brackets, but throws an exception if out-of-bounds</a:t>
            </a:r>
          </a:p>
          <a:p>
            <a:pPr lvl="1"/>
            <a:r>
              <a:rPr lang="en-US" dirty="0"/>
              <a:t>Exceptions: new way of signaling errors. Will talk about in later lecture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returns the length of the Vector</a:t>
            </a: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vec.pop_back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add/remove items</a:t>
            </a:r>
          </a:p>
          <a:p>
            <a:pPr lvl="1"/>
            <a:r>
              <a:rPr lang="en-US" dirty="0"/>
              <a:t>And resize the Vector automatically as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DFDC2-DAB7-4836-B410-BE7D6E80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0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AC7F-DA2E-41CA-A09A-EFEC0027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vector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4689D-A672-496D-8265-FB31F6EF4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 around with vectors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01789-CA21-4C4F-9B14-D353009D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3EE591-D067-48FC-AF46-616C9B6BC70A}"/>
              </a:ext>
            </a:extLst>
          </p:cNvPr>
          <p:cNvSpPr txBox="1"/>
          <p:nvPr/>
        </p:nvSpPr>
        <p:spPr>
          <a:xfrm>
            <a:off x="8813800" y="316468"/>
            <a:ext cx="27665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test/vector_examples.cxx</a:t>
            </a:r>
          </a:p>
        </p:txBody>
      </p:sp>
    </p:spTree>
    <p:extLst>
      <p:ext uri="{BB962C8B-B14F-4D97-AF65-F5344CB8AC3E}">
        <p14:creationId xmlns:p14="http://schemas.microsoft.com/office/powerpoint/2010/main" val="1523545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D243-442C-4AF9-A087-4400BE2D7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allows for simpler iteration (like Python)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75FE5-A315-4228-8690-9815F0D38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fr-FR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sum_vec</a:t>
            </a:r>
            <a:r>
              <a:rPr lang="fr-F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(std::</a:t>
            </a:r>
            <a:r>
              <a:rPr lang="fr-FR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2400" b="0" i="0" u="none" strike="noStrike" baseline="0" dirty="0" err="1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fr-FR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fr-F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0;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result +=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FC657-E2EF-4559-BCBB-380E392A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E7D895-6CAF-468C-961B-A17E9519AC45}"/>
              </a:ext>
            </a:extLst>
          </p:cNvPr>
          <p:cNvSpPr txBox="1"/>
          <p:nvPr/>
        </p:nvSpPr>
        <p:spPr>
          <a:xfrm>
            <a:off x="6093994" y="2076450"/>
            <a:ext cx="379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Iterates over elements in the vector, not indices!</a:t>
            </a:r>
          </a:p>
        </p:txBody>
      </p:sp>
    </p:spTree>
    <p:extLst>
      <p:ext uri="{BB962C8B-B14F-4D97-AF65-F5344CB8AC3E}">
        <p14:creationId xmlns:p14="http://schemas.microsoft.com/office/powerpoint/2010/main" val="318968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6EFB-5B32-4C52-B149-6BFC2F97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code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DA27-BB7C-4D05-AAC5-FFF5433C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code in a zip file from here:</a:t>
            </a:r>
            <a:br>
              <a:rPr lang="en-US" dirty="0"/>
            </a:br>
            <a:r>
              <a:rPr lang="en-US" dirty="0">
                <a:hlinkClick r:id="rId2"/>
              </a:rPr>
              <a:t>https://nu-cs211.github.io/cs211-files/lec/11_objects.zip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Extract code wherever</a:t>
            </a:r>
          </a:p>
          <a:p>
            <a:pPr lvl="1"/>
            <a:endParaRPr lang="en-US" dirty="0"/>
          </a:p>
          <a:p>
            <a:r>
              <a:rPr lang="en-US" dirty="0"/>
              <a:t>Open with </a:t>
            </a:r>
            <a:r>
              <a:rPr lang="en-US" dirty="0" err="1"/>
              <a:t>CLion</a:t>
            </a:r>
            <a:endParaRPr lang="en-US" dirty="0"/>
          </a:p>
          <a:p>
            <a:pPr lvl="1"/>
            <a:r>
              <a:rPr lang="en-US" dirty="0"/>
              <a:t>Make sure you open the folder with the CMakeLists.txt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Details on </a:t>
            </a:r>
            <a:r>
              <a:rPr lang="en-US" dirty="0" err="1"/>
              <a:t>CLion</a:t>
            </a:r>
            <a:r>
              <a:rPr lang="en-US" dirty="0"/>
              <a:t> in Lab05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DF58D-B711-452A-B591-FB48C4D3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89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0B72-A1E3-4D5E-A87C-5EE0DFCB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elements inside the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B616F-C516-4E60-869C-D286443F9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29845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Warning: make sure you’re modifying the actual vector element</a:t>
            </a:r>
          </a:p>
          <a:p>
            <a:pPr lvl="1"/>
            <a:endParaRPr lang="en-US" dirty="0"/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dec_vec_wrong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(std::vector&lt;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&gt;&amp;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pl-PL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l-PL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v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pl-PL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‑‑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l-PL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pl-PL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9B4DB-8CC8-49AB-A8D7-C23E312D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57012-D0D3-41D7-ABD1-EFCDC13ABB69}"/>
              </a:ext>
            </a:extLst>
          </p:cNvPr>
          <p:cNvSpPr txBox="1"/>
          <p:nvPr/>
        </p:nvSpPr>
        <p:spPr>
          <a:xfrm>
            <a:off x="5255794" y="2292350"/>
            <a:ext cx="379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/>
              <a:t> is a copy of the value in the vector</a:t>
            </a:r>
          </a:p>
        </p:txBody>
      </p:sp>
    </p:spTree>
    <p:extLst>
      <p:ext uri="{BB962C8B-B14F-4D97-AF65-F5344CB8AC3E}">
        <p14:creationId xmlns:p14="http://schemas.microsoft.com/office/powerpoint/2010/main" val="20451824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0B72-A1E3-4D5E-A87C-5EE0DFCB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elements inside the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B616F-C516-4E60-869C-D286443F9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Warning: make sure you’re modifying the actual vector element</a:t>
            </a:r>
          </a:p>
          <a:p>
            <a:pPr lvl="1"/>
            <a:endParaRPr lang="en-US" dirty="0"/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dec_vec_wrong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(std::vector&lt;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&gt;&amp;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pl-PL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l-PL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v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pl-PL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‑‑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l-PL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pl-PL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dec_vec_right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(std::vector&lt;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&gt;&amp;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pl-PL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pl-PL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l-PL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v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pl-PL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‑‑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l-PL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pl-PL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9B4DB-8CC8-49AB-A8D7-C23E312D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57012-D0D3-41D7-ABD1-EFCDC13ABB69}"/>
              </a:ext>
            </a:extLst>
          </p:cNvPr>
          <p:cNvSpPr txBox="1"/>
          <p:nvPr/>
        </p:nvSpPr>
        <p:spPr>
          <a:xfrm>
            <a:off x="5255794" y="2292350"/>
            <a:ext cx="379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/>
              <a:t> is a copy of the value in the vector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17EBCD-F371-4D16-ADDD-CEF699D34EEA}"/>
              </a:ext>
            </a:extLst>
          </p:cNvPr>
          <p:cNvSpPr txBox="1"/>
          <p:nvPr/>
        </p:nvSpPr>
        <p:spPr>
          <a:xfrm>
            <a:off x="5014494" y="4476750"/>
            <a:ext cx="3797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/>
              <a:t> is a reference to the value in the vector.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So modifying it works!</a:t>
            </a:r>
          </a:p>
        </p:txBody>
      </p:sp>
    </p:spTree>
    <p:extLst>
      <p:ext uri="{BB962C8B-B14F-4D97-AF65-F5344CB8AC3E}">
        <p14:creationId xmlns:p14="http://schemas.microsoft.com/office/powerpoint/2010/main" val="10092587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CADB-BD9D-ECEE-82A4-DC4E7866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D7D5D-05C5-C540-539D-BF6B004E7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does the following code print?</a:t>
            </a:r>
          </a:p>
          <a:p>
            <a:endParaRPr lang="en-US" dirty="0"/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vector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values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1.5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2.0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3.0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en-US" altLang="en-US" dirty="0">
                <a:solidFill>
                  <a:srgbClr val="212529"/>
                </a:solidFill>
                <a:latin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values.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push_back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5.75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values.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</a:rPr>
              <a:t>37.8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“Vector values&lt;double&gt;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Courier New" panose="02070309020205020404" pitchFamily="49" charset="0"/>
              </a:rPr>
              <a:t>\n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"size="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values.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Courier New" panose="02070309020205020404" pitchFamily="49" charset="0"/>
              </a:rPr>
              <a:t>\n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values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 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Courier New" panose="02070309020205020404" pitchFamily="49" charset="0"/>
              </a:rPr>
              <a:t>\t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Courier New" panose="02070309020205020404" pitchFamily="49" charset="0"/>
              </a:rPr>
              <a:t>\n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F9F6D-B70F-47C3-2E79-007DC70A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909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CADB-BD9D-ECEE-82A4-DC4E7866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D7D5D-05C5-C540-539D-BF6B004E7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Printed results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Vector values&lt;double&gt;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size=4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1.5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-37.8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5.75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F9F6D-B70F-47C3-2E79-007DC70A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665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dirty="0"/>
              <a:t>Object Oriented Programming</a:t>
            </a:r>
          </a:p>
          <a:p>
            <a:pPr lvl="1"/>
            <a:r>
              <a:rPr lang="en-US" sz="2800" dirty="0"/>
              <a:t>Writing code with objects</a:t>
            </a:r>
          </a:p>
          <a:p>
            <a:pPr lvl="1"/>
            <a:r>
              <a:rPr lang="en-US" sz="2800" dirty="0"/>
              <a:t>Constructors</a:t>
            </a:r>
          </a:p>
          <a:p>
            <a:pPr lvl="1"/>
            <a:r>
              <a:rPr lang="en-US" sz="2800" dirty="0"/>
              <a:t>Example Object: Vectors</a:t>
            </a:r>
          </a:p>
          <a:p>
            <a:endParaRPr lang="en-US" dirty="0"/>
          </a:p>
          <a:p>
            <a:r>
              <a:rPr lang="en-US" b="1" dirty="0"/>
              <a:t>Tour of GE211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9119735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46FB-F590-43A3-BE3F-175E0BB8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GE211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752F0-C3D5-4A2E-AE2D-BF8705839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game engine designed by Jesse Tov at Northwestern!</a:t>
            </a:r>
          </a:p>
          <a:p>
            <a:pPr lvl="1"/>
            <a:r>
              <a:rPr lang="en-US" dirty="0"/>
              <a:t>Game Engine for CS211</a:t>
            </a:r>
          </a:p>
          <a:p>
            <a:pPr lvl="1"/>
            <a:endParaRPr lang="en-US" dirty="0"/>
          </a:p>
          <a:p>
            <a:r>
              <a:rPr lang="en-US" dirty="0"/>
              <a:t>Source:</a:t>
            </a:r>
          </a:p>
          <a:p>
            <a:pPr lvl="1"/>
            <a:r>
              <a:rPr lang="en-US" dirty="0">
                <a:hlinkClick r:id="rId2"/>
              </a:rPr>
              <a:t>https://github.com/tov/ge211</a:t>
            </a:r>
            <a:endParaRPr lang="en-US" dirty="0"/>
          </a:p>
          <a:p>
            <a:endParaRPr lang="en-US" dirty="0"/>
          </a:p>
          <a:p>
            <a:r>
              <a:rPr lang="en-US" dirty="0"/>
              <a:t>Docs:</a:t>
            </a:r>
          </a:p>
          <a:p>
            <a:pPr lvl="1"/>
            <a:r>
              <a:rPr lang="en-US" dirty="0">
                <a:hlinkClick r:id="rId3"/>
              </a:rPr>
              <a:t>https://tov.github.io/ge211/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753DB-BE45-4EC0-83A8-FC1932A7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958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0C17-9725-4D2B-B513-F2B63DFF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ABD26-FF0B-42EB-9524-66ACFF427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GE211 has a big while loop that runs 60 times per second</a:t>
            </a:r>
          </a:p>
          <a:p>
            <a:pPr lvl="1"/>
            <a:endParaRPr lang="en-US" dirty="0"/>
          </a:p>
          <a:p>
            <a:r>
              <a:rPr lang="en-US" dirty="0"/>
              <a:t>Each time through the loop:</a:t>
            </a:r>
          </a:p>
          <a:p>
            <a:pPr lvl="1"/>
            <a:r>
              <a:rPr lang="en-US" dirty="0"/>
              <a:t>Checks for user inputs (mouse and keyboard)</a:t>
            </a:r>
          </a:p>
          <a:p>
            <a:pPr lvl="2"/>
            <a:r>
              <a:rPr lang="en-US" dirty="0"/>
              <a:t>Calls functions in your code providing you those details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Draws everything on screen</a:t>
            </a:r>
          </a:p>
          <a:p>
            <a:pPr lvl="2"/>
            <a:r>
              <a:rPr lang="en-US" dirty="0"/>
              <a:t>Calls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draw()</a:t>
            </a:r>
            <a:r>
              <a:rPr lang="en-US" dirty="0"/>
              <a:t> function in your code to get the sprites to draw</a:t>
            </a:r>
          </a:p>
          <a:p>
            <a:pPr lvl="2"/>
            <a:r>
              <a:rPr lang="en-US" dirty="0"/>
              <a:t>Starts from scratch each time</a:t>
            </a:r>
          </a:p>
          <a:p>
            <a:endParaRPr lang="en-US" dirty="0"/>
          </a:p>
          <a:p>
            <a:r>
              <a:rPr lang="en-US" dirty="0"/>
              <a:t>All of this works through C++ objects</a:t>
            </a:r>
          </a:p>
          <a:p>
            <a:pPr lvl="1"/>
            <a:r>
              <a:rPr lang="en-US" dirty="0"/>
              <a:t>Some details rely on inheritance, which we’ll discuss later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567AC-7831-4018-839B-DE812A92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602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7081-4643-461E-BF50-34F18F00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application code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1BD24-727A-490D-9F6D-888BC7B2C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Model</a:t>
            </a:r>
          </a:p>
          <a:p>
            <a:pPr lvl="1"/>
            <a:r>
              <a:rPr lang="en-US" dirty="0"/>
              <a:t>Keeps track of “game” state</a:t>
            </a:r>
          </a:p>
          <a:p>
            <a:pPr lvl="1"/>
            <a:r>
              <a:rPr lang="en-US" dirty="0"/>
              <a:t>Might have multiple helper files for various objects it needs</a:t>
            </a:r>
          </a:p>
          <a:p>
            <a:pPr lvl="1"/>
            <a:endParaRPr lang="en-US" dirty="0"/>
          </a:p>
          <a:p>
            <a:r>
              <a:rPr lang="en-US" dirty="0"/>
              <a:t>Controller</a:t>
            </a:r>
          </a:p>
          <a:p>
            <a:pPr lvl="1"/>
            <a:r>
              <a:rPr lang="en-US" dirty="0"/>
              <a:t>Reads inputs from user and changes the model</a:t>
            </a:r>
          </a:p>
          <a:p>
            <a:pPr lvl="1"/>
            <a:endParaRPr lang="en-US" dirty="0"/>
          </a:p>
          <a:p>
            <a:r>
              <a:rPr lang="en-US" dirty="0"/>
              <a:t>View</a:t>
            </a:r>
          </a:p>
          <a:p>
            <a:pPr lvl="1"/>
            <a:r>
              <a:rPr lang="en-US" dirty="0"/>
              <a:t>Reads from model and sets the drawing</a:t>
            </a:r>
          </a:p>
          <a:p>
            <a:endParaRPr lang="en-US" dirty="0"/>
          </a:p>
          <a:p>
            <a:r>
              <a:rPr lang="en-US" dirty="0"/>
              <a:t>Lab2 combined Controller and View into a single UI</a:t>
            </a:r>
          </a:p>
          <a:p>
            <a:pPr lvl="1"/>
            <a:r>
              <a:rPr lang="en-US" dirty="0" err="1"/>
              <a:t>Homeworks</a:t>
            </a:r>
            <a:r>
              <a:rPr lang="en-US" dirty="0"/>
              <a:t> will not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CC732-27AF-4F20-807D-030705A04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780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FB56-92F1-9520-EAAE-81FE9C73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GE211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B7EBC-86FD-1A0D-1FE1-5A44D1098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GE211 also provides a bunch of data structures that you can</a:t>
            </a:r>
            <a:br>
              <a:rPr lang="en-US" dirty="0"/>
            </a:br>
            <a:r>
              <a:rPr lang="en-US" dirty="0"/>
              <a:t>(and will have to) use in your games</a:t>
            </a:r>
          </a:p>
          <a:p>
            <a:endParaRPr lang="en-US" dirty="0"/>
          </a:p>
          <a:p>
            <a:r>
              <a:rPr lang="en-US" dirty="0"/>
              <a:t>Controls or keeps track of:</a:t>
            </a:r>
          </a:p>
          <a:p>
            <a:pPr lvl="1"/>
            <a:r>
              <a:rPr lang="en-US" dirty="0"/>
              <a:t>Time</a:t>
            </a:r>
          </a:p>
          <a:p>
            <a:pPr lvl="1"/>
            <a:r>
              <a:rPr lang="en-US" dirty="0"/>
              <a:t>Audio</a:t>
            </a:r>
          </a:p>
          <a:p>
            <a:pPr lvl="1"/>
            <a:r>
              <a:rPr lang="en-US" dirty="0"/>
              <a:t>Sprites</a:t>
            </a:r>
          </a:p>
          <a:p>
            <a:pPr lvl="1"/>
            <a:r>
              <a:rPr lang="en-US" dirty="0"/>
              <a:t>Geometry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C920A-5832-C1E4-3397-73AB279E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869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8CC0-7FFB-40A3-A49F-4FF852CD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ge211::geometry::</a:t>
            </a:r>
            <a:r>
              <a:rPr lang="en-US" dirty="0" err="1"/>
              <a:t>Posn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E70F4-3DFE-4E06-8E6E-C6C9BFACB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Docs: </a:t>
            </a:r>
            <a:r>
              <a:rPr lang="en-US" sz="2400" dirty="0">
                <a:hlinkClick r:id="rId2"/>
              </a:rPr>
              <a:t>https://tov.github.io/ge211/structge211_1_1geometry_1_1_posn.html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Keeps track of a 2D position!</a:t>
            </a:r>
          </a:p>
          <a:p>
            <a:pPr lvl="1"/>
            <a:r>
              <a:rPr lang="en-US" b="1" dirty="0"/>
              <a:t>X and Y coordinates</a:t>
            </a:r>
          </a:p>
          <a:p>
            <a:pPr lvl="1"/>
            <a:r>
              <a:rPr lang="en-US" dirty="0"/>
              <a:t>Defines various constructors</a:t>
            </a:r>
          </a:p>
          <a:p>
            <a:pPr lvl="1"/>
            <a:r>
              <a:rPr lang="en-US" dirty="0"/>
              <a:t>Methods that shift the coordinate</a:t>
            </a:r>
          </a:p>
          <a:p>
            <a:pPr lvl="1"/>
            <a:r>
              <a:rPr lang="en-US" dirty="0"/>
              <a:t>Operators for comparison and modification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Generic over a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ge211::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3EE20-0A91-427F-B989-A5517D4E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8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b="1" dirty="0"/>
              <a:t>Object Oriented Programming</a:t>
            </a:r>
          </a:p>
          <a:p>
            <a:pPr lvl="1"/>
            <a:r>
              <a:rPr lang="en-US" sz="2800" dirty="0"/>
              <a:t>Writing code with objects</a:t>
            </a:r>
          </a:p>
          <a:p>
            <a:pPr lvl="1"/>
            <a:r>
              <a:rPr lang="en-US" sz="2800" dirty="0"/>
              <a:t>Constructors</a:t>
            </a:r>
          </a:p>
          <a:p>
            <a:pPr lvl="1"/>
            <a:r>
              <a:rPr lang="en-US" sz="2800" dirty="0"/>
              <a:t>Example Object: Vectors</a:t>
            </a:r>
          </a:p>
          <a:p>
            <a:endParaRPr lang="en-US" dirty="0"/>
          </a:p>
          <a:p>
            <a:r>
              <a:rPr lang="en-US" dirty="0"/>
              <a:t>Tour of GE211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086489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8CC0-7FFB-40A3-A49F-4FF852CD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ge211::geometry::Dims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E70F4-3DFE-4E06-8E6E-C6C9BFACB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Docs: </a:t>
            </a:r>
            <a:r>
              <a:rPr lang="en-US" sz="2400" dirty="0">
                <a:hlinkClick r:id="rId2"/>
              </a:rPr>
              <a:t>https://tov.github.io/ge211/structge211_1_1geometry_1_1_dims.html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Keeps track of the dimensions of an object</a:t>
            </a:r>
          </a:p>
          <a:p>
            <a:pPr lvl="1"/>
            <a:r>
              <a:rPr lang="en-US" b="1" dirty="0"/>
              <a:t>Width and height</a:t>
            </a:r>
          </a:p>
          <a:p>
            <a:pPr lvl="1"/>
            <a:r>
              <a:rPr lang="en-US" dirty="0"/>
              <a:t>Returned as the difference between two </a:t>
            </a:r>
            <a:r>
              <a:rPr lang="en-US" dirty="0" err="1"/>
              <a:t>Posn</a:t>
            </a:r>
            <a:endParaRPr lang="en-US" dirty="0"/>
          </a:p>
          <a:p>
            <a:pPr lvl="1"/>
            <a:r>
              <a:rPr lang="en-US" dirty="0"/>
              <a:t>Defines constructors and operators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Generic over a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ge211::Dims&lt;TYPE&gt;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3EE20-0A91-427F-B989-A5517D4E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301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8CC0-7FFB-40A3-A49F-4FF852CD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ge211::geometry::</a:t>
            </a:r>
            <a:r>
              <a:rPr lang="en-US" dirty="0" err="1"/>
              <a:t>Rect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E70F4-3DFE-4E06-8E6E-C6C9BFACB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Docs: </a:t>
            </a:r>
            <a:r>
              <a:rPr lang="en-US" sz="2400" dirty="0">
                <a:hlinkClick r:id="rId2"/>
              </a:rPr>
              <a:t>https://tov.github.io/ge211/structge211_1_1geometry_1_1_rect.html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Rectangular area</a:t>
            </a:r>
          </a:p>
          <a:p>
            <a:pPr lvl="1"/>
            <a:r>
              <a:rPr lang="en-US" b="1" dirty="0" err="1"/>
              <a:t>Posn</a:t>
            </a:r>
            <a:r>
              <a:rPr lang="en-US" b="1" dirty="0"/>
              <a:t> and Dims</a:t>
            </a:r>
          </a:p>
          <a:p>
            <a:pPr lvl="1"/>
            <a:r>
              <a:rPr lang="en-US" dirty="0"/>
              <a:t>Defines constructors and operators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Generic over a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ge211::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3EE20-0A91-427F-B989-A5517D4E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52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coding: open up Lab2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https://nu-cs211.github.io/cs211-files/lab/lab02.pdf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https://nu-cs211.github.io/cs211-files/lab/lab02.zip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132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dirty="0"/>
              <a:t>Object Oriented Programming</a:t>
            </a:r>
          </a:p>
          <a:p>
            <a:pPr lvl="1"/>
            <a:r>
              <a:rPr lang="en-US" sz="2800" dirty="0"/>
              <a:t>Writing code with objects</a:t>
            </a:r>
          </a:p>
          <a:p>
            <a:pPr lvl="1"/>
            <a:r>
              <a:rPr lang="en-US" sz="2800" dirty="0"/>
              <a:t>Constructors</a:t>
            </a:r>
          </a:p>
          <a:p>
            <a:pPr lvl="1"/>
            <a:r>
              <a:rPr lang="en-US" sz="2800" dirty="0"/>
              <a:t>Example Object: Vectors</a:t>
            </a:r>
          </a:p>
          <a:p>
            <a:endParaRPr lang="en-US" dirty="0"/>
          </a:p>
          <a:p>
            <a:r>
              <a:rPr lang="en-US" dirty="0"/>
              <a:t>Tour of GE211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08158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  <a:p>
            <a:pPr lvl="1"/>
            <a:r>
              <a:rPr lang="en-US" dirty="0"/>
              <a:t>Combine data and code that modifies the data together</a:t>
            </a:r>
          </a:p>
          <a:p>
            <a:pPr lvl="1"/>
            <a:endParaRPr lang="en-US" dirty="0"/>
          </a:p>
          <a:p>
            <a:r>
              <a:rPr lang="en-US" dirty="0"/>
              <a:t>In code this takes the form of structs (or classes)</a:t>
            </a:r>
          </a:p>
          <a:p>
            <a:pPr lvl="1"/>
            <a:r>
              <a:rPr lang="en-US" dirty="0"/>
              <a:t>Which contain various fields (data)</a:t>
            </a:r>
          </a:p>
          <a:p>
            <a:pPr lvl="1"/>
            <a:r>
              <a:rPr lang="en-US" dirty="0"/>
              <a:t>And have various methods (functions)</a:t>
            </a:r>
          </a:p>
          <a:p>
            <a:pPr lvl="1"/>
            <a:endParaRPr lang="en-US" dirty="0"/>
          </a:p>
          <a:p>
            <a:r>
              <a:rPr lang="en-US" dirty="0"/>
              <a:t>When you create one of these, you’re create an “object”</a:t>
            </a:r>
          </a:p>
          <a:p>
            <a:pPr lvl="1"/>
            <a:r>
              <a:rPr lang="en-US" dirty="0"/>
              <a:t>Unit of data and interaction</a:t>
            </a:r>
          </a:p>
          <a:p>
            <a:pPr lvl="1"/>
            <a:r>
              <a:rPr lang="en-US" dirty="0"/>
              <a:t>Big chunk of memory that holds all the fields</a:t>
            </a:r>
          </a:p>
          <a:p>
            <a:pPr lvl="2"/>
            <a:r>
              <a:rPr lang="en-US" dirty="0"/>
              <a:t>But also with functions that you can run on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01B0-73E1-4057-9170-D8648F25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handled this idea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36BA9-E8B8-4587-A9AD-3B941E1BD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file for dealing with a single “object”</a:t>
            </a:r>
          </a:p>
          <a:p>
            <a:pPr lvl="1"/>
            <a:r>
              <a:rPr lang="en-US" dirty="0"/>
              <a:t>i.e.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ballot_t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Functions inside the file operate on that object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Each function takes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ballot_t</a:t>
            </a:r>
            <a:r>
              <a:rPr lang="en-US" dirty="0">
                <a:cs typeface="Courier New" panose="02070309020205020404" pitchFamily="49" charset="0"/>
              </a:rPr>
              <a:t> as the first argument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are named ballot_&lt;action&gt;()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ballot_create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ballot_destroy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ballot_count</a:t>
            </a:r>
            <a:r>
              <a:rPr lang="en-US" dirty="0">
                <a:cs typeface="Courier New" panose="02070309020205020404" pitchFamily="49" charset="0"/>
              </a:rPr>
              <a:t>, etc.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All access to the data must go through the functions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Other files couldn’t access the ballot fields directly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Otherwise they could screw up the rules of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ballot_t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5A0ED-726B-4B64-BE68-BA644177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5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B132B-E2FA-4C37-B190-D9EB6EC9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a </a:t>
            </a:r>
            <a:r>
              <a:rPr lang="en-US" dirty="0" err="1"/>
              <a:t>ballot_t</a:t>
            </a:r>
            <a:r>
              <a:rPr lang="en-US" dirty="0"/>
              <a:t> look like in 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B7EBA-034F-4B3C-94B7-9D2D65088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ballot struct</a:t>
            </a:r>
          </a:p>
          <a:p>
            <a:pPr lvl="1"/>
            <a:r>
              <a:rPr lang="en-US" dirty="0"/>
              <a:t>With length and entries fields just like the C version</a:t>
            </a:r>
          </a:p>
          <a:p>
            <a:pPr lvl="1"/>
            <a:endParaRPr lang="en-US" dirty="0"/>
          </a:p>
          <a:p>
            <a:r>
              <a:rPr lang="en-US" dirty="0"/>
              <a:t>Add functions to the struct</a:t>
            </a:r>
          </a:p>
          <a:p>
            <a:pPr lvl="1"/>
            <a:r>
              <a:rPr lang="en-US" dirty="0"/>
              <a:t>(Couldn’t do this in C)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Each function will modify the struct it’s called 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F4233-CC75-453A-970C-A1C9A8E2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0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06C4-A855-42AF-85D0-18042DB7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1E7AD-3A4D-4F25-99A2-CE23F95EC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concepts located together</a:t>
            </a:r>
          </a:p>
          <a:p>
            <a:pPr lvl="1"/>
            <a:r>
              <a:rPr lang="en-US" dirty="0"/>
              <a:t>One object for VC, one for ballot, one for </a:t>
            </a:r>
            <a:r>
              <a:rPr lang="en-US" dirty="0" err="1"/>
              <a:t>ballot_box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Could have written it all as one big thing</a:t>
            </a:r>
          </a:p>
          <a:p>
            <a:pPr lvl="2"/>
            <a:r>
              <a:rPr lang="en-US" dirty="0"/>
              <a:t>But it would be easy to get lost in the complexity</a:t>
            </a:r>
          </a:p>
          <a:p>
            <a:pPr lvl="2"/>
            <a:r>
              <a:rPr lang="en-US" dirty="0"/>
              <a:t>Separating things into smaller parts meant each was easier to write</a:t>
            </a:r>
          </a:p>
          <a:p>
            <a:pPr lvl="2"/>
            <a:endParaRPr lang="en-US" dirty="0"/>
          </a:p>
          <a:p>
            <a:r>
              <a:rPr lang="en-US" dirty="0"/>
              <a:t>Access control</a:t>
            </a:r>
          </a:p>
          <a:p>
            <a:pPr lvl="1"/>
            <a:r>
              <a:rPr lang="en-US" dirty="0"/>
              <a:t>Later, we’ll see that there are ways to control which data/functions can be publicly accessed versus privately accessed</a:t>
            </a:r>
          </a:p>
          <a:p>
            <a:pPr lvl="1"/>
            <a:r>
              <a:rPr lang="en-US" dirty="0"/>
              <a:t>Often there are public functions but private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1C338-48E7-43E5-9F14-962DB7A2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8644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6D0A3AC-FEDE-4313-916E-8526D027E58E}" vid="{D05B4BF3-F9C8-49C3-98C8-13CFE7DD0C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649</TotalTime>
  <Words>3165</Words>
  <Application>Microsoft Office PowerPoint</Application>
  <PresentationFormat>Widescreen</PresentationFormat>
  <Paragraphs>539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Courier New</vt:lpstr>
      <vt:lpstr>Tahoma</vt:lpstr>
      <vt:lpstr>Class Slides</vt:lpstr>
      <vt:lpstr>Lecture 11 Object Oriented Programming</vt:lpstr>
      <vt:lpstr>Administrivia</vt:lpstr>
      <vt:lpstr>Today’s Goals</vt:lpstr>
      <vt:lpstr>Getting the code for today</vt:lpstr>
      <vt:lpstr>Outline</vt:lpstr>
      <vt:lpstr>Object Oriented Programming</vt:lpstr>
      <vt:lpstr>How we handled this idea in C</vt:lpstr>
      <vt:lpstr>What would a ballot_t look like in C++?</vt:lpstr>
      <vt:lpstr>Why do this?</vt:lpstr>
      <vt:lpstr>Outline</vt:lpstr>
      <vt:lpstr>Code organization</vt:lpstr>
      <vt:lpstr>Implementing member functions</vt:lpstr>
      <vt:lpstr>Accessing data members in member functions</vt:lpstr>
      <vt:lpstr>Live coding example: positions</vt:lpstr>
      <vt:lpstr>const is used everywhere in C++</vt:lpstr>
      <vt:lpstr>Defining operators for our objects</vt:lpstr>
      <vt:lpstr>Example overloaded operator</vt:lpstr>
      <vt:lpstr>Break + Open Question</vt:lpstr>
      <vt:lpstr>Break + Open Question</vt:lpstr>
      <vt:lpstr>Outline</vt:lpstr>
      <vt:lpstr>Contructors initialize newly-created objects</vt:lpstr>
      <vt:lpstr>Default constructor</vt:lpstr>
      <vt:lpstr>Writing our own constructor</vt:lpstr>
      <vt:lpstr>Initialization lists</vt:lpstr>
      <vt:lpstr>Initialization lists</vt:lpstr>
      <vt:lpstr>Must use exclusively default constructors or defined ones</vt:lpstr>
      <vt:lpstr>Multiple constructors make objects easier to use</vt:lpstr>
      <vt:lpstr>Copy constructor</vt:lpstr>
      <vt:lpstr>When do copies happen?</vt:lpstr>
      <vt:lpstr>Destructors</vt:lpstr>
      <vt:lpstr>Break + Question</vt:lpstr>
      <vt:lpstr>Break + Question</vt:lpstr>
      <vt:lpstr>Outline</vt:lpstr>
      <vt:lpstr>C++ libraries provide various useful structures for you</vt:lpstr>
      <vt:lpstr>C++ Vectors</vt:lpstr>
      <vt:lpstr>Creating C++ Vectors</vt:lpstr>
      <vt:lpstr>Other useful Vector operations</vt:lpstr>
      <vt:lpstr>Example vector code</vt:lpstr>
      <vt:lpstr>C++ allows for simpler iteration (like Python)</vt:lpstr>
      <vt:lpstr>Modifying elements inside the vector</vt:lpstr>
      <vt:lpstr>Modifying elements inside the vector</vt:lpstr>
      <vt:lpstr>Break + Practice</vt:lpstr>
      <vt:lpstr>Break + Practice</vt:lpstr>
      <vt:lpstr>Outline</vt:lpstr>
      <vt:lpstr>GE211</vt:lpstr>
      <vt:lpstr>High-level overview</vt:lpstr>
      <vt:lpstr>Game application code structure</vt:lpstr>
      <vt:lpstr>GE211 data structures</vt:lpstr>
      <vt:lpstr>ge211::geometry::Posn</vt:lpstr>
      <vt:lpstr>ge211::geometry::Dims</vt:lpstr>
      <vt:lpstr>ge211::geometry::Rect</vt:lpstr>
      <vt:lpstr>Live coding: open up Lab2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 Title</dc:title>
  <dc:creator>Branden Ghena</dc:creator>
  <cp:lastModifiedBy>Branden Ghena</cp:lastModifiedBy>
  <cp:revision>74</cp:revision>
  <dcterms:created xsi:type="dcterms:W3CDTF">2021-10-28T00:56:37Z</dcterms:created>
  <dcterms:modified xsi:type="dcterms:W3CDTF">2023-05-04T18:44:29Z</dcterms:modified>
</cp:coreProperties>
</file>