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3"/>
  </p:notesMasterIdLst>
  <p:sldIdLst>
    <p:sldId id="256" r:id="rId2"/>
    <p:sldId id="384" r:id="rId3"/>
    <p:sldId id="264" r:id="rId4"/>
    <p:sldId id="784" r:id="rId5"/>
    <p:sldId id="905" r:id="rId6"/>
    <p:sldId id="894" r:id="rId7"/>
    <p:sldId id="896" r:id="rId8"/>
    <p:sldId id="897" r:id="rId9"/>
    <p:sldId id="898" r:id="rId10"/>
    <p:sldId id="899" r:id="rId11"/>
    <p:sldId id="904" r:id="rId12"/>
    <p:sldId id="383" r:id="rId13"/>
    <p:sldId id="795" r:id="rId14"/>
    <p:sldId id="796" r:id="rId15"/>
    <p:sldId id="797" r:id="rId16"/>
    <p:sldId id="793" r:id="rId17"/>
    <p:sldId id="799" r:id="rId18"/>
    <p:sldId id="800" r:id="rId19"/>
    <p:sldId id="801" r:id="rId20"/>
    <p:sldId id="798" r:id="rId21"/>
    <p:sldId id="802" r:id="rId22"/>
    <p:sldId id="803" r:id="rId23"/>
    <p:sldId id="791" r:id="rId24"/>
    <p:sldId id="792" r:id="rId25"/>
    <p:sldId id="809" r:id="rId26"/>
    <p:sldId id="794" r:id="rId27"/>
    <p:sldId id="808" r:id="rId28"/>
    <p:sldId id="804" r:id="rId29"/>
    <p:sldId id="835" r:id="rId30"/>
    <p:sldId id="903" r:id="rId31"/>
    <p:sldId id="786" r:id="rId32"/>
    <p:sldId id="810" r:id="rId33"/>
    <p:sldId id="805" r:id="rId34"/>
    <p:sldId id="811" r:id="rId35"/>
    <p:sldId id="812" r:id="rId36"/>
    <p:sldId id="821" r:id="rId37"/>
    <p:sldId id="902" r:id="rId38"/>
    <p:sldId id="790" r:id="rId39"/>
    <p:sldId id="817" r:id="rId40"/>
    <p:sldId id="818" r:id="rId41"/>
    <p:sldId id="819" r:id="rId42"/>
    <p:sldId id="816" r:id="rId43"/>
    <p:sldId id="813" r:id="rId44"/>
    <p:sldId id="806" r:id="rId45"/>
    <p:sldId id="807" r:id="rId46"/>
    <p:sldId id="814" r:id="rId47"/>
    <p:sldId id="815" r:id="rId48"/>
    <p:sldId id="822" r:id="rId49"/>
    <p:sldId id="906" r:id="rId50"/>
    <p:sldId id="907" r:id="rId51"/>
    <p:sldId id="901" r:id="rId52"/>
    <p:sldId id="788" r:id="rId53"/>
    <p:sldId id="823" r:id="rId54"/>
    <p:sldId id="826" r:id="rId55"/>
    <p:sldId id="824" r:id="rId56"/>
    <p:sldId id="829" r:id="rId57"/>
    <p:sldId id="825" r:id="rId58"/>
    <p:sldId id="828" r:id="rId59"/>
    <p:sldId id="820" r:id="rId60"/>
    <p:sldId id="830" r:id="rId61"/>
    <p:sldId id="834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4"/>
            <p14:sldId id="264"/>
            <p14:sldId id="784"/>
          </p14:sldIdLst>
        </p14:section>
        <p14:section name="Encapsulation Policy" id="{BBB42F9B-5D47-489B-A151-80B785D8F6EE}">
          <p14:sldIdLst>
            <p14:sldId id="905"/>
            <p14:sldId id="894"/>
            <p14:sldId id="896"/>
            <p14:sldId id="897"/>
            <p14:sldId id="898"/>
            <p14:sldId id="899"/>
          </p14:sldIdLst>
        </p14:section>
        <p14:section name="Generics" id="{B55B8E8C-5EAB-4A1E-A4E9-AE5E896E46FA}">
          <p14:sldIdLst>
            <p14:sldId id="904"/>
            <p14:sldId id="383"/>
            <p14:sldId id="795"/>
            <p14:sldId id="796"/>
            <p14:sldId id="797"/>
            <p14:sldId id="793"/>
            <p14:sldId id="799"/>
            <p14:sldId id="800"/>
            <p14:sldId id="801"/>
            <p14:sldId id="798"/>
            <p14:sldId id="802"/>
            <p14:sldId id="803"/>
            <p14:sldId id="791"/>
            <p14:sldId id="792"/>
            <p14:sldId id="809"/>
            <p14:sldId id="794"/>
            <p14:sldId id="808"/>
            <p14:sldId id="804"/>
            <p14:sldId id="835"/>
          </p14:sldIdLst>
        </p14:section>
        <p14:section name="Standard Template Library" id="{54D9E284-BC22-4F12-A706-7D0011914B41}">
          <p14:sldIdLst>
            <p14:sldId id="903"/>
            <p14:sldId id="786"/>
            <p14:sldId id="810"/>
            <p14:sldId id="805"/>
            <p14:sldId id="811"/>
            <p14:sldId id="812"/>
            <p14:sldId id="821"/>
          </p14:sldIdLst>
        </p14:section>
        <p14:section name="Homework 5 Intro" id="{DA52CDEC-573F-4122-840E-2606C79BF953}">
          <p14:sldIdLst>
            <p14:sldId id="902"/>
            <p14:sldId id="790"/>
            <p14:sldId id="817"/>
            <p14:sldId id="818"/>
            <p14:sldId id="819"/>
            <p14:sldId id="816"/>
            <p14:sldId id="813"/>
            <p14:sldId id="806"/>
            <p14:sldId id="807"/>
            <p14:sldId id="814"/>
            <p14:sldId id="815"/>
            <p14:sldId id="822"/>
            <p14:sldId id="906"/>
            <p14:sldId id="907"/>
          </p14:sldIdLst>
        </p14:section>
        <p14:section name="Iterators" id="{0EAA9F8F-16DD-4443-80EB-DC3B22BEF0BD}">
          <p14:sldIdLst>
            <p14:sldId id="901"/>
            <p14:sldId id="788"/>
            <p14:sldId id="823"/>
            <p14:sldId id="826"/>
            <p14:sldId id="824"/>
            <p14:sldId id="829"/>
            <p14:sldId id="825"/>
            <p14:sldId id="828"/>
            <p14:sldId id="820"/>
            <p14:sldId id="830"/>
          </p14:sldIdLst>
        </p14:section>
        <p14:section name="Wrapup" id="{29A7F866-9DA9-446B-8359-CE426CB89C7A}">
          <p14:sldIdLst>
            <p14:sldId id="8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20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plusplus.com/reference/utility/pair/pair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v/ge211/blob/2d7d3a1bd762c3b6d6fac791b0da2fc6c2013d3c/include/ge211/geometry.hxx#L264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list/list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plusplus.com/reference/unordered_map/unordered_map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plusplus.com/reference/stl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u-cs211.github.io/cs211-files/lec/13_generics_stl.zip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sisfun.com/games/reversi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13</a:t>
            </a:r>
            <a:br>
              <a:rPr lang="en-US" dirty="0"/>
            </a:br>
            <a:r>
              <a:rPr lang="en-US" dirty="0"/>
              <a:t>Generics and STL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CS211 – Fundamentals of Computer Programming II</a:t>
            </a:r>
          </a:p>
          <a:p>
            <a:r>
              <a:rPr lang="en-US" dirty="0"/>
              <a:t>Branden Ghena – Spring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Jesse Tov (Northwestern), Hal Perkins (Washington)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EF3D-CD28-4312-A344-6A486137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CC21-45C9-460E-9FDD-B2F603628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Software engineering principle: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Bundle your data and operations together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Don’t let non-bundled operations mess with your bundled data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Correctness</a:t>
            </a:r>
          </a:p>
          <a:p>
            <a:pPr lvl="2"/>
            <a:r>
              <a:rPr lang="en-US" dirty="0"/>
              <a:t>Data will never become inconsistent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Flexibility</a:t>
            </a:r>
          </a:p>
          <a:p>
            <a:pPr lvl="2"/>
            <a:r>
              <a:rPr lang="en-US" dirty="0"/>
              <a:t>Implementation details can change without modifying the API</a:t>
            </a:r>
          </a:p>
          <a:p>
            <a:pPr lvl="2"/>
            <a:endParaRPr lang="en-US" dirty="0"/>
          </a:p>
          <a:p>
            <a:r>
              <a:rPr lang="en-US" dirty="0"/>
              <a:t>Warning: does NOT improve security</a:t>
            </a:r>
          </a:p>
          <a:p>
            <a:pPr lvl="1"/>
            <a:r>
              <a:rPr lang="en-US" dirty="0"/>
              <a:t>Data can still be accessed, just not by accident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F9897-580A-4281-BC37-ADE605042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29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Encapsulation Example</a:t>
            </a:r>
          </a:p>
          <a:p>
            <a:pPr lvl="1"/>
            <a:endParaRPr lang="en-US" dirty="0"/>
          </a:p>
          <a:p>
            <a:r>
              <a:rPr lang="en-US" b="1" dirty="0"/>
              <a:t>Generics</a:t>
            </a:r>
          </a:p>
          <a:p>
            <a:pPr lvl="1"/>
            <a:endParaRPr lang="en-US" dirty="0"/>
          </a:p>
          <a:p>
            <a:r>
              <a:rPr lang="en-US" dirty="0"/>
              <a:t>Standard Template Library</a:t>
            </a:r>
          </a:p>
          <a:p>
            <a:pPr lvl="1"/>
            <a:endParaRPr lang="en-US" dirty="0"/>
          </a:p>
          <a:p>
            <a:r>
              <a:rPr lang="en-US" dirty="0"/>
              <a:t>Homework 5 Overview</a:t>
            </a:r>
          </a:p>
          <a:p>
            <a:pPr lvl="1"/>
            <a:endParaRPr lang="en-US" dirty="0"/>
          </a:p>
          <a:p>
            <a:r>
              <a:rPr lang="en-US" dirty="0"/>
              <a:t>Iterators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515771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functions to support multiple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you want a function that can compare any two things</a:t>
            </a:r>
          </a:p>
          <a:p>
            <a:pPr lvl="1"/>
            <a:r>
              <a:rPr lang="en-US" dirty="0"/>
              <a:t>Implement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and implement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F087B507-C4BC-4B22-B4F2-7E473B191E16}"/>
              </a:ext>
            </a:extLst>
          </p:cNvPr>
          <p:cNvSpPr/>
          <p:nvPr/>
        </p:nvSpPr>
        <p:spPr bwMode="auto">
          <a:xfrm>
            <a:off x="1312357" y="2231247"/>
            <a:ext cx="9261198" cy="4125103"/>
          </a:xfrm>
          <a:prstGeom prst="roundRect">
            <a:avLst>
              <a:gd name="adj" fmla="val 3922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returns 0 if equal, 1 if value1 is bigger, -1 otherwise</a:t>
            </a:r>
            <a:endParaRPr lang="en-US" sz="20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int&amp;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value1, 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int&amp;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value2)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(value1 &lt; value2){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(value2 &lt; value1){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returns 0 if equal, 1 if value1 is bigger, -1 otherwise</a:t>
            </a:r>
            <a:endParaRPr lang="en-US" sz="20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float&amp;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value1, 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float&amp;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value2)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(value1 &lt; value2){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(value2 &lt; value1){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A136A-0C58-4B81-9943-72B5B486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to avoid duplicated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3C384-859F-4029-8869-80CF8CF33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two implementations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compare()</a:t>
            </a:r>
            <a:r>
              <a:rPr lang="en-US" dirty="0"/>
              <a:t> are nearly identical</a:t>
            </a:r>
          </a:p>
          <a:p>
            <a:pPr lvl="1"/>
            <a:r>
              <a:rPr lang="en-US" dirty="0"/>
              <a:t>Seems wasteful</a:t>
            </a:r>
          </a:p>
          <a:p>
            <a:pPr lvl="1"/>
            <a:endParaRPr lang="en-US" dirty="0"/>
          </a:p>
          <a:p>
            <a:r>
              <a:rPr lang="en-US" dirty="0"/>
              <a:t>What if we want to extend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compare()</a:t>
            </a:r>
            <a:r>
              <a:rPr lang="en-US" dirty="0"/>
              <a:t> for other things?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Impossible to get everything…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A7321-CC1C-4855-9C01-E51FD1ACD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2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4D041-3417-45AC-A622-2ED6E8AC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“Generic” version of the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D7D63-10F2-4D22-892C-A9724FE02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711710"/>
            <a:ext cx="10972800" cy="2460490"/>
          </a:xfrm>
        </p:spPr>
        <p:txBody>
          <a:bodyPr>
            <a:normAutofit/>
          </a:bodyPr>
          <a:lstStyle/>
          <a:p>
            <a:r>
              <a:rPr lang="en-US" dirty="0"/>
              <a:t>What we would prefer is one “generic” version of the function</a:t>
            </a:r>
          </a:p>
          <a:p>
            <a:pPr lvl="1"/>
            <a:r>
              <a:rPr lang="en-US" dirty="0"/>
              <a:t>Code will be independent of what the real type is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One implementation works for everything!</a:t>
            </a:r>
          </a:p>
          <a:p>
            <a:pPr lvl="2"/>
            <a:r>
              <a:rPr lang="en-US" dirty="0"/>
              <a:t>Condition here: must implement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AD5EC-ABFD-43D4-8528-D51B93EA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A991E85B-2314-4CB2-8BFF-74BC4DB386F2}"/>
              </a:ext>
            </a:extLst>
          </p:cNvPr>
          <p:cNvSpPr/>
          <p:nvPr/>
        </p:nvSpPr>
        <p:spPr bwMode="auto">
          <a:xfrm>
            <a:off x="1406802" y="1143000"/>
            <a:ext cx="9261198" cy="2003291"/>
          </a:xfrm>
          <a:prstGeom prst="roundRect">
            <a:avLst>
              <a:gd name="adj" fmla="val 3922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returns 0 if equal, 1 if value1 is bigger, -1 otherwise</a:t>
            </a:r>
            <a:endParaRPr lang="en-US" sz="20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???&amp;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value1, 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???&amp;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value2)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(value1 &lt; value2){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(value2 &lt; value1){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2877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ACF3-95D9-4982-9575-9635D129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9B8B5-3D0E-4B97-958F-C8D712D76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C++ implements generics through a concept called “templates”</a:t>
            </a:r>
          </a:p>
          <a:p>
            <a:pPr lvl="1"/>
            <a:endParaRPr lang="en-US" dirty="0"/>
          </a:p>
          <a:p>
            <a:r>
              <a:rPr lang="en-US" sz="2700" dirty="0"/>
              <a:t>A template is a function or class that accepts a type as a parameter</a:t>
            </a:r>
          </a:p>
          <a:p>
            <a:pPr lvl="1"/>
            <a:r>
              <a:rPr lang="en-US" dirty="0"/>
              <a:t>You write the function code once in a type-agnostic way</a:t>
            </a:r>
          </a:p>
          <a:p>
            <a:pPr lvl="1"/>
            <a:r>
              <a:rPr lang="en-US" dirty="0"/>
              <a:t>When you invoke the function or instantiate the class, you specify the type as an argument to it</a:t>
            </a:r>
          </a:p>
          <a:p>
            <a:pPr lvl="1"/>
            <a:endParaRPr lang="en-US" dirty="0"/>
          </a:p>
          <a:p>
            <a:r>
              <a:rPr lang="en-US" dirty="0"/>
              <a:t>At compile time, the compiler will generate the “specialized” code from your template that uses the type provided</a:t>
            </a:r>
          </a:p>
          <a:p>
            <a:pPr lvl="1"/>
            <a:r>
              <a:rPr lang="en-US" dirty="0"/>
              <a:t>The template definition is NOT runnable code</a:t>
            </a:r>
          </a:p>
          <a:p>
            <a:pPr lvl="1"/>
            <a:r>
              <a:rPr lang="en-US" dirty="0"/>
              <a:t>The compiler creates runnable code given a concrete type</a:t>
            </a:r>
          </a:p>
          <a:p>
            <a:pPr lvl="2"/>
            <a:r>
              <a:rPr lang="en-US" dirty="0"/>
              <a:t>A little like macro substitution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DA2FF-B1E1-427C-A1D1-E9CA5BD4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9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34A1F-A190-452A-B35C-BF6ECB42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18C10-E805-4307-8201-929561410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compare()</a:t>
            </a:r>
            <a:r>
              <a:rPr lang="en-US" dirty="0"/>
              <a:t> any two things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688EE-DF32-4CAD-B17D-EACA9E2B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EC08768-6447-47C0-8AE0-C417A3AAE5F3}"/>
              </a:ext>
            </a:extLst>
          </p:cNvPr>
          <p:cNvSpPr/>
          <p:nvPr/>
        </p:nvSpPr>
        <p:spPr bwMode="auto">
          <a:xfrm>
            <a:off x="1210969" y="2024558"/>
            <a:ext cx="9766050" cy="2251227"/>
          </a:xfrm>
          <a:prstGeom prst="roundRect">
            <a:avLst>
              <a:gd name="adj" fmla="val 264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returns 0 if equal, 1 if value1 is bigger, -1 otherwise</a:t>
            </a:r>
          </a:p>
          <a:p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  // &lt;...&gt; can also be written &lt;class T&gt;</a:t>
            </a:r>
          </a:p>
          <a:p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T&amp;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value1, 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T&amp;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value2)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(value1 &lt; value2)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(value2 &lt; value1)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5422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34A1F-A190-452A-B35C-BF6ECB42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18C10-E805-4307-8201-929561410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compare()</a:t>
            </a:r>
            <a:r>
              <a:rPr lang="en-US" dirty="0"/>
              <a:t> any two things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Declares the following function a template</a:t>
            </a:r>
          </a:p>
          <a:p>
            <a:pPr lvl="1"/>
            <a:r>
              <a:rPr lang="en-US" dirty="0"/>
              <a:t>The “generic” type is called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688EE-DF32-4CAD-B17D-EACA9E2B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EC08768-6447-47C0-8AE0-C417A3AAE5F3}"/>
              </a:ext>
            </a:extLst>
          </p:cNvPr>
          <p:cNvSpPr/>
          <p:nvPr/>
        </p:nvSpPr>
        <p:spPr bwMode="auto">
          <a:xfrm>
            <a:off x="1210969" y="2024558"/>
            <a:ext cx="9766050" cy="2251227"/>
          </a:xfrm>
          <a:prstGeom prst="roundRect">
            <a:avLst>
              <a:gd name="adj" fmla="val 264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returns 0 if equal, 1 if value1 is bigger, -1 otherwise</a:t>
            </a:r>
          </a:p>
          <a:p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  // &lt;...&gt; can also be written &lt;class T&gt;</a:t>
            </a:r>
          </a:p>
          <a:p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T&amp;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value1, 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T&amp;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value2)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(value1 &lt; value2)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(value2 &lt; value1)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D33E58-CAD4-4A4A-8B4F-0DE762BEE868}"/>
              </a:ext>
            </a:extLst>
          </p:cNvPr>
          <p:cNvSpPr/>
          <p:nvPr/>
        </p:nvSpPr>
        <p:spPr>
          <a:xfrm>
            <a:off x="1300766" y="2305318"/>
            <a:ext cx="3348508" cy="36060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41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34A1F-A190-452A-B35C-BF6ECB42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18C10-E805-4307-8201-929561410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Template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compare()</a:t>
            </a:r>
            <a:r>
              <a:rPr lang="en-US" dirty="0"/>
              <a:t> any two things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Declares the following function a template</a:t>
            </a:r>
          </a:p>
          <a:p>
            <a:pPr lvl="1"/>
            <a:r>
              <a:rPr lang="en-US" dirty="0"/>
              <a:t>The “generic” type is called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Code inside the template can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cs typeface="Courier New" panose="02070309020205020404" pitchFamily="49" charset="0"/>
              </a:rPr>
              <a:t> like a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688EE-DF32-4CAD-B17D-EACA9E2B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EC08768-6447-47C0-8AE0-C417A3AAE5F3}"/>
              </a:ext>
            </a:extLst>
          </p:cNvPr>
          <p:cNvSpPr/>
          <p:nvPr/>
        </p:nvSpPr>
        <p:spPr bwMode="auto">
          <a:xfrm>
            <a:off x="1210969" y="2024558"/>
            <a:ext cx="9766050" cy="2251227"/>
          </a:xfrm>
          <a:prstGeom prst="roundRect">
            <a:avLst>
              <a:gd name="adj" fmla="val 264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returns 0 if equal, 1 if value1 is bigger, -1 otherwise</a:t>
            </a:r>
          </a:p>
          <a:p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  // &lt;...&gt; can also be written &lt;class T&gt;</a:t>
            </a:r>
          </a:p>
          <a:p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T&amp;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value1, 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T&amp;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value2)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(value1 &lt; value2)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(value2 &lt; value1)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D33E58-CAD4-4A4A-8B4F-0DE762BEE868}"/>
              </a:ext>
            </a:extLst>
          </p:cNvPr>
          <p:cNvSpPr/>
          <p:nvPr/>
        </p:nvSpPr>
        <p:spPr>
          <a:xfrm>
            <a:off x="3052293" y="2614411"/>
            <a:ext cx="2434107" cy="36060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81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34A1F-A190-452A-B35C-BF6ECB42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18C10-E805-4307-8201-929561410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compare()</a:t>
            </a:r>
            <a:r>
              <a:rPr lang="en-US" dirty="0"/>
              <a:t> any two things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didn’t have to name the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lvl="1"/>
            <a:r>
              <a:rPr lang="en-US" dirty="0"/>
              <a:t>Could name it anything we want</a:t>
            </a:r>
          </a:p>
          <a:p>
            <a:pPr lvl="1"/>
            <a:r>
              <a:rPr lang="en-US" dirty="0"/>
              <a:t>Named in all capital letters by convention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688EE-DF32-4CAD-B17D-EACA9E2B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EC08768-6447-47C0-8AE0-C417A3AAE5F3}"/>
              </a:ext>
            </a:extLst>
          </p:cNvPr>
          <p:cNvSpPr/>
          <p:nvPr/>
        </p:nvSpPr>
        <p:spPr bwMode="auto">
          <a:xfrm>
            <a:off x="607595" y="2076074"/>
            <a:ext cx="10972799" cy="2251227"/>
          </a:xfrm>
          <a:prstGeom prst="roundRect">
            <a:avLst>
              <a:gd name="adj" fmla="val 264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returns 0 if equal, 1 if value1 is bigger, -1 otherwise</a:t>
            </a:r>
          </a:p>
          <a:p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COMPARE_TYPE&amp;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value1, 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COMPARE_TYPE&amp;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value2)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(value1 &lt; value2)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(value2 &lt; value1)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629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9BFE-D172-4B08-85C6-CB6FDEF8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E4E57-1CD5-4BD4-95B4-2793A2181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Homework 4 due tonight</a:t>
            </a:r>
          </a:p>
          <a:p>
            <a:pPr lvl="1"/>
            <a:r>
              <a:rPr lang="en-US" dirty="0"/>
              <a:t>Remember you need to write tests for you code AND play your game</a:t>
            </a:r>
          </a:p>
          <a:p>
            <a:pPr lvl="1"/>
            <a:r>
              <a:rPr lang="en-US" dirty="0"/>
              <a:t>Both parts are important</a:t>
            </a:r>
          </a:p>
          <a:p>
            <a:endParaRPr lang="en-US" dirty="0"/>
          </a:p>
          <a:p>
            <a:r>
              <a:rPr lang="en-US" dirty="0"/>
              <a:t>Exercise 6 is available</a:t>
            </a:r>
          </a:p>
          <a:p>
            <a:pPr lvl="1"/>
            <a:r>
              <a:rPr lang="en-US" dirty="0"/>
              <a:t>Last one. Not too long</a:t>
            </a:r>
          </a:p>
          <a:p>
            <a:endParaRPr lang="en-US" dirty="0"/>
          </a:p>
          <a:p>
            <a:r>
              <a:rPr lang="en-US" dirty="0"/>
              <a:t>Homework 5 should be released tonight</a:t>
            </a:r>
          </a:p>
          <a:p>
            <a:endParaRPr lang="en-US" dirty="0"/>
          </a:p>
          <a:p>
            <a:r>
              <a:rPr lang="en-US" dirty="0"/>
              <a:t>Project details will be released in next few days</a:t>
            </a:r>
          </a:p>
          <a:p>
            <a:pPr lvl="1"/>
            <a:r>
              <a:rPr lang="en-US" dirty="0"/>
              <a:t>First part will be proposing a project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47D11-50EA-4FF2-8570-BD89B373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27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2C75-3BDD-4ED7-982C-10A9A8A4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generic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292A8-833E-4FE9-A9B7-D546B3ED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Actual type being used goes in angle brackets after function name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compare&lt;COMPARE_TYPE&gt;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E9352-84D2-4323-9783-BD7381CD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20D5AF6-DDCF-462F-8727-51B58E15B014}"/>
              </a:ext>
            </a:extLst>
          </p:cNvPr>
          <p:cNvSpPr/>
          <p:nvPr/>
        </p:nvSpPr>
        <p:spPr bwMode="auto">
          <a:xfrm>
            <a:off x="1191651" y="3429000"/>
            <a:ext cx="9804686" cy="1916376"/>
          </a:xfrm>
          <a:prstGeom prst="roundRect">
            <a:avLst>
              <a:gd name="adj" fmla="val 264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“\n”;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50.5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50.6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“\n”;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&gt;(“hello”, “world”) &lt;&lt; “\n”;</a:t>
            </a:r>
          </a:p>
          <a:p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EA855-3C8D-42EC-BF0E-99C4CC9C2720}"/>
              </a:ext>
            </a:extLst>
          </p:cNvPr>
          <p:cNvSpPr txBox="1"/>
          <p:nvPr/>
        </p:nvSpPr>
        <p:spPr>
          <a:xfrm>
            <a:off x="9056318" y="314915"/>
            <a:ext cx="23423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generic_compare.cxx</a:t>
            </a:r>
          </a:p>
        </p:txBody>
      </p:sp>
    </p:spTree>
    <p:extLst>
      <p:ext uri="{BB962C8B-B14F-4D97-AF65-F5344CB8AC3E}">
        <p14:creationId xmlns:p14="http://schemas.microsoft.com/office/powerpoint/2010/main" val="856416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2C75-3BDD-4ED7-982C-10A9A8A4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generic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292A8-833E-4FE9-A9B7-D546B3ED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compiler can sometimes guess the correct type for you based on the arguments provided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This is known as “type inference”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Can occasionally lead to unexpected results though…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E9352-84D2-4323-9783-BD7381CD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20D5AF6-DDCF-462F-8727-51B58E15B014}"/>
              </a:ext>
            </a:extLst>
          </p:cNvPr>
          <p:cNvSpPr/>
          <p:nvPr/>
        </p:nvSpPr>
        <p:spPr bwMode="auto">
          <a:xfrm>
            <a:off x="1191651" y="4255824"/>
            <a:ext cx="9804686" cy="1916376"/>
          </a:xfrm>
          <a:prstGeom prst="roundRect">
            <a:avLst>
              <a:gd name="adj" fmla="val 264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“\n”;           // OK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50.5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50.6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“\n”;       // OK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(“hello”, “world”) &lt;&lt; “\n”; // FAILS!</a:t>
            </a:r>
          </a:p>
          <a:p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6266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2C75-3BDD-4ED7-982C-10A9A8A4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generic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292A8-833E-4FE9-A9B7-D546B3ED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compiler can sometimes guess the correct type for you based on the arguments provided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This is known as “type inference”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Can occasionally lead to unexpected results though…</a:t>
            </a:r>
          </a:p>
          <a:p>
            <a:pPr lvl="1"/>
            <a:r>
              <a:rPr lang="en-US" dirty="0"/>
              <a:t>Third example below ends up calling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compare&lt;char*&gt;()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E9352-84D2-4323-9783-BD7381CD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20D5AF6-DDCF-462F-8727-51B58E15B014}"/>
              </a:ext>
            </a:extLst>
          </p:cNvPr>
          <p:cNvSpPr/>
          <p:nvPr/>
        </p:nvSpPr>
        <p:spPr bwMode="auto">
          <a:xfrm>
            <a:off x="1191651" y="4255824"/>
            <a:ext cx="9804686" cy="1916376"/>
          </a:xfrm>
          <a:prstGeom prst="roundRect">
            <a:avLst>
              <a:gd name="adj" fmla="val 264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“\n”;           // OK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50.5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50.6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“\n”;       // OK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(“hello”, “world”) &lt;&lt; “\n”; // FAILS!</a:t>
            </a:r>
          </a:p>
          <a:p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2895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8A6D-5F65-487B-BA5F-B0ACC232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13D7C-A796-47D0-BB3F-D038CD5C3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Templates are most commonly used for classes (similarly structs)</a:t>
            </a:r>
          </a:p>
          <a:p>
            <a:endParaRPr lang="en-US" dirty="0"/>
          </a:p>
          <a:p>
            <a:r>
              <a:rPr lang="en-US" dirty="0"/>
              <a:t>Entire class definition is templated</a:t>
            </a:r>
          </a:p>
          <a:p>
            <a:pPr lvl="1"/>
            <a:r>
              <a:rPr lang="en-US" dirty="0"/>
              <a:t>Template type can be used for any data member or member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9D012-C2C3-4AA4-94B9-AD858A66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55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77520-7FB3-451A-8E84-5DC98B88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generic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8BFB-3227-4E6D-9E89-2D779C4E9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Let’s create a class called Pair that holds two “things”</a:t>
            </a:r>
          </a:p>
          <a:p>
            <a:pPr lvl="1"/>
            <a:r>
              <a:rPr lang="en-US" dirty="0"/>
              <a:t>The things do NOT have to be the same type</a:t>
            </a:r>
          </a:p>
          <a:p>
            <a:pPr lvl="1"/>
            <a:r>
              <a:rPr lang="en-US" dirty="0"/>
              <a:t>Like a tuple in python, but limited to two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Set the value of the first thing</a:t>
            </a:r>
          </a:p>
          <a:p>
            <a:pPr lvl="1"/>
            <a:r>
              <a:rPr lang="en-US" dirty="0"/>
              <a:t>Set the value of the second thing</a:t>
            </a:r>
          </a:p>
          <a:p>
            <a:pPr lvl="1"/>
            <a:r>
              <a:rPr lang="en-US" dirty="0"/>
              <a:t>Get the value of the first thing</a:t>
            </a:r>
          </a:p>
          <a:p>
            <a:pPr lvl="1"/>
            <a:r>
              <a:rPr lang="en-US" dirty="0"/>
              <a:t>Get the value of the second thing</a:t>
            </a:r>
          </a:p>
          <a:p>
            <a:pPr lvl="1"/>
            <a:r>
              <a:rPr lang="en-US" dirty="0"/>
              <a:t>Print the pair of things</a:t>
            </a:r>
          </a:p>
          <a:p>
            <a:pPr lvl="1"/>
            <a:endParaRPr lang="en-US" dirty="0"/>
          </a:p>
          <a:p>
            <a:r>
              <a:rPr lang="en-US" dirty="0"/>
              <a:t>Useful for the ability to return two things at once from a function!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EBABD-4665-4BC9-9774-10EE7488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26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17C9-88C4-4971-8CAF-AEDCBA84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coding: implement pair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CD869-6B72-4E71-ABF4-637A97D8D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Set the value of the first thing</a:t>
            </a:r>
          </a:p>
          <a:p>
            <a:pPr lvl="1"/>
            <a:r>
              <a:rPr lang="en-US" dirty="0"/>
              <a:t>Set the value of the second thing</a:t>
            </a:r>
          </a:p>
          <a:p>
            <a:pPr lvl="1"/>
            <a:r>
              <a:rPr lang="en-US" dirty="0"/>
              <a:t>Get the value of the first thing</a:t>
            </a:r>
          </a:p>
          <a:p>
            <a:pPr lvl="1"/>
            <a:r>
              <a:rPr lang="en-US" dirty="0"/>
              <a:t>Get the value of the second thing</a:t>
            </a:r>
          </a:p>
          <a:p>
            <a:pPr lvl="1"/>
            <a:r>
              <a:rPr lang="en-US" dirty="0"/>
              <a:t>Print the pair of things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Real Pair implementation available in the C++ &lt;utility&gt; library</a:t>
            </a:r>
          </a:p>
          <a:p>
            <a:pPr lvl="1"/>
            <a:r>
              <a:rPr lang="en-US" dirty="0">
                <a:hlinkClick r:id="rId2"/>
              </a:rPr>
              <a:t>https://www.cplusplus.com/reference/utility/pair/pair/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B9380-726A-41FE-AA4C-95FC5AFA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C0EED2-2186-4EC1-821D-6B5C7D789BDA}"/>
              </a:ext>
            </a:extLst>
          </p:cNvPr>
          <p:cNvSpPr txBox="1"/>
          <p:nvPr/>
        </p:nvSpPr>
        <p:spPr>
          <a:xfrm>
            <a:off x="8016658" y="314915"/>
            <a:ext cx="28559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generic_pair-starter.cxx</a:t>
            </a:r>
          </a:p>
          <a:p>
            <a:r>
              <a:rPr lang="en-US" dirty="0"/>
              <a:t>generic_pair-complete.cxx</a:t>
            </a:r>
          </a:p>
        </p:txBody>
      </p:sp>
    </p:spTree>
    <p:extLst>
      <p:ext uri="{BB962C8B-B14F-4D97-AF65-F5344CB8AC3E}">
        <p14:creationId xmlns:p14="http://schemas.microsoft.com/office/powerpoint/2010/main" val="78054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42B90-28DD-4A0D-9D61-D87B7EF76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Dangers of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22869-DF5B-43B0-8DA6-4D6A01B94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Doing tricky things with compilers results in tricky errors</a:t>
            </a:r>
          </a:p>
          <a:p>
            <a:r>
              <a:rPr lang="en-US" dirty="0"/>
              <a:t>Compiler error when you misuse a generic function (usually unintentionally!) can get really bad</a:t>
            </a:r>
          </a:p>
          <a:p>
            <a:pPr lvl="1"/>
            <a:r>
              <a:rPr lang="en-US" dirty="0"/>
              <a:t>Example: try calling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compare()</a:t>
            </a:r>
            <a:r>
              <a:rPr lang="en-US" dirty="0"/>
              <a:t> with something invalid</a:t>
            </a:r>
          </a:p>
          <a:p>
            <a:endParaRPr lang="en-US" dirty="0"/>
          </a:p>
          <a:p>
            <a:r>
              <a:rPr lang="en-US" dirty="0"/>
              <a:t>Working with templates in general gets complicated and messy</a:t>
            </a:r>
          </a:p>
          <a:p>
            <a:r>
              <a:rPr lang="en-US" dirty="0"/>
              <a:t>Need to implement all template code inside headers</a:t>
            </a:r>
          </a:p>
          <a:p>
            <a:pPr lvl="1"/>
            <a:r>
              <a:rPr lang="en-US" dirty="0"/>
              <a:t>Needs to be imported into each C++ file that uses it so the generated definitions are available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EF383-4211-4EE9-9B3A-6F0C478A0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18B01-0235-47F8-B489-F5A44BFB81CA}"/>
              </a:ext>
            </a:extLst>
          </p:cNvPr>
          <p:cNvSpPr txBox="1"/>
          <p:nvPr/>
        </p:nvSpPr>
        <p:spPr>
          <a:xfrm>
            <a:off x="7979079" y="314915"/>
            <a:ext cx="28935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generic_pair_compare.cxx</a:t>
            </a:r>
          </a:p>
        </p:txBody>
      </p:sp>
    </p:spTree>
    <p:extLst>
      <p:ext uri="{BB962C8B-B14F-4D97-AF65-F5344CB8AC3E}">
        <p14:creationId xmlns:p14="http://schemas.microsoft.com/office/powerpoint/2010/main" val="3509307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144F-081C-46D9-A1D2-CFBA8860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in GE211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66F9F-A32F-434A-A006-C366F813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You’ve already been using them!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&lt;float&gt;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Dims&lt;int&gt;</a:t>
            </a:r>
            <a:r>
              <a:rPr lang="en-US" dirty="0"/>
              <a:t>, etc.</a:t>
            </a:r>
          </a:p>
          <a:p>
            <a:pPr lvl="1"/>
            <a:endParaRPr lang="en-US" dirty="0"/>
          </a:p>
          <a:p>
            <a:r>
              <a:rPr lang="en-US" dirty="0"/>
              <a:t>You know enough to understand the entire implementation of </a:t>
            </a:r>
            <a:r>
              <a:rPr lang="en-US" dirty="0" err="1"/>
              <a:t>Posn</a:t>
            </a:r>
            <a:endParaRPr lang="en-US" dirty="0"/>
          </a:p>
          <a:p>
            <a:pPr lvl="1"/>
            <a:r>
              <a:rPr lang="en-US" dirty="0"/>
              <a:t>Take a look at it when you get a chance</a:t>
            </a:r>
          </a:p>
          <a:p>
            <a:pPr lvl="1"/>
            <a:r>
              <a:rPr lang="en-US" dirty="0">
                <a:hlinkClick r:id="rId2"/>
              </a:rPr>
              <a:t>https://github.com/tov/ge211/blob/2d7d3a1bd762c3b6d6fac791b0da2fc6c2013d3c/include/ge211/geometry.hxx#L264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8CE15-0CB7-49F8-90D1-75FD11D1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35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30FC-476B-4F55-A19E-F32791A1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0E2C7-66D1-4C5B-B646-9CB23F1CB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syntax would you use to create a Pair where both the values are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</a:t>
            </a:r>
            <a:r>
              <a:rPr lang="en-US" dirty="0"/>
              <a:t> object with coordinates of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Pair&lt;</a:t>
            </a:r>
            <a:r>
              <a:rPr lang="en-US" b="1" dirty="0"/>
              <a:t>???</a:t>
            </a:r>
            <a:r>
              <a:rPr lang="en-US" dirty="0"/>
              <a:t>&gt; pair({0, 0}, {3, 3});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56FA6-93E1-495B-81B4-83E749A0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79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30FC-476B-4F55-A19E-F32791A1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0E2C7-66D1-4C5B-B646-9CB23F1CB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syntax would you use to create a Pair where both the values are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</a:t>
            </a:r>
            <a:r>
              <a:rPr lang="en-US" dirty="0"/>
              <a:t> object with coordinates of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Pair&lt;</a:t>
            </a:r>
            <a:r>
              <a:rPr lang="en-US" b="1" dirty="0" err="1"/>
              <a:t>Posn</a:t>
            </a:r>
            <a:r>
              <a:rPr lang="en-US" b="1" dirty="0"/>
              <a:t>&lt;int&gt;, </a:t>
            </a:r>
            <a:r>
              <a:rPr lang="en-US" b="1" dirty="0" err="1"/>
              <a:t>Posn</a:t>
            </a:r>
            <a:r>
              <a:rPr lang="en-US" b="1" dirty="0"/>
              <a:t>&lt;int&gt;</a:t>
            </a:r>
            <a:r>
              <a:rPr lang="en-US" dirty="0"/>
              <a:t>&gt; pair({0, 0}, {3, 3});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56FA6-93E1-495B-81B4-83E749A0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9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an Access Control example</a:t>
            </a:r>
          </a:p>
          <a:p>
            <a:endParaRPr lang="en-US" dirty="0"/>
          </a:p>
          <a:p>
            <a:r>
              <a:rPr lang="en-US" dirty="0"/>
              <a:t>Introduce concept of generic functions/classes</a:t>
            </a:r>
          </a:p>
          <a:p>
            <a:pPr lvl="1"/>
            <a:r>
              <a:rPr lang="en-US" dirty="0"/>
              <a:t>How they are made</a:t>
            </a:r>
          </a:p>
          <a:p>
            <a:pPr lvl="1"/>
            <a:r>
              <a:rPr lang="en-US" dirty="0"/>
              <a:t>How we used them</a:t>
            </a:r>
          </a:p>
          <a:p>
            <a:pPr lvl="1"/>
            <a:endParaRPr lang="en-US" dirty="0"/>
          </a:p>
          <a:p>
            <a:r>
              <a:rPr lang="en-US" dirty="0"/>
              <a:t>Discuss major use case for generics</a:t>
            </a:r>
          </a:p>
          <a:p>
            <a:pPr lvl="1"/>
            <a:r>
              <a:rPr lang="en-US" dirty="0"/>
              <a:t>C++ Standard Template Library</a:t>
            </a:r>
          </a:p>
          <a:p>
            <a:pPr lvl="1"/>
            <a:endParaRPr lang="en-US" dirty="0"/>
          </a:p>
          <a:p>
            <a:r>
              <a:rPr lang="en-US" dirty="0"/>
              <a:t>Understand how iterators allow generic traversal of a container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Encapsulation Example</a:t>
            </a:r>
          </a:p>
          <a:p>
            <a:pPr lvl="1"/>
            <a:endParaRPr lang="en-US" dirty="0"/>
          </a:p>
          <a:p>
            <a:r>
              <a:rPr lang="en-US" dirty="0"/>
              <a:t>Generics</a:t>
            </a:r>
          </a:p>
          <a:p>
            <a:pPr lvl="1"/>
            <a:endParaRPr lang="en-US" dirty="0"/>
          </a:p>
          <a:p>
            <a:r>
              <a:rPr lang="en-US" b="1" dirty="0"/>
              <a:t>Standard Template Library</a:t>
            </a:r>
          </a:p>
          <a:p>
            <a:pPr lvl="1"/>
            <a:endParaRPr lang="en-US" dirty="0"/>
          </a:p>
          <a:p>
            <a:r>
              <a:rPr lang="en-US" dirty="0"/>
              <a:t>Homework 5 Overview</a:t>
            </a:r>
          </a:p>
          <a:p>
            <a:pPr lvl="1"/>
            <a:endParaRPr lang="en-US" dirty="0"/>
          </a:p>
          <a:p>
            <a:r>
              <a:rPr lang="en-US" dirty="0"/>
              <a:t>Iterators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53257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Standard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major pieces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entire C standard library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C++ input/output stream library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cin</a:t>
            </a:r>
            <a:r>
              <a:rPr lang="en-US" dirty="0"/>
              <a:t>, std::</a:t>
            </a:r>
            <a:r>
              <a:rPr lang="en-US" dirty="0" err="1"/>
              <a:t>cout</a:t>
            </a:r>
            <a:r>
              <a:rPr lang="en-US" dirty="0"/>
              <a:t>, etc.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C++ Standard Template Library (STL)</a:t>
            </a:r>
          </a:p>
          <a:p>
            <a:pPr lvl="1"/>
            <a:r>
              <a:rPr lang="en-US" dirty="0"/>
              <a:t>Containers, iterators, algorithms, etc.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Miscellaneous other stuff</a:t>
            </a:r>
          </a:p>
          <a:p>
            <a:pPr lvl="1"/>
            <a:r>
              <a:rPr lang="en-US" dirty="0"/>
              <a:t>Strings, exceptions, memory allocation, localization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849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CC36-2269-4B31-BEBE-FFA7F8AB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18E04-CE6C-41E2-A007-6EDD40850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Template Library</a:t>
            </a:r>
          </a:p>
          <a:p>
            <a:pPr lvl="1"/>
            <a:r>
              <a:rPr lang="en-US" dirty="0"/>
              <a:t>Contains various useful functionality created as templates!</a:t>
            </a:r>
          </a:p>
          <a:p>
            <a:pPr lvl="1"/>
            <a:r>
              <a:rPr lang="en-US" dirty="0"/>
              <a:t>Apply for any type you want</a:t>
            </a:r>
          </a:p>
          <a:p>
            <a:pPr lvl="1"/>
            <a:endParaRPr lang="en-US" dirty="0"/>
          </a:p>
          <a:p>
            <a:r>
              <a:rPr lang="en-US" dirty="0"/>
              <a:t>A container is an object that stores a collection of other objects</a:t>
            </a:r>
          </a:p>
          <a:p>
            <a:pPr lvl="1"/>
            <a:r>
              <a:rPr lang="en-US" dirty="0"/>
              <a:t>Like arrays or linked lists</a:t>
            </a:r>
          </a:p>
          <a:p>
            <a:pPr lvl="1"/>
            <a:endParaRPr lang="en-US" dirty="0"/>
          </a:p>
          <a:p>
            <a:r>
              <a:rPr lang="en-US" dirty="0"/>
              <a:t>We already covered one of these: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770D7-0417-46A1-9A13-4AB78204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039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66DF-478F-4F28-A7D3-6FAA3763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std::list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E1E1E-2AE3-4818-AA57-8410BE096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http://www.cplusplus.com/reference/list/list/</a:t>
            </a:r>
            <a:endParaRPr lang="en-US" dirty="0"/>
          </a:p>
          <a:p>
            <a:endParaRPr lang="en-US" dirty="0"/>
          </a:p>
          <a:p>
            <a:r>
              <a:rPr lang="en-US" dirty="0"/>
              <a:t>A generic doubly-linked list</a:t>
            </a:r>
          </a:p>
          <a:p>
            <a:pPr lvl="1"/>
            <a:r>
              <a:rPr lang="en-US" dirty="0"/>
              <a:t>Next pointers and previous pointers allow movement in either direction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be more or less efficient than std::vector</a:t>
            </a:r>
          </a:p>
          <a:p>
            <a:pPr lvl="2"/>
            <a:r>
              <a:rPr lang="en-US" dirty="0"/>
              <a:t>See CS214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A6899-839C-4BD5-AC74-FDC9317B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31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A34C-5E9B-4BA5-B29C-A4957531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std::</a:t>
            </a:r>
            <a:r>
              <a:rPr lang="en-US" dirty="0" err="1"/>
              <a:t>unordered_map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9CFE8-FB31-47E0-A1BA-56B5A53E2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https://www.cplusplus.com/reference/unordered_map/unordered_map/</a:t>
            </a:r>
            <a:endParaRPr lang="en-US" dirty="0"/>
          </a:p>
          <a:p>
            <a:endParaRPr lang="en-US" dirty="0"/>
          </a:p>
          <a:p>
            <a:r>
              <a:rPr lang="en-US" dirty="0"/>
              <a:t>Generic map from key to value</a:t>
            </a:r>
          </a:p>
          <a:p>
            <a:pPr lvl="1"/>
            <a:r>
              <a:rPr lang="en-US" dirty="0"/>
              <a:t>For any type of key and type of value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store a value by its key</a:t>
            </a:r>
          </a:p>
          <a:p>
            <a:pPr lvl="1"/>
            <a:r>
              <a:rPr lang="en-US" dirty="0"/>
              <a:t>Can retrieve a value by its key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Works just like a python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E058C-7726-4C43-99A6-80614F56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034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DEDA9-0635-4FE1-949A-E5FD9FFC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coding: </a:t>
            </a:r>
            <a:r>
              <a:rPr lang="en-US" dirty="0" err="1"/>
              <a:t>unordered_map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EB9D5-624C-4F70-8418-C4F5978E7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std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“CS211”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176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“CE346”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“map at CS211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“CS211”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altLang="en-US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“\n”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5DDE7-795F-4B46-9AF5-46467875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F5C32-80E3-4843-9AC9-8C7F828C02A1}"/>
              </a:ext>
            </a:extLst>
          </p:cNvPr>
          <p:cNvSpPr txBox="1"/>
          <p:nvPr/>
        </p:nvSpPr>
        <p:spPr>
          <a:xfrm>
            <a:off x="8016658" y="314915"/>
            <a:ext cx="31593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unordered_map_example.cxx</a:t>
            </a:r>
          </a:p>
        </p:txBody>
      </p:sp>
    </p:spTree>
    <p:extLst>
      <p:ext uri="{BB962C8B-B14F-4D97-AF65-F5344CB8AC3E}">
        <p14:creationId xmlns:p14="http://schemas.microsoft.com/office/powerpoint/2010/main" val="21103720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AA3F6-921B-43E7-A3DF-BC4D6848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STL containers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E9444-8092-4D17-BDAA-A297AB52F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Map</a:t>
            </a:r>
          </a:p>
          <a:p>
            <a:pPr lvl="1"/>
            <a:r>
              <a:rPr lang="en-US" dirty="0"/>
              <a:t>Key-&gt;Value in sorted order by key</a:t>
            </a:r>
          </a:p>
          <a:p>
            <a:pPr lvl="1"/>
            <a:endParaRPr lang="en-US" dirty="0"/>
          </a:p>
          <a:p>
            <a:r>
              <a:rPr lang="en-US" dirty="0"/>
              <a:t>Set</a:t>
            </a:r>
          </a:p>
          <a:p>
            <a:pPr lvl="1"/>
            <a:r>
              <a:rPr lang="en-US" dirty="0"/>
              <a:t>Ordered list of unique elements</a:t>
            </a:r>
          </a:p>
          <a:p>
            <a:pPr lvl="1"/>
            <a:endParaRPr lang="en-US" dirty="0"/>
          </a:p>
          <a:p>
            <a:r>
              <a:rPr lang="en-US" dirty="0" err="1"/>
              <a:t>Unordered_set</a:t>
            </a:r>
            <a:endParaRPr lang="en-US" dirty="0"/>
          </a:p>
          <a:p>
            <a:pPr lvl="1"/>
            <a:r>
              <a:rPr lang="en-US" dirty="0"/>
              <a:t>Unique elements in no particular order</a:t>
            </a:r>
          </a:p>
          <a:p>
            <a:pPr lvl="1"/>
            <a:endParaRPr lang="en-US" dirty="0"/>
          </a:p>
          <a:p>
            <a:r>
              <a:rPr lang="en-US" dirty="0"/>
              <a:t>Array</a:t>
            </a:r>
          </a:p>
          <a:p>
            <a:pPr lvl="1"/>
            <a:r>
              <a:rPr lang="en-US" dirty="0"/>
              <a:t>Fixed size list of elements (like vector, but not resizable)</a:t>
            </a:r>
          </a:p>
          <a:p>
            <a:pPr lvl="1"/>
            <a:endParaRPr lang="en-US" dirty="0"/>
          </a:p>
          <a:p>
            <a:r>
              <a:rPr lang="en-US" dirty="0"/>
              <a:t>And various others</a:t>
            </a:r>
          </a:p>
          <a:p>
            <a:pPr lvl="1"/>
            <a:r>
              <a:rPr lang="en-US" dirty="0"/>
              <a:t>Stack, Queue,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45A4D-3A8C-4D0F-92F9-104C86D2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1577F-B2BE-4ACE-923D-53CCAEDEA92E}"/>
              </a:ext>
            </a:extLst>
          </p:cNvPr>
          <p:cNvSpPr txBox="1"/>
          <p:nvPr/>
        </p:nvSpPr>
        <p:spPr>
          <a:xfrm>
            <a:off x="4790009" y="302138"/>
            <a:ext cx="67903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2"/>
              </a:rPr>
              <a:t>https://www.cplusplus.com/reference/stl/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56300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Encapsulation Example</a:t>
            </a:r>
          </a:p>
          <a:p>
            <a:pPr lvl="1"/>
            <a:endParaRPr lang="en-US" dirty="0"/>
          </a:p>
          <a:p>
            <a:r>
              <a:rPr lang="en-US" dirty="0"/>
              <a:t>Generics</a:t>
            </a:r>
          </a:p>
          <a:p>
            <a:pPr lvl="1"/>
            <a:endParaRPr lang="en-US" dirty="0"/>
          </a:p>
          <a:p>
            <a:r>
              <a:rPr lang="en-US" dirty="0"/>
              <a:t>Standard Template Library</a:t>
            </a:r>
          </a:p>
          <a:p>
            <a:pPr lvl="1"/>
            <a:endParaRPr lang="en-US" dirty="0"/>
          </a:p>
          <a:p>
            <a:r>
              <a:rPr lang="en-US" b="1" dirty="0"/>
              <a:t>Homework 5 Overview</a:t>
            </a:r>
          </a:p>
          <a:p>
            <a:pPr lvl="1"/>
            <a:endParaRPr lang="en-US" dirty="0"/>
          </a:p>
          <a:p>
            <a:r>
              <a:rPr lang="en-US" dirty="0"/>
              <a:t>Iterators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767838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Reversi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Also known as Othello</a:t>
            </a:r>
          </a:p>
          <a:p>
            <a:endParaRPr lang="en-US" dirty="0"/>
          </a:p>
          <a:p>
            <a:r>
              <a:rPr lang="en-US" dirty="0"/>
              <a:t>Light player and dark player take turns</a:t>
            </a:r>
            <a:br>
              <a:rPr lang="en-US" dirty="0"/>
            </a:br>
            <a:r>
              <a:rPr lang="en-US" dirty="0"/>
              <a:t>placing pieces</a:t>
            </a:r>
          </a:p>
          <a:p>
            <a:endParaRPr lang="en-US" dirty="0"/>
          </a:p>
          <a:p>
            <a:r>
              <a:rPr lang="en-US" dirty="0"/>
              <a:t>A valid placed piece must be in a line with any number of opposing pieces followed by one piece of the current player</a:t>
            </a:r>
          </a:p>
          <a:p>
            <a:pPr lvl="1"/>
            <a:r>
              <a:rPr lang="en-US" dirty="0"/>
              <a:t>All opposing pieces in that bounded line are flipped to belong to the current player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68B1433-C109-4F92-BAA1-68D4AB8CE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917" y="136525"/>
            <a:ext cx="4612678" cy="307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8080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6B4CB-D1BE-41E0-94A8-7DC382292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move in </a:t>
            </a:r>
            <a:r>
              <a:rPr lang="en-US" dirty="0" err="1"/>
              <a:t>reversi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B1C791-6F1F-4FCF-966A-5D3E330DA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741690" cy="5029200"/>
          </a:xfrm>
        </p:spPr>
        <p:txBody>
          <a:bodyPr/>
          <a:lstStyle/>
          <a:p>
            <a:r>
              <a:rPr lang="en-US" dirty="0"/>
              <a:t>First, must place pieces in the central four squares</a:t>
            </a:r>
          </a:p>
          <a:p>
            <a:pPr lvl="1"/>
            <a:r>
              <a:rPr lang="en-US" dirty="0"/>
              <a:t>These don’t follow the normal rules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48693-AF28-45E6-BA8F-8A9864FC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8295A5-C4B4-40F0-9BFC-B272AD3D9C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4"/>
          <a:stretch/>
        </p:blipFill>
        <p:spPr>
          <a:xfrm>
            <a:off x="7031864" y="1156205"/>
            <a:ext cx="4161019" cy="494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36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6EFB-5B32-4C52-B149-6BFC2F97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code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DA27-BB7C-4D05-AAC5-FFF5433C2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code in a zip file from here:</a:t>
            </a:r>
            <a:br>
              <a:rPr lang="en-US" dirty="0"/>
            </a:br>
            <a:r>
              <a:rPr lang="en-US" dirty="0">
                <a:hlinkClick r:id="rId2"/>
              </a:rPr>
              <a:t>https://nu-cs211.github.io/cs211-files/lec/13_generics_stl.zip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Extract code wherever</a:t>
            </a:r>
          </a:p>
          <a:p>
            <a:pPr lvl="1"/>
            <a:endParaRPr lang="en-US" dirty="0"/>
          </a:p>
          <a:p>
            <a:r>
              <a:rPr lang="en-US" dirty="0"/>
              <a:t>Open with </a:t>
            </a:r>
            <a:r>
              <a:rPr lang="en-US" dirty="0" err="1"/>
              <a:t>CLion</a:t>
            </a:r>
            <a:endParaRPr lang="en-US" dirty="0"/>
          </a:p>
          <a:p>
            <a:pPr lvl="1"/>
            <a:r>
              <a:rPr lang="en-US" dirty="0"/>
              <a:t>Make sure you open the folder with the CMakeLists.txt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Details on </a:t>
            </a:r>
            <a:r>
              <a:rPr lang="en-US" dirty="0" err="1"/>
              <a:t>CLion</a:t>
            </a:r>
            <a:r>
              <a:rPr lang="en-US" dirty="0"/>
              <a:t> in Lab05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DF58D-B711-452A-B591-FB48C4D3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890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6B4CB-D1BE-41E0-94A8-7DC382292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move in </a:t>
            </a:r>
            <a:r>
              <a:rPr lang="en-US" dirty="0" err="1"/>
              <a:t>reversi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B1C791-6F1F-4FCF-966A-5D3E330DA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741690" cy="5029200"/>
          </a:xfrm>
        </p:spPr>
        <p:txBody>
          <a:bodyPr/>
          <a:lstStyle/>
          <a:p>
            <a:r>
              <a:rPr lang="en-US" dirty="0"/>
              <a:t>It is the dark player’s turn</a:t>
            </a:r>
          </a:p>
          <a:p>
            <a:endParaRPr lang="en-US" dirty="0"/>
          </a:p>
          <a:p>
            <a:r>
              <a:rPr lang="en-US" dirty="0"/>
              <a:t>They may play in any of the four locations indicated</a:t>
            </a:r>
          </a:p>
          <a:p>
            <a:pPr lvl="1"/>
            <a:r>
              <a:rPr lang="en-US" dirty="0"/>
              <a:t>Must form a line with a light piece in the middle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48693-AF28-45E6-BA8F-8A9864FC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F4338D-C50C-4B94-866E-9647EF722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999" y="1172604"/>
            <a:ext cx="4215276" cy="492554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82E14EC-E146-4C22-982B-11CDA67C4357}"/>
              </a:ext>
            </a:extLst>
          </p:cNvPr>
          <p:cNvSpPr/>
          <p:nvPr/>
        </p:nvSpPr>
        <p:spPr>
          <a:xfrm>
            <a:off x="8646907" y="2743513"/>
            <a:ext cx="321659" cy="32165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F6A76F-5A1A-4250-9ED2-F27ECBC43664}"/>
              </a:ext>
            </a:extLst>
          </p:cNvPr>
          <p:cNvSpPr/>
          <p:nvPr/>
        </p:nvSpPr>
        <p:spPr>
          <a:xfrm>
            <a:off x="8209027" y="3245789"/>
            <a:ext cx="321659" cy="32165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BD525E-8A53-43E0-A181-1DFE13018B6A}"/>
              </a:ext>
            </a:extLst>
          </p:cNvPr>
          <p:cNvSpPr/>
          <p:nvPr/>
        </p:nvSpPr>
        <p:spPr>
          <a:xfrm>
            <a:off x="9484034" y="3722308"/>
            <a:ext cx="321659" cy="32165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089F59-2404-426B-A4A8-9EA0BBFDDD1A}"/>
              </a:ext>
            </a:extLst>
          </p:cNvPr>
          <p:cNvSpPr/>
          <p:nvPr/>
        </p:nvSpPr>
        <p:spPr>
          <a:xfrm>
            <a:off x="9059032" y="4211704"/>
            <a:ext cx="321659" cy="32165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841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6B4CB-D1BE-41E0-94A8-7DC382292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move in </a:t>
            </a:r>
            <a:r>
              <a:rPr lang="en-US" dirty="0" err="1"/>
              <a:t>reversi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B1C791-6F1F-4FCF-966A-5D3E330DA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741690" cy="5029200"/>
          </a:xfrm>
        </p:spPr>
        <p:txBody>
          <a:bodyPr/>
          <a:lstStyle/>
          <a:p>
            <a:r>
              <a:rPr lang="en-US" dirty="0"/>
              <a:t>Once the dark player places a piece, all opposing pieces in that line are flipped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48693-AF28-45E6-BA8F-8A9864FC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BE37B5-AA0F-4268-882F-70C4AE706D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6" r="2454"/>
          <a:stretch/>
        </p:blipFill>
        <p:spPr>
          <a:xfrm>
            <a:off x="6980349" y="1220390"/>
            <a:ext cx="4018210" cy="480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613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CD33-8F6D-45F0-A820-E878100E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DA8E4-12A8-4049-A06B-D3D9A70C8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https://www.mathsisfun.com/games/reversi.html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Warning: the game setup rules are slightly different from ours</a:t>
            </a:r>
          </a:p>
          <a:p>
            <a:pPr lvl="1"/>
            <a:r>
              <a:rPr lang="en-US" dirty="0"/>
              <a:t>We let players play out the first two moves, which must be in the center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B1D9F-ED24-4EF9-8171-FC92F49A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481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DCE9-C5AC-4079-9DD5-5E4B825D1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0B2FD-93F6-4AAB-A1FB-4970DA24D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Model, View, Controller</a:t>
            </a:r>
          </a:p>
          <a:p>
            <a:pPr lvl="1"/>
            <a:r>
              <a:rPr lang="en-US" dirty="0"/>
              <a:t>Same as with prior homework</a:t>
            </a:r>
          </a:p>
          <a:p>
            <a:pPr lvl="1"/>
            <a:r>
              <a:rPr lang="en-US" b="1" dirty="0"/>
              <a:t>View</a:t>
            </a:r>
            <a:r>
              <a:rPr lang="en-US" dirty="0"/>
              <a:t> is responsible for drawing things</a:t>
            </a:r>
          </a:p>
          <a:p>
            <a:pPr lvl="1"/>
            <a:r>
              <a:rPr lang="en-US" b="1" dirty="0"/>
              <a:t>Controller</a:t>
            </a:r>
            <a:r>
              <a:rPr lang="en-US" dirty="0"/>
              <a:t> gets inputs from the user</a:t>
            </a:r>
          </a:p>
          <a:p>
            <a:pPr lvl="1"/>
            <a:r>
              <a:rPr lang="en-US" b="1" dirty="0"/>
              <a:t>Model</a:t>
            </a:r>
            <a:r>
              <a:rPr lang="en-US" dirty="0"/>
              <a:t> contains the game logic</a:t>
            </a:r>
          </a:p>
          <a:p>
            <a:pPr lvl="1"/>
            <a:endParaRPr lang="en-US" dirty="0"/>
          </a:p>
          <a:p>
            <a:r>
              <a:rPr lang="en-US" dirty="0"/>
              <a:t>Model interacts with several other components</a:t>
            </a:r>
          </a:p>
          <a:p>
            <a:pPr lvl="1"/>
            <a:r>
              <a:rPr lang="en-US" dirty="0"/>
              <a:t>Board</a:t>
            </a:r>
          </a:p>
          <a:p>
            <a:pPr lvl="1"/>
            <a:r>
              <a:rPr lang="en-US" dirty="0"/>
              <a:t>Player</a:t>
            </a:r>
          </a:p>
          <a:p>
            <a:pPr lvl="1"/>
            <a:r>
              <a:rPr lang="en-US" dirty="0"/>
              <a:t>Move</a:t>
            </a:r>
          </a:p>
          <a:p>
            <a:pPr lvl="2"/>
            <a:r>
              <a:rPr lang="en-US" dirty="0" err="1"/>
              <a:t>Position_set</a:t>
            </a:r>
            <a:endParaRPr lang="en-US" dirty="0"/>
          </a:p>
          <a:p>
            <a:pPr lvl="2"/>
            <a:r>
              <a:rPr lang="en-US" dirty="0" err="1"/>
              <a:t>Move_map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73E39-9554-4E0F-BDA2-A72D66FA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002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FF29-E2E3-422F-A949-17E186B3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D9FBA-1480-44CE-8E22-FAF751D1A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a Player</a:t>
            </a:r>
          </a:p>
          <a:p>
            <a:pPr lvl="1"/>
            <a:r>
              <a:rPr lang="en-US" dirty="0"/>
              <a:t>Either in terms who owns a piece</a:t>
            </a:r>
          </a:p>
          <a:p>
            <a:pPr lvl="1"/>
            <a:r>
              <a:rPr lang="en-US" dirty="0"/>
              <a:t>Or whose turn it currently is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 Player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dark,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light,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neither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02D0D-EE0D-46CE-8F8D-59C9F8B1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203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94E1-CD74-4859-A5DF-7310315E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83D35-12C2-4815-B1CD-FD265834C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new type with a fixed list of possible values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 Player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dark,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light,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neither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New type: Player</a:t>
            </a:r>
          </a:p>
          <a:p>
            <a:pPr lvl="1"/>
            <a:r>
              <a:rPr lang="en-US" dirty="0"/>
              <a:t>Possible values: Player::dark, Player::light, Player::neither</a:t>
            </a:r>
          </a:p>
          <a:p>
            <a:pPr lvl="1"/>
            <a:endParaRPr lang="en-US" dirty="0"/>
          </a:p>
          <a:p>
            <a:r>
              <a:rPr lang="en-US" dirty="0"/>
              <a:t>Enums are in C as well as many other languages!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C5214-2C64-46B3-AE8A-E070F784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41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1E01-5176-46CA-8F73-1D5AEE2A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C771D-5243-496B-8FC7-D23209DC8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Stores state for the game</a:t>
            </a:r>
          </a:p>
          <a:p>
            <a:pPr lvl="1"/>
            <a:r>
              <a:rPr lang="en-US" dirty="0"/>
              <a:t>The board at each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</a:t>
            </a:r>
            <a:r>
              <a:rPr lang="en-US" dirty="0"/>
              <a:t> contains a Player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Player::light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Player::dark</a:t>
            </a:r>
            <a:r>
              <a:rPr lang="en-US" dirty="0"/>
              <a:t>,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Player::neither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Valid positions are the rows/columns on the board</a:t>
            </a:r>
          </a:p>
          <a:p>
            <a:pPr lvl="2"/>
            <a:r>
              <a:rPr lang="en-US" dirty="0"/>
              <a:t>An 8x8 board goes from {0,0} to {7,7}</a:t>
            </a:r>
          </a:p>
          <a:p>
            <a:pPr lvl="2"/>
            <a:r>
              <a:rPr lang="en-US" dirty="0"/>
              <a:t>We might change the size of the board in tests though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Can ask the board which piece is in a certain position</a:t>
            </a:r>
          </a:p>
          <a:p>
            <a:pPr lvl="1"/>
            <a:r>
              <a:rPr lang="en-US" dirty="0"/>
              <a:t>Can tell the board to set a piece in a certain position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94BBA-738A-41BD-B47A-A13DED0E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145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7BBA-38DD-4280-98CF-0E0D7D8AA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6BBFC-CFB0-44EE-AE48-81C24443B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std::pair</a:t>
            </a:r>
            <a:r>
              <a:rPr lang="en-US" dirty="0"/>
              <a:t> of:</a:t>
            </a:r>
          </a:p>
          <a:p>
            <a:pPr lvl="1"/>
            <a:r>
              <a:rPr lang="en-US" dirty="0"/>
              <a:t>A position on the board</a:t>
            </a:r>
          </a:p>
          <a:p>
            <a:pPr lvl="1"/>
            <a:r>
              <a:rPr lang="en-US" dirty="0"/>
              <a:t>All pieces that would flip if the current player played in that position</a:t>
            </a:r>
          </a:p>
          <a:p>
            <a:pPr lvl="2"/>
            <a:r>
              <a:rPr lang="en-US" dirty="0"/>
              <a:t>Stored as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r>
              <a:rPr lang="en-US" dirty="0" err="1"/>
              <a:t>Move_map</a:t>
            </a:r>
            <a:endParaRPr lang="en-US" dirty="0"/>
          </a:p>
          <a:p>
            <a:pPr lvl="1"/>
            <a:r>
              <a:rPr lang="en-US" dirty="0"/>
              <a:t>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>
                <a:cs typeface="Courier New" panose="02070309020205020404" pitchFamily="49" charset="0"/>
              </a:rPr>
              <a:t>Holds Moves</a:t>
            </a:r>
          </a:p>
          <a:p>
            <a:pPr lvl="2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Key is a position on the board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Value is the corresponding position set for the Move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6C05A-B47C-4FD5-8C11-2F4707CB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687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7BB7-9304-431D-86EE-E56EDE47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have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751D7-9A95-43B5-AA79-DA7CB4AF4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Interact with a big program with lots of library files you didn’t write</a:t>
            </a:r>
          </a:p>
          <a:p>
            <a:pPr lvl="1"/>
            <a:r>
              <a:rPr lang="en-US" dirty="0"/>
              <a:t>Board, Move, Player, </a:t>
            </a:r>
            <a:r>
              <a:rPr lang="en-US" dirty="0" err="1"/>
              <a:t>Position_set</a:t>
            </a:r>
            <a:endParaRPr lang="en-US" dirty="0"/>
          </a:p>
          <a:p>
            <a:pPr lvl="1"/>
            <a:r>
              <a:rPr lang="en-US" dirty="0"/>
              <a:t>You don’t need to understand all of the code, but you do need to understand how to use them</a:t>
            </a:r>
          </a:p>
          <a:p>
            <a:pPr lvl="2"/>
            <a:r>
              <a:rPr lang="en-US" dirty="0"/>
              <a:t>Look through the .</a:t>
            </a:r>
            <a:r>
              <a:rPr lang="en-US" dirty="0" err="1"/>
              <a:t>hxx</a:t>
            </a:r>
            <a:r>
              <a:rPr lang="en-US" dirty="0"/>
              <a:t> files for them</a:t>
            </a:r>
          </a:p>
          <a:p>
            <a:pPr lvl="1"/>
            <a:endParaRPr lang="en-US" dirty="0"/>
          </a:p>
          <a:p>
            <a:r>
              <a:rPr lang="en-US" dirty="0"/>
              <a:t>Fill the </a:t>
            </a:r>
            <a:r>
              <a:rPr lang="en-US" dirty="0" err="1"/>
              <a:t>Move_map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next_moves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Contents are each valid Move that the current player could make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Need to analyze the board to make that determination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Eventually, you’ll fill in the controller/view too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Including hints to the current player about possible places they could play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6BA38-01EE-42A1-B114-EA30C55B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9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8AA88-F8AF-8406-75F4-6CB92059C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</a:t>
            </a:r>
            <a:r>
              <a:rPr lang="en-US" dirty="0" err="1"/>
              <a:t>Reversi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E0FF9-C285-8E62-3342-6EC405E0E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Dark’s turn. Where may they play?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7A8B1-D653-A937-067B-4F65C298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37E162-D908-289A-77D2-096295CA9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7" y="1904472"/>
            <a:ext cx="40862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4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Encapsulation Example</a:t>
            </a:r>
          </a:p>
          <a:p>
            <a:pPr lvl="1"/>
            <a:endParaRPr lang="en-US" dirty="0"/>
          </a:p>
          <a:p>
            <a:r>
              <a:rPr lang="en-US" dirty="0"/>
              <a:t>Generics</a:t>
            </a:r>
          </a:p>
          <a:p>
            <a:pPr lvl="1"/>
            <a:endParaRPr lang="en-US" dirty="0"/>
          </a:p>
          <a:p>
            <a:r>
              <a:rPr lang="en-US" dirty="0"/>
              <a:t>Standard Template Library</a:t>
            </a:r>
          </a:p>
          <a:p>
            <a:pPr lvl="1"/>
            <a:endParaRPr lang="en-US" dirty="0"/>
          </a:p>
          <a:p>
            <a:r>
              <a:rPr lang="en-US" dirty="0"/>
              <a:t>Homework 5 Overview</a:t>
            </a:r>
          </a:p>
          <a:p>
            <a:pPr lvl="1"/>
            <a:endParaRPr lang="en-US" dirty="0"/>
          </a:p>
          <a:p>
            <a:r>
              <a:rPr lang="en-US" dirty="0"/>
              <a:t>Iterators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109234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8AA88-F8AF-8406-75F4-6CB92059C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</a:t>
            </a:r>
            <a:r>
              <a:rPr lang="en-US" dirty="0" err="1"/>
              <a:t>Reversi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E0FF9-C285-8E62-3342-6EC405E0E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Dark’s turn. Where may they play?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7A8B1-D653-A937-067B-4F65C298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6CD80E-6618-AF40-F2C0-B77736EE1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5" y="1904472"/>
            <a:ext cx="40862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600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Encapsulation Example</a:t>
            </a:r>
          </a:p>
          <a:p>
            <a:pPr lvl="1"/>
            <a:endParaRPr lang="en-US" dirty="0"/>
          </a:p>
          <a:p>
            <a:r>
              <a:rPr lang="en-US" dirty="0"/>
              <a:t>Generics</a:t>
            </a:r>
          </a:p>
          <a:p>
            <a:pPr lvl="1"/>
            <a:endParaRPr lang="en-US" dirty="0"/>
          </a:p>
          <a:p>
            <a:r>
              <a:rPr lang="en-US" dirty="0"/>
              <a:t>Standard Template Library</a:t>
            </a:r>
          </a:p>
          <a:p>
            <a:pPr lvl="1"/>
            <a:endParaRPr lang="en-US" dirty="0"/>
          </a:p>
          <a:p>
            <a:r>
              <a:rPr lang="en-US" dirty="0"/>
              <a:t>Homework 5 Overview</a:t>
            </a:r>
          </a:p>
          <a:p>
            <a:pPr lvl="1"/>
            <a:endParaRPr lang="en-US" dirty="0"/>
          </a:p>
          <a:p>
            <a:r>
              <a:rPr lang="en-US" b="1" dirty="0"/>
              <a:t>Iterators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9952378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make algorithms work on generic containers?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C++ provides various algorithms in its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&lt;algorithm&gt;</a:t>
            </a:r>
            <a:r>
              <a:rPr lang="en-US" dirty="0"/>
              <a:t> library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find()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How does it make those work on any container?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Algorithm needs to traverse the container. But each container is different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Vector: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vector[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List: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for(node*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=head;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!=NULL;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-&gt;next){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curr.value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037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65557-3351-4A3A-B346-6CE99B51F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allow generic traversing of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CCD3C-EEEB-4056-A9D4-E425562D8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Concept:</a:t>
            </a:r>
          </a:p>
          <a:p>
            <a:pPr lvl="1"/>
            <a:r>
              <a:rPr lang="en-US" dirty="0"/>
              <a:t>Create an object that allows you to move through the container</a:t>
            </a:r>
          </a:p>
          <a:p>
            <a:pPr lvl="1"/>
            <a:r>
              <a:rPr lang="en-US" dirty="0"/>
              <a:t>Holds a reference to the original object</a:t>
            </a:r>
          </a:p>
          <a:p>
            <a:pPr lvl="1"/>
            <a:r>
              <a:rPr lang="en-US" dirty="0"/>
              <a:t>Understands how to move through that specific implementation</a:t>
            </a:r>
          </a:p>
          <a:p>
            <a:pPr lvl="1"/>
            <a:endParaRPr lang="en-US" dirty="0"/>
          </a:p>
          <a:p>
            <a:r>
              <a:rPr lang="en-US" dirty="0"/>
              <a:t>Operations an iterator must support:</a:t>
            </a:r>
          </a:p>
          <a:p>
            <a:pPr lvl="1"/>
            <a:r>
              <a:rPr lang="en-US" dirty="0"/>
              <a:t>Construction</a:t>
            </a:r>
          </a:p>
          <a:p>
            <a:pPr lvl="1"/>
            <a:r>
              <a:rPr lang="en-US" dirty="0"/>
              <a:t>Getting the value at the current location (* dereference)</a:t>
            </a:r>
          </a:p>
          <a:p>
            <a:pPr lvl="1"/>
            <a:r>
              <a:rPr lang="en-US" dirty="0"/>
              <a:t>Moving to the next location in the container (++)</a:t>
            </a:r>
          </a:p>
          <a:p>
            <a:pPr lvl="1"/>
            <a:r>
              <a:rPr lang="en-US" dirty="0"/>
              <a:t>Comparison with another iterator (== or !=)</a:t>
            </a:r>
          </a:p>
          <a:p>
            <a:pPr lvl="2"/>
            <a:r>
              <a:rPr lang="en-US" dirty="0"/>
              <a:t>Usually get two iterators, start and end, and traverse start until at 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0C7F4-A670-4C36-AA54-DB6C8B76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0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7291-983A-4296-8013-21A034FBC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iterator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AFA71-896C-4335-8764-1C4D51B71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start_iterator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object.begin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end_iterator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object.end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start_iterator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end_iterator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 =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start_iterator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 value</a:t>
            </a:r>
            <a:endParaRPr lang="en-US" altLang="en-US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do something useful with value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8888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start_iterator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move to next location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A55E0-E431-4DC4-8275-58F45659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291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7BA88-A1BE-48F5-86A1-6E9D19EE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are modeled after pointers!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2FC2E-410E-4E0B-938D-6B40C1887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array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start_iterator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array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end_iterator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array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start_iterator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end_iterator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value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start_iterator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“Value: “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“\n”;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start_iterator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++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3FFD1-11CE-4A3E-8AD6-6E0696EC5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7C9445-BCE9-4148-89AE-DC9753E97B5B}"/>
              </a:ext>
            </a:extLst>
          </p:cNvPr>
          <p:cNvSpPr txBox="1"/>
          <p:nvPr/>
        </p:nvSpPr>
        <p:spPr>
          <a:xfrm>
            <a:off x="8880953" y="314915"/>
            <a:ext cx="22950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iterator_example.cxx</a:t>
            </a:r>
          </a:p>
        </p:txBody>
      </p:sp>
    </p:spTree>
    <p:extLst>
      <p:ext uri="{BB962C8B-B14F-4D97-AF65-F5344CB8AC3E}">
        <p14:creationId xmlns:p14="http://schemas.microsoft.com/office/powerpoint/2010/main" val="13534198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7BA88-A1BE-48F5-86A1-6E9D19EE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code but for std::vector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2FC2E-410E-4E0B-938D-6B40C1887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</a:rPr>
              <a:t>vector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vec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auto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start_iterator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vec.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</a:rPr>
              <a:t>begin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auto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end_iterator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vec.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</a:rPr>
              <a:t>end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start_iterator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end_iterator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value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start_iterator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“Value: “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“\n”;</a:t>
            </a:r>
            <a:endParaRPr lang="en-US" altLang="en-US" dirty="0">
              <a:solidFill>
                <a:srgbClr val="212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start_iterator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++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3FFD1-11CE-4A3E-8AD6-6E0696EC5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903B36D-F28C-46B4-B799-83B8C5FE9CA3}"/>
              </a:ext>
            </a:extLst>
          </p:cNvPr>
          <p:cNvSpPr/>
          <p:nvPr/>
        </p:nvSpPr>
        <p:spPr>
          <a:xfrm>
            <a:off x="9658350" y="3302000"/>
            <a:ext cx="647700" cy="19685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DC6FAF-7F1B-477C-BC28-35C35272BF16}"/>
              </a:ext>
            </a:extLst>
          </p:cNvPr>
          <p:cNvSpPr txBox="1"/>
          <p:nvPr/>
        </p:nvSpPr>
        <p:spPr>
          <a:xfrm>
            <a:off x="10306050" y="3316754"/>
            <a:ext cx="14848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part didn’t have to change at all!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30356-10CD-4C91-BC11-D3C5667C99D5}"/>
              </a:ext>
            </a:extLst>
          </p:cNvPr>
          <p:cNvSpPr txBox="1"/>
          <p:nvPr/>
        </p:nvSpPr>
        <p:spPr>
          <a:xfrm>
            <a:off x="8821154" y="1753969"/>
            <a:ext cx="296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dirty="0"/>
              <a:t> asks the compiler to figure out the type for you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806BCD-80A6-4E4B-8609-E7DDF3B859CE}"/>
              </a:ext>
            </a:extLst>
          </p:cNvPr>
          <p:cNvSpPr txBox="1"/>
          <p:nvPr/>
        </p:nvSpPr>
        <p:spPr>
          <a:xfrm>
            <a:off x="8843374" y="314915"/>
            <a:ext cx="23326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iterator_example.cxx</a:t>
            </a:r>
          </a:p>
        </p:txBody>
      </p:sp>
    </p:spTree>
    <p:extLst>
      <p:ext uri="{BB962C8B-B14F-4D97-AF65-F5344CB8AC3E}">
        <p14:creationId xmlns:p14="http://schemas.microsoft.com/office/powerpoint/2010/main" val="42290085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6F55-E201-43CE-932D-A55EB8FA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iterators can support more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455A2-160D-43F3-A84A-356E67E59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Depending on the container, iterators could support many operations</a:t>
            </a:r>
          </a:p>
          <a:p>
            <a:endParaRPr lang="en-US" dirty="0"/>
          </a:p>
          <a:p>
            <a:r>
              <a:rPr lang="en-US" dirty="0"/>
              <a:t>Forward:</a:t>
            </a:r>
          </a:p>
          <a:p>
            <a:pPr lvl="1"/>
            <a:r>
              <a:rPr lang="en-US" dirty="0"/>
              <a:t>construction, equality, increment, get value</a:t>
            </a:r>
          </a:p>
          <a:p>
            <a:r>
              <a:rPr lang="en-US" dirty="0"/>
              <a:t>Bidirectional:</a:t>
            </a:r>
          </a:p>
          <a:p>
            <a:pPr lvl="1"/>
            <a:r>
              <a:rPr lang="en-US" dirty="0"/>
              <a:t>Everything Forward does, decrement</a:t>
            </a:r>
          </a:p>
          <a:p>
            <a:r>
              <a:rPr lang="en-US" dirty="0"/>
              <a:t>Random Access:</a:t>
            </a:r>
          </a:p>
          <a:p>
            <a:pPr lvl="1"/>
            <a:r>
              <a:rPr lang="en-US" dirty="0"/>
              <a:t>Everything Bidirectional does, arithmetic, comparison, get value at index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AF287-B1C9-4CD6-A013-97D7721D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827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2D18-D074-4396-B779-065A67A9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coding: use the count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AB355-1FA8-4507-AE83-80344D43B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count(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first,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second,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value)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Counts occurrences of a value in a container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Actually returns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iterator::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difference_type</a:t>
            </a:r>
            <a:r>
              <a:rPr lang="en-US" dirty="0">
                <a:cs typeface="Courier New" panose="02070309020205020404" pitchFamily="49" charset="0"/>
              </a:rPr>
              <a:t>, but we’ll ignore that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It’s just a signed integer in practice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We can count the number of times a certain value occurs inside a vector or array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C8731-0F72-4528-AEB5-F3C63F8F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6327FB-284F-486F-8804-FC6DECB7817C}"/>
              </a:ext>
            </a:extLst>
          </p:cNvPr>
          <p:cNvSpPr txBox="1"/>
          <p:nvPr/>
        </p:nvSpPr>
        <p:spPr>
          <a:xfrm>
            <a:off x="8843374" y="314915"/>
            <a:ext cx="23326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iterator_example.cxx</a:t>
            </a:r>
          </a:p>
        </p:txBody>
      </p:sp>
    </p:spTree>
    <p:extLst>
      <p:ext uri="{BB962C8B-B14F-4D97-AF65-F5344CB8AC3E}">
        <p14:creationId xmlns:p14="http://schemas.microsoft.com/office/powerpoint/2010/main" val="24744358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E7B04-1B5B-4697-B433-5E81DED7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DA718-A429-4301-8ED4-FFE997829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we implement the following code?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array[5] = {1, 1, 1, 2, 2};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count the number of twos in array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num_twos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count(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C1087-6D88-4540-B474-7DB4677E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2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protect the rules of your data so it remains consistent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Policy: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Make the 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 member functions to let clients do useful things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Don’t add public member functions that let clients do bad things</a:t>
            </a:r>
            <a:br>
              <a:rPr lang="en-US" dirty="0"/>
            </a:br>
            <a:r>
              <a:rPr lang="en-US" dirty="0"/>
              <a:t>(like break the rules of the data)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638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E7B04-1B5B-4697-B433-5E81DED7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DA718-A429-4301-8ED4-FFE997829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we implement the following code?</a:t>
            </a:r>
          </a:p>
          <a:p>
            <a:pPr lvl="1"/>
            <a:r>
              <a:rPr lang="en-US" dirty="0"/>
              <a:t>Pointers!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array[5] = {1, 1, 1, 2, 2};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count the number of twos in array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num_twos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count(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&amp;(array[0])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&amp;(array[5])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C1087-6D88-4540-B474-7DB4677E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364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Encapsulation Example</a:t>
            </a:r>
          </a:p>
          <a:p>
            <a:pPr lvl="1"/>
            <a:endParaRPr lang="en-US" dirty="0"/>
          </a:p>
          <a:p>
            <a:r>
              <a:rPr lang="en-US" dirty="0"/>
              <a:t>Generics</a:t>
            </a:r>
          </a:p>
          <a:p>
            <a:pPr lvl="1"/>
            <a:endParaRPr lang="en-US" dirty="0"/>
          </a:p>
          <a:p>
            <a:r>
              <a:rPr lang="en-US" dirty="0"/>
              <a:t>Standard Template Library</a:t>
            </a:r>
          </a:p>
          <a:p>
            <a:pPr lvl="1"/>
            <a:endParaRPr lang="en-US" dirty="0"/>
          </a:p>
          <a:p>
            <a:r>
              <a:rPr lang="en-US" dirty="0"/>
              <a:t>Homework 5 Overview</a:t>
            </a:r>
          </a:p>
          <a:p>
            <a:pPr lvl="1"/>
            <a:endParaRPr lang="en-US" dirty="0"/>
          </a:p>
          <a:p>
            <a:r>
              <a:rPr lang="en-US" dirty="0"/>
              <a:t>Iterators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24761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68F3-60A3-4653-9BB5-A64B83385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coding: update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dirty="0"/>
              <a:t>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DA9E1-FCB7-4C47-993C-F28DE2BB4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members should be private</a:t>
            </a:r>
          </a:p>
          <a:p>
            <a:pPr lvl="1"/>
            <a:r>
              <a:rPr lang="en-US" dirty="0"/>
              <a:t>Convention: private members end with “_”</a:t>
            </a:r>
          </a:p>
          <a:p>
            <a:endParaRPr lang="en-US" dirty="0"/>
          </a:p>
          <a:p>
            <a:r>
              <a:rPr lang="en-US" dirty="0"/>
              <a:t>Functions should be public</a:t>
            </a:r>
          </a:p>
          <a:p>
            <a:pPr lvl="1"/>
            <a:r>
              <a:rPr lang="en-US" dirty="0"/>
              <a:t>And functions should never allow the rules to be broken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EB103-228E-4182-B0BD-2AA89AB8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8A6DBB-3352-8B75-9002-B21FC5E2F6B2}"/>
              </a:ext>
            </a:extLst>
          </p:cNvPr>
          <p:cNvSpPr txBox="1"/>
          <p:nvPr/>
        </p:nvSpPr>
        <p:spPr>
          <a:xfrm>
            <a:off x="8822267" y="908050"/>
            <a:ext cx="27581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string_holder.cxx</a:t>
            </a:r>
          </a:p>
          <a:p>
            <a:r>
              <a:rPr lang="en-US" dirty="0"/>
              <a:t>string_holder-access.cxx</a:t>
            </a:r>
          </a:p>
        </p:txBody>
      </p:sp>
    </p:spTree>
    <p:extLst>
      <p:ext uri="{BB962C8B-B14F-4D97-AF65-F5344CB8AC3E}">
        <p14:creationId xmlns:p14="http://schemas.microsoft.com/office/powerpoint/2010/main" val="4151452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ED00-67B3-4A74-9B9D-DA76281F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cuts off direct access to data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5E170-B93F-4C9F-BC1F-49DD73F45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functions outside of the class can never access data members, even to just read from them</a:t>
            </a:r>
          </a:p>
          <a:p>
            <a:endParaRPr lang="en-US" dirty="0"/>
          </a:p>
          <a:p>
            <a:r>
              <a:rPr lang="en-US" dirty="0"/>
              <a:t>Options: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Include the function as a member function instead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“getters” for data variables, example: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::size()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Declare function as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88B1A-DC72-45EF-9B85-A3EC2743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02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ED8E2-75AD-4967-8594-5BC655B4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Allowing specific things access to private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75573-C567-4D79-A5B9-91B9F670C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dirty="0"/>
              <a:t> keyword declares another thing that can access private members from this class</a:t>
            </a:r>
          </a:p>
          <a:p>
            <a:endParaRPr lang="en-US" dirty="0"/>
          </a:p>
          <a:p>
            <a:r>
              <a:rPr lang="en-US" dirty="0"/>
              <a:t>Example overloaded operator!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operator&lt;&lt;()</a:t>
            </a:r>
          </a:p>
          <a:p>
            <a:pPr lvl="1"/>
            <a:r>
              <a:rPr lang="en-US" dirty="0"/>
              <a:t>Needs to access the private members of </a:t>
            </a:r>
            <a:r>
              <a:rPr lang="en-US" dirty="0" err="1"/>
              <a:t>String_Holder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Inside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dirty="0"/>
              <a:t> class definition, add: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std::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&amp; operator&lt;&lt;(std::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&amp;, const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&amp;);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956C9-C665-45F5-96A4-B666654B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0546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6D0A3AC-FEDE-4313-916E-8526D027E58E}" vid="{D05B4BF3-F9C8-49C3-98C8-13CFE7DD0C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cs211_template</Template>
  <TotalTime>428</TotalTime>
  <Words>3640</Words>
  <Application>Microsoft Office PowerPoint</Application>
  <PresentationFormat>Widescreen</PresentationFormat>
  <Paragraphs>639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Courier New</vt:lpstr>
      <vt:lpstr>Tahoma</vt:lpstr>
      <vt:lpstr>Class Slides</vt:lpstr>
      <vt:lpstr>Lecture 13 Generics and STL</vt:lpstr>
      <vt:lpstr>Administrivia</vt:lpstr>
      <vt:lpstr>Today’s Goals</vt:lpstr>
      <vt:lpstr>Getting the code for today</vt:lpstr>
      <vt:lpstr>Outline</vt:lpstr>
      <vt:lpstr>Encapsulation</vt:lpstr>
      <vt:lpstr>Live coding: update String_Holder access control</vt:lpstr>
      <vt:lpstr>Encapsulation cuts off direct access to data members</vt:lpstr>
      <vt:lpstr>Allowing specific things access to private members</vt:lpstr>
      <vt:lpstr>Welcome to Encapsulation</vt:lpstr>
      <vt:lpstr>Outline</vt:lpstr>
      <vt:lpstr>Overloading functions to support multiple types</vt:lpstr>
      <vt:lpstr>We want to avoid duplicated code</vt:lpstr>
      <vt:lpstr>“Generic” version of the function</vt:lpstr>
      <vt:lpstr>C++ Generics</vt:lpstr>
      <vt:lpstr>Generic functions</vt:lpstr>
      <vt:lpstr>Generic functions</vt:lpstr>
      <vt:lpstr>Generic functions</vt:lpstr>
      <vt:lpstr>Generic functions</vt:lpstr>
      <vt:lpstr>Using generic functions</vt:lpstr>
      <vt:lpstr>Using generic functions</vt:lpstr>
      <vt:lpstr>Using generic functions</vt:lpstr>
      <vt:lpstr>Generic classes</vt:lpstr>
      <vt:lpstr>Example of generic classes</vt:lpstr>
      <vt:lpstr>Live coding: implement pair</vt:lpstr>
      <vt:lpstr>Dangers of templates</vt:lpstr>
      <vt:lpstr>Generics in GE211</vt:lpstr>
      <vt:lpstr>Break + Question</vt:lpstr>
      <vt:lpstr>Break + Question</vt:lpstr>
      <vt:lpstr>Outline</vt:lpstr>
      <vt:lpstr>C++ Standard Library</vt:lpstr>
      <vt:lpstr>STL Containers</vt:lpstr>
      <vt:lpstr>STL std::list</vt:lpstr>
      <vt:lpstr>STL std::unordered_map</vt:lpstr>
      <vt:lpstr>Live coding: unordered_map example</vt:lpstr>
      <vt:lpstr>Other STL containers </vt:lpstr>
      <vt:lpstr>Outline</vt:lpstr>
      <vt:lpstr>Reversi</vt:lpstr>
      <vt:lpstr>Example move in reversi</vt:lpstr>
      <vt:lpstr>Example move in reversi</vt:lpstr>
      <vt:lpstr>Example move in reversi</vt:lpstr>
      <vt:lpstr>Game demo</vt:lpstr>
      <vt:lpstr>Project layout</vt:lpstr>
      <vt:lpstr>Player</vt:lpstr>
      <vt:lpstr>Enums</vt:lpstr>
      <vt:lpstr>Board</vt:lpstr>
      <vt:lpstr>Move</vt:lpstr>
      <vt:lpstr>What do you have to do?</vt:lpstr>
      <vt:lpstr>Break + Reversi</vt:lpstr>
      <vt:lpstr>Break + Reversi</vt:lpstr>
      <vt:lpstr>Outline</vt:lpstr>
      <vt:lpstr>How do we make algorithms work on generic containers?</vt:lpstr>
      <vt:lpstr>Iterators allow generic traversing of containers</vt:lpstr>
      <vt:lpstr>General iterator pattern</vt:lpstr>
      <vt:lpstr>Iterators are modeled after pointers!</vt:lpstr>
      <vt:lpstr>Same code but for std::vector</vt:lpstr>
      <vt:lpstr>More complicated iterators can support more operations</vt:lpstr>
      <vt:lpstr>Live coding: use the count algorithm</vt:lpstr>
      <vt:lpstr>Break + Question</vt:lpstr>
      <vt:lpstr>Break + Question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14 Generics and STL</dc:title>
  <dc:creator>Branden Ghena</dc:creator>
  <cp:lastModifiedBy>Branden Ghena</cp:lastModifiedBy>
  <cp:revision>60</cp:revision>
  <dcterms:created xsi:type="dcterms:W3CDTF">2021-11-04T03:14:31Z</dcterms:created>
  <dcterms:modified xsi:type="dcterms:W3CDTF">2023-05-11T20:48:54Z</dcterms:modified>
</cp:coreProperties>
</file>