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2"/>
  </p:notesMasterIdLst>
  <p:sldIdLst>
    <p:sldId id="256" r:id="rId2"/>
    <p:sldId id="384" r:id="rId3"/>
    <p:sldId id="838" r:id="rId4"/>
    <p:sldId id="264" r:id="rId5"/>
    <p:sldId id="890" r:id="rId6"/>
    <p:sldId id="383" r:id="rId7"/>
    <p:sldId id="826" r:id="rId8"/>
    <p:sldId id="854" r:id="rId9"/>
    <p:sldId id="825" r:id="rId10"/>
    <p:sldId id="889" r:id="rId11"/>
    <p:sldId id="822" r:id="rId12"/>
    <p:sldId id="827" r:id="rId13"/>
    <p:sldId id="828" r:id="rId14"/>
    <p:sldId id="833" r:id="rId15"/>
    <p:sldId id="832" r:id="rId16"/>
    <p:sldId id="829" r:id="rId17"/>
    <p:sldId id="830" r:id="rId18"/>
    <p:sldId id="811" r:id="rId19"/>
    <p:sldId id="831" r:id="rId20"/>
    <p:sldId id="836" r:id="rId21"/>
    <p:sldId id="865" r:id="rId22"/>
    <p:sldId id="866" r:id="rId23"/>
    <p:sldId id="888" r:id="rId24"/>
    <p:sldId id="824" r:id="rId25"/>
    <p:sldId id="385" r:id="rId26"/>
    <p:sldId id="839" r:id="rId27"/>
    <p:sldId id="841" r:id="rId28"/>
    <p:sldId id="844" r:id="rId29"/>
    <p:sldId id="842" r:id="rId30"/>
    <p:sldId id="840" r:id="rId31"/>
    <p:sldId id="887" r:id="rId32"/>
    <p:sldId id="845" r:id="rId33"/>
    <p:sldId id="846" r:id="rId34"/>
    <p:sldId id="843" r:id="rId35"/>
    <p:sldId id="867" r:id="rId36"/>
    <p:sldId id="852" r:id="rId37"/>
    <p:sldId id="848" r:id="rId38"/>
    <p:sldId id="850" r:id="rId39"/>
    <p:sldId id="849" r:id="rId40"/>
    <p:sldId id="853" r:id="rId41"/>
    <p:sldId id="864" r:id="rId42"/>
    <p:sldId id="868" r:id="rId43"/>
    <p:sldId id="885" r:id="rId44"/>
    <p:sldId id="886" r:id="rId45"/>
    <p:sldId id="860" r:id="rId46"/>
    <p:sldId id="891" r:id="rId47"/>
    <p:sldId id="789" r:id="rId48"/>
    <p:sldId id="861" r:id="rId49"/>
    <p:sldId id="862" r:id="rId50"/>
    <p:sldId id="85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838"/>
            <p14:sldId id="264"/>
          </p14:sldIdLst>
        </p14:section>
        <p14:section name="C++ Strings" id="{B55B8E8C-5EAB-4A1E-A4E9-AE5E896E46FA}">
          <p14:sldIdLst>
            <p14:sldId id="890"/>
            <p14:sldId id="383"/>
            <p14:sldId id="826"/>
            <p14:sldId id="854"/>
            <p14:sldId id="825"/>
          </p14:sldIdLst>
        </p14:section>
        <p14:section name="RAII" id="{5AE06AF3-64D1-41C6-8ACB-E7474FC88804}">
          <p14:sldIdLst>
            <p14:sldId id="889"/>
            <p14:sldId id="822"/>
            <p14:sldId id="827"/>
            <p14:sldId id="828"/>
            <p14:sldId id="833"/>
            <p14:sldId id="832"/>
            <p14:sldId id="829"/>
            <p14:sldId id="830"/>
            <p14:sldId id="811"/>
            <p14:sldId id="831"/>
            <p14:sldId id="836"/>
            <p14:sldId id="865"/>
            <p14:sldId id="866"/>
          </p14:sldIdLst>
        </p14:section>
        <p14:section name="C++ Memory Management" id="{F1CDC523-F24E-48BB-A99F-8316CBFA2880}">
          <p14:sldIdLst>
            <p14:sldId id="888"/>
            <p14:sldId id="824"/>
            <p14:sldId id="385"/>
            <p14:sldId id="839"/>
            <p14:sldId id="841"/>
            <p14:sldId id="844"/>
            <p14:sldId id="842"/>
            <p14:sldId id="840"/>
          </p14:sldIdLst>
        </p14:section>
        <p14:section name="Smart Pointers" id="{28B35012-862B-4253-8A55-608CF9820A66}">
          <p14:sldIdLst>
            <p14:sldId id="887"/>
            <p14:sldId id="845"/>
            <p14:sldId id="846"/>
            <p14:sldId id="843"/>
            <p14:sldId id="867"/>
            <p14:sldId id="852"/>
            <p14:sldId id="848"/>
            <p14:sldId id="850"/>
            <p14:sldId id="849"/>
            <p14:sldId id="853"/>
            <p14:sldId id="864"/>
            <p14:sldId id="868"/>
            <p14:sldId id="885"/>
          </p14:sldIdLst>
        </p14:section>
        <p14:section name="Example Project" id="{E26D984D-5E7A-491B-9E0C-4C099349EB35}">
          <p14:sldIdLst>
            <p14:sldId id="886"/>
            <p14:sldId id="860"/>
            <p14:sldId id="891"/>
            <p14:sldId id="789"/>
            <p14:sldId id="861"/>
            <p14:sldId id="862"/>
          </p14:sldIdLst>
        </p14:section>
        <p14:section name="Wrapup" id="{29A7F866-9DA9-446B-8359-CE426CB89C7A}">
          <p14:sldIdLst>
            <p14:sldId id="8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nu-cs211.github.io/cs211-files/hw/final_project.zi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reference/string/str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plusplus.com/reference/string/str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16</a:t>
            </a:r>
            <a:br>
              <a:rPr lang="en-US" dirty="0"/>
            </a:br>
            <a:r>
              <a:rPr lang="en-US" dirty="0"/>
              <a:t>RAII &amp; Memory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 (Northwestern), Hal Perkins (Washington), </a:t>
            </a:r>
            <a:r>
              <a:rPr lang="en-US" sz="1600" dirty="0" err="1"/>
              <a:t>Godmar</a:t>
            </a:r>
            <a:r>
              <a:rPr lang="en-US" sz="1600" dirty="0"/>
              <a:t> Back (Virginia Tech)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Strings</a:t>
            </a:r>
          </a:p>
          <a:p>
            <a:pPr lvl="1"/>
            <a:endParaRPr lang="en-US" dirty="0"/>
          </a:p>
          <a:p>
            <a:r>
              <a:rPr lang="en-US" b="1" dirty="0"/>
              <a:t>RAII</a:t>
            </a:r>
          </a:p>
          <a:p>
            <a:pPr lvl="1"/>
            <a:endParaRPr lang="en-US" dirty="0"/>
          </a:p>
          <a:p>
            <a:r>
              <a:rPr lang="en-US" dirty="0"/>
              <a:t>C++ Memory Management</a:t>
            </a:r>
          </a:p>
          <a:p>
            <a:pPr lvl="1"/>
            <a:endParaRPr lang="en-US" dirty="0"/>
          </a:p>
          <a:p>
            <a:r>
              <a:rPr lang="en-US" dirty="0"/>
              <a:t>Smart Pointers</a:t>
            </a:r>
          </a:p>
          <a:p>
            <a:endParaRPr lang="en-US" dirty="0"/>
          </a:p>
          <a:p>
            <a:r>
              <a:rPr lang="en-US" dirty="0"/>
              <a:t>Example GE211 Project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522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RAII-structured libraries enable simple 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std::vector, std::string, and other library containers must use dynamic memory internally</a:t>
            </a:r>
          </a:p>
          <a:p>
            <a:pPr lvl="1"/>
            <a:r>
              <a:rPr lang="en-US" dirty="0"/>
              <a:t>But we never have to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vector.destroy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free(string)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What makes memory management so automatic in C++?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Programming paradigm: RAII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Resource Acquisition Is Initialization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Basic idea: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Wrap resources in an object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Allocate when you initialize and deallocate when destructed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90BE-AE37-4FE7-930E-ABCAC543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“resource”?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8B10-5E09-4607-9B57-6F2022A7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25059" cy="5029200"/>
          </a:xfrm>
        </p:spPr>
        <p:txBody>
          <a:bodyPr/>
          <a:lstStyle/>
          <a:p>
            <a:r>
              <a:rPr lang="en-US" dirty="0"/>
              <a:t>Abstractly:</a:t>
            </a:r>
          </a:p>
          <a:p>
            <a:pPr lvl="1"/>
            <a:r>
              <a:rPr lang="en-US" dirty="0"/>
              <a:t>Something you need to get your computation done,</a:t>
            </a:r>
          </a:p>
          <a:p>
            <a:pPr lvl="1"/>
            <a:r>
              <a:rPr lang="en-US" dirty="0"/>
              <a:t>That you can run out of,</a:t>
            </a:r>
          </a:p>
          <a:p>
            <a:pPr lvl="1"/>
            <a:r>
              <a:rPr lang="en-US" dirty="0"/>
              <a:t>So you need to keep track of what you’re using and release what you aren’t</a:t>
            </a:r>
          </a:p>
          <a:p>
            <a:pPr lvl="1"/>
            <a:endParaRPr lang="en-US" dirty="0"/>
          </a:p>
          <a:p>
            <a:r>
              <a:rPr lang="en-US" dirty="0"/>
              <a:t>Concretely:</a:t>
            </a:r>
          </a:p>
          <a:p>
            <a:pPr lvl="1"/>
            <a:r>
              <a:rPr lang="en-US" dirty="0"/>
              <a:t>Memory!</a:t>
            </a:r>
          </a:p>
          <a:p>
            <a:pPr lvl="1"/>
            <a:r>
              <a:rPr lang="en-US" dirty="0"/>
              <a:t>File handles</a:t>
            </a:r>
          </a:p>
          <a:p>
            <a:pPr lvl="1"/>
            <a:r>
              <a:rPr lang="en-US" dirty="0"/>
              <a:t>Network sockets</a:t>
            </a:r>
          </a:p>
          <a:p>
            <a:pPr lvl="1"/>
            <a:r>
              <a:rPr lang="en-US" dirty="0"/>
              <a:t>Database sessions</a:t>
            </a:r>
          </a:p>
          <a:p>
            <a:pPr lvl="1"/>
            <a:r>
              <a:rPr lang="en-US" dirty="0"/>
              <a:t>Acquired </a:t>
            </a:r>
            <a:r>
              <a:rPr lang="en-US" i="1" dirty="0"/>
              <a:t>locks</a:t>
            </a:r>
            <a:r>
              <a:rPr lang="en-US" dirty="0"/>
              <a:t> (concurrent programming)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54B22-5090-4E97-9401-2EA408C0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E8B0-0009-4901-9CAE-D5F8EF30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leaking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E92F-4C80-44B1-A49F-653E2112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cstdio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f 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name.c_str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"r");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code here using the file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8AFD2-80B3-4C02-BFAC-F7B7BFE3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A8459-B5CE-49A7-9BAD-ADA8E2FD069A}"/>
              </a:ext>
            </a:extLst>
          </p:cNvPr>
          <p:cNvSpPr txBox="1"/>
          <p:nvPr/>
        </p:nvSpPr>
        <p:spPr>
          <a:xfrm>
            <a:off x="2458613" y="4953716"/>
            <a:ext cx="6233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Didn’t close the file!</a:t>
            </a:r>
            <a:br>
              <a:rPr lang="en-US" sz="2800" dirty="0"/>
            </a:br>
            <a:r>
              <a:rPr lang="en-US" sz="2800" dirty="0"/>
              <a:t>There’s a resource leak!!</a:t>
            </a:r>
          </a:p>
        </p:txBody>
      </p:sp>
    </p:spTree>
    <p:extLst>
      <p:ext uri="{BB962C8B-B14F-4D97-AF65-F5344CB8AC3E}">
        <p14:creationId xmlns:p14="http://schemas.microsoft.com/office/powerpoint/2010/main" val="50325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E8B0-0009-4901-9CAE-D5F8EF30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leaking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E92F-4C80-44B1-A49F-653E2112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cstdio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f 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name.c_str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"r");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code here using the file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(some error occurred) {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more code using the file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8AFD2-80B3-4C02-BFAC-F7B7BFE3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67168-690B-442C-969C-69F82FA9DA58}"/>
              </a:ext>
            </a:extLst>
          </p:cNvPr>
          <p:cNvSpPr txBox="1"/>
          <p:nvPr/>
        </p:nvSpPr>
        <p:spPr>
          <a:xfrm>
            <a:off x="4082603" y="5218093"/>
            <a:ext cx="623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wrong here?</a:t>
            </a:r>
          </a:p>
        </p:txBody>
      </p:sp>
    </p:spTree>
    <p:extLst>
      <p:ext uri="{BB962C8B-B14F-4D97-AF65-F5344CB8AC3E}">
        <p14:creationId xmlns:p14="http://schemas.microsoft.com/office/powerpoint/2010/main" val="85039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E8B0-0009-4901-9CAE-D5F8EF30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leaking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E92F-4C80-44B1-A49F-653E2112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cstdio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f 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name.c_str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"r");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code here using the file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(some error occurred) {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more code using the file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8AFD2-80B3-4C02-BFAC-F7B7BFE3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67168-690B-442C-969C-69F82FA9DA58}"/>
              </a:ext>
            </a:extLst>
          </p:cNvPr>
          <p:cNvSpPr txBox="1"/>
          <p:nvPr/>
        </p:nvSpPr>
        <p:spPr>
          <a:xfrm>
            <a:off x="4082602" y="5218093"/>
            <a:ext cx="6748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More common cause: early returns</a:t>
            </a:r>
          </a:p>
          <a:p>
            <a:r>
              <a:rPr lang="en-US" sz="2800" dirty="0"/>
              <a:t>Always beware when code returns early</a:t>
            </a:r>
          </a:p>
        </p:txBody>
      </p:sp>
    </p:spTree>
    <p:extLst>
      <p:ext uri="{BB962C8B-B14F-4D97-AF65-F5344CB8AC3E}">
        <p14:creationId xmlns:p14="http://schemas.microsoft.com/office/powerpoint/2010/main" val="175954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DDC5-B555-480A-888E-E122FC32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make early returns even worse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F4B9-4C5F-4542-85F2-CC5793DF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f)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(some problem detected){</a:t>
            </a:r>
            <a:r>
              <a:rPr lang="en-US" altLang="en-US" sz="24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runtime_error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(“Oops”)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code here using the file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f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name.c_str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"r");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code here using the file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helper(f);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might throw an exception never “return”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more code using the file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A15C2-B5F1-4E00-A7A0-D8227491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B8C45-F4BA-4DDC-96AA-818C0FDF3B8B}"/>
              </a:ext>
            </a:extLst>
          </p:cNvPr>
          <p:cNvSpPr txBox="1"/>
          <p:nvPr/>
        </p:nvSpPr>
        <p:spPr>
          <a:xfrm>
            <a:off x="3919472" y="5446693"/>
            <a:ext cx="5667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Can’t clean up here without try/catch </a:t>
            </a:r>
            <a:r>
              <a:rPr lang="en-US" sz="2800" i="1" dirty="0"/>
              <a:t>everywhere</a:t>
            </a:r>
          </a:p>
        </p:txBody>
      </p:sp>
    </p:spTree>
    <p:extLst>
      <p:ext uri="{BB962C8B-B14F-4D97-AF65-F5344CB8AC3E}">
        <p14:creationId xmlns:p14="http://schemas.microsoft.com/office/powerpoint/2010/main" val="102417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EEFF-F59A-484A-8985-8901FE1D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solution: Resource Acquisition Is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EB0A-6494-482E-9A9F-653FEDB2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>
            <a:normAutofit/>
          </a:bodyPr>
          <a:lstStyle/>
          <a:p>
            <a:r>
              <a:rPr lang="en-US" dirty="0"/>
              <a:t>Also known as Scope Based Resource Management (SBRM)</a:t>
            </a:r>
          </a:p>
          <a:p>
            <a:endParaRPr lang="en-US" dirty="0"/>
          </a:p>
          <a:p>
            <a:r>
              <a:rPr lang="en-US" dirty="0"/>
              <a:t>Never open/close or free/allocate manually</a:t>
            </a:r>
          </a:p>
          <a:p>
            <a:r>
              <a:rPr lang="en-US" dirty="0"/>
              <a:t>Instead make a class that owns the Resource</a:t>
            </a:r>
          </a:p>
          <a:p>
            <a:pPr lvl="1"/>
            <a:r>
              <a:rPr lang="en-US" dirty="0"/>
              <a:t>Allocate in the constructor</a:t>
            </a:r>
          </a:p>
          <a:p>
            <a:pPr lvl="2"/>
            <a:r>
              <a:rPr lang="en-US" dirty="0"/>
              <a:t>Programmer calls this when initializing the object variable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Deallocate in the </a:t>
            </a:r>
            <a:r>
              <a:rPr lang="en-US" b="1" dirty="0"/>
              <a:t>destructor</a:t>
            </a:r>
          </a:p>
          <a:p>
            <a:pPr lvl="2"/>
            <a:r>
              <a:rPr lang="en-US" dirty="0"/>
              <a:t>Automatically occurs. Programmer doesn’t have to do anything!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A7EE5-D1FE-460B-8073-7D9C5D9A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58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4B9B-067E-4DDF-B314-590D632E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E110-9E2E-4B80-A9AC-25FC440F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concept as constructors: used to clean up an object</a:t>
            </a:r>
          </a:p>
          <a:p>
            <a:pPr lvl="1"/>
            <a:r>
              <a:rPr lang="en-US" dirty="0"/>
              <a:t>Automatically called when the object goes out of scope</a:t>
            </a:r>
          </a:p>
          <a:p>
            <a:pPr lvl="1"/>
            <a:r>
              <a:rPr lang="en-US" dirty="0"/>
              <a:t>Note: you never call the destructor yourself!</a:t>
            </a:r>
          </a:p>
          <a:p>
            <a:pPr lvl="1"/>
            <a:endParaRPr lang="en-US" dirty="0"/>
          </a:p>
          <a:p>
            <a:r>
              <a:rPr lang="en-US" dirty="0"/>
              <a:t>Handles any cleanup, including freeing necessary resources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// close the file here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F068B-74EE-4389-B827-37FB6AFF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CB70-D996-4A3A-8229-227C27D9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 allow resources to automatically be cleaned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D057-0260-4A55-BDAB-E8A28432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f(name , "r");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stuff with the file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f.~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happens automatically here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2B807-DB26-41F8-9114-D7628355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specifications due today!</a:t>
            </a:r>
          </a:p>
          <a:p>
            <a:pPr lvl="1"/>
            <a:r>
              <a:rPr lang="en-US" dirty="0"/>
              <a:t>Each group gets will get feedback later this week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the meantime: get started on code now!</a:t>
            </a:r>
          </a:p>
          <a:p>
            <a:pPr lvl="1"/>
            <a:r>
              <a:rPr lang="en-US" dirty="0"/>
              <a:t>Start with the core functionality, which isn’t really going to change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Due at the end of next week!!!</a:t>
            </a:r>
          </a:p>
          <a:p>
            <a:pPr lvl="2"/>
            <a:r>
              <a:rPr lang="en-US" dirty="0"/>
              <a:t>Worth more than double any homework assignment</a:t>
            </a:r>
          </a:p>
          <a:p>
            <a:pPr lvl="2"/>
            <a:r>
              <a:rPr lang="en-US" dirty="0"/>
              <a:t>Late penalty is significant. No slip days</a:t>
            </a:r>
          </a:p>
          <a:p>
            <a:pPr lvl="3"/>
            <a:r>
              <a:rPr lang="en-US" dirty="0"/>
              <a:t>Up to 90% max points for one day late</a:t>
            </a:r>
          </a:p>
          <a:p>
            <a:pPr lvl="3"/>
            <a:r>
              <a:rPr lang="en-US" dirty="0"/>
              <a:t>Up to 60% max points for two days late</a:t>
            </a:r>
          </a:p>
          <a:p>
            <a:pPr lvl="3"/>
            <a:r>
              <a:rPr lang="en-US" dirty="0"/>
              <a:t>Up to 30% max points for three days 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CB70-D996-4A3A-8229-227C27D9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 allow resources to automatically be cleaned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D057-0260-4A55-BDAB-E8A28432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f(name , "r");</a:t>
            </a:r>
          </a:p>
          <a:p>
            <a:pPr marL="0" indent="0">
              <a:buNone/>
            </a:pP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stuff with the file.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 return or throw exceptions!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f.~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happens here regardless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2B807-DB26-41F8-9114-D7628355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D6DDE-3731-4527-967D-6E553E9E50C3}"/>
              </a:ext>
            </a:extLst>
          </p:cNvPr>
          <p:cNvSpPr txBox="1"/>
          <p:nvPr/>
        </p:nvSpPr>
        <p:spPr>
          <a:xfrm>
            <a:off x="607595" y="5446693"/>
            <a:ext cx="10687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destructor is guaranteed to run.</a:t>
            </a:r>
            <a:br>
              <a:rPr lang="en-US" sz="2800" dirty="0"/>
            </a:br>
            <a:r>
              <a:rPr lang="en-US" sz="2800" dirty="0"/>
              <a:t>Even if there is an exception!</a:t>
            </a:r>
          </a:p>
        </p:txBody>
      </p:sp>
    </p:spTree>
    <p:extLst>
      <p:ext uri="{BB962C8B-B14F-4D97-AF65-F5344CB8AC3E}">
        <p14:creationId xmlns:p14="http://schemas.microsoft.com/office/powerpoint/2010/main" val="1204889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AD31-C6AA-1098-E411-5BEBB508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EECD-0CA9-3092-9659-F38E2747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RAII (Resource Acquisition Is Initialization), when are resources allocated?</a:t>
            </a:r>
          </a:p>
          <a:p>
            <a:endParaRPr lang="en-US" dirty="0"/>
          </a:p>
          <a:p>
            <a:pPr marL="747713" indent="-519113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In the Constructor</a:t>
            </a:r>
          </a:p>
          <a:p>
            <a:pPr marL="747713" indent="-519113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By a special function, which is called on-demand</a:t>
            </a:r>
          </a:p>
          <a:p>
            <a:pPr marL="747713" indent="-519113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When compiling the code</a:t>
            </a:r>
          </a:p>
          <a:p>
            <a:pPr marL="747713" indent="-519113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Wherever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is called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67D9-D2F5-B272-EE3A-CB870E0B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0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AD31-C6AA-1098-E411-5BEBB508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EECD-0CA9-3092-9659-F38E2747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RAII (Resource Acquisition Is Initialization), when are resources allocated?</a:t>
            </a:r>
          </a:p>
          <a:p>
            <a:endParaRPr lang="en-US" dirty="0"/>
          </a:p>
          <a:p>
            <a:pPr marL="747713" indent="-519113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In the Constructor</a:t>
            </a:r>
          </a:p>
          <a:p>
            <a:pPr marL="747713" indent="-519113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b="0" i="0" u="none" strike="sngStrike" dirty="0">
                <a:solidFill>
                  <a:srgbClr val="000000"/>
                </a:solidFill>
                <a:effectLst/>
              </a:rPr>
              <a:t>By a special function, which is called on-demand</a:t>
            </a:r>
          </a:p>
          <a:p>
            <a:pPr marL="747713" indent="-519113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b="0" i="0" u="none" strike="sngStrike" dirty="0">
                <a:solidFill>
                  <a:srgbClr val="000000"/>
                </a:solidFill>
                <a:effectLst/>
              </a:rPr>
              <a:t>When compiling the code</a:t>
            </a:r>
          </a:p>
          <a:p>
            <a:pPr marL="747713" indent="-519113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b="0" i="0" u="none" strike="sngStrike" dirty="0">
                <a:solidFill>
                  <a:srgbClr val="000000"/>
                </a:solidFill>
                <a:effectLst/>
              </a:rPr>
              <a:t>Wherever </a:t>
            </a:r>
            <a:r>
              <a:rPr lang="en-US" sz="2400" b="1" i="0" u="none" strike="sng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b="0" i="0" u="none" strike="sngStrike" dirty="0">
                <a:solidFill>
                  <a:srgbClr val="000000"/>
                </a:solidFill>
                <a:effectLst/>
              </a:rPr>
              <a:t> is called</a:t>
            </a:r>
            <a:endParaRPr lang="en-US" sz="3600" strike="sngStri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67D9-D2F5-B272-EE3A-CB870E0B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7A3DE3-D502-6028-8B7A-AC35A2F1BB01}"/>
              </a:ext>
            </a:extLst>
          </p:cNvPr>
          <p:cNvSpPr/>
          <p:nvPr/>
        </p:nvSpPr>
        <p:spPr>
          <a:xfrm>
            <a:off x="824248" y="2485623"/>
            <a:ext cx="3580327" cy="6181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2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Strings</a:t>
            </a:r>
          </a:p>
          <a:p>
            <a:pPr lvl="1"/>
            <a:endParaRPr lang="en-US" dirty="0"/>
          </a:p>
          <a:p>
            <a:r>
              <a:rPr lang="en-US" dirty="0"/>
              <a:t>RAII</a:t>
            </a:r>
          </a:p>
          <a:p>
            <a:pPr lvl="1"/>
            <a:endParaRPr lang="en-US" dirty="0"/>
          </a:p>
          <a:p>
            <a:r>
              <a:rPr lang="en-US" b="1" dirty="0"/>
              <a:t>C++ Memory Management</a:t>
            </a:r>
          </a:p>
          <a:p>
            <a:pPr lvl="1"/>
            <a:endParaRPr lang="en-US" dirty="0"/>
          </a:p>
          <a:p>
            <a:r>
              <a:rPr lang="en-US" dirty="0"/>
              <a:t>Smart Pointers</a:t>
            </a:r>
          </a:p>
          <a:p>
            <a:endParaRPr lang="en-US" dirty="0"/>
          </a:p>
          <a:p>
            <a:r>
              <a:rPr lang="en-US" dirty="0"/>
              <a:t>Example GE211 Project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83410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dynamic memory was very important for making any realistic program that responds to user input</a:t>
            </a:r>
          </a:p>
          <a:p>
            <a:endParaRPr lang="en-US" dirty="0"/>
          </a:p>
          <a:p>
            <a:r>
              <a:rPr lang="en-US" dirty="0"/>
              <a:t>In C++, because of RAII concepts and the Standard Template Library, we haven’t had to manually use dynamic memory at all!</a:t>
            </a:r>
          </a:p>
          <a:p>
            <a:pPr lvl="1"/>
            <a:r>
              <a:rPr lang="en-US" dirty="0"/>
              <a:t>But it is still there, happening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we could harness it ourselves if we need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24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Reminder: 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Requests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bytes of memory from the heap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 a pointer to this new </a:t>
            </a:r>
            <a:r>
              <a:rPr lang="en-US" b="1" dirty="0"/>
              <a:t>object</a:t>
            </a:r>
          </a:p>
          <a:p>
            <a:pPr lvl="2"/>
            <a:r>
              <a:rPr lang="en-US" dirty="0"/>
              <a:t>Not associated with any variable (sort of like string literals)</a:t>
            </a:r>
          </a:p>
          <a:p>
            <a:pPr lvl="2"/>
            <a:r>
              <a:rPr lang="en-US" dirty="0"/>
              <a:t>It has no value by default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object persists until it is manually deallocated</a:t>
            </a:r>
          </a:p>
          <a:p>
            <a:pPr lvl="2"/>
            <a:r>
              <a:rPr lang="en-US" dirty="0"/>
              <a:t>Deallocated through a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5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4976-0B26-4562-ABB2-A621245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memory allocation (original, old 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E12D-3E6F-4EBB-B504-23558829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Allocate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keyword and a type</a:t>
            </a:r>
          </a:p>
          <a:p>
            <a:pPr lvl="1"/>
            <a:r>
              <a:rPr lang="en-US" dirty="0"/>
              <a:t>No need to specify number of bytes anymore</a:t>
            </a:r>
          </a:p>
          <a:p>
            <a:pPr lvl="1"/>
            <a:r>
              <a:rPr lang="en-US" dirty="0"/>
              <a:t>Works for primitive types and for objects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int;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&lt;int&gt;* p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&lt;int&gt;;</a:t>
            </a:r>
          </a:p>
          <a:p>
            <a:pPr lvl="1"/>
            <a:endParaRPr lang="en-US" dirty="0"/>
          </a:p>
          <a:p>
            <a:r>
              <a:rPr lang="en-US" dirty="0"/>
              <a:t>Deallocate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keyword and the pointer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p;</a:t>
            </a:r>
          </a:p>
          <a:p>
            <a:pPr lvl="1"/>
            <a:endParaRPr lang="en-US" dirty="0"/>
          </a:p>
          <a:p>
            <a:r>
              <a:rPr lang="en-US" dirty="0"/>
              <a:t>Warning: never mix-and-match malloc()/free() with new/delete</a:t>
            </a:r>
          </a:p>
          <a:p>
            <a:pPr lvl="1"/>
            <a:r>
              <a:rPr lang="en-US" sz="2200" b="1" dirty="0"/>
              <a:t>UNDEFINED BEHAVIOR </a:t>
            </a:r>
            <a:r>
              <a:rPr lang="en-US" sz="2200" dirty="0"/>
              <a:t>(free() doesn’t call destructor!!)</a:t>
            </a:r>
            <a:endParaRPr lang="en-US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CCED8-B6A7-4852-B09C-B71DF5F8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29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F500-CE27-47C6-8DAB-C9DD5626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3FE9-DDDA-4C7D-B806-024664D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new, add the size of the array after the type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data = new int[10];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, must instead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</a:p>
          <a:p>
            <a:pPr lvl="1"/>
            <a:r>
              <a:rPr lang="en-US" b="1" dirty="0"/>
              <a:t>Important</a:t>
            </a:r>
            <a:r>
              <a:rPr lang="en-US" dirty="0"/>
              <a:t>: Must remember this or </a:t>
            </a:r>
            <a:r>
              <a:rPr lang="en-US" sz="2000" b="1" dirty="0"/>
              <a:t>UNDEFINED BEHAVIOR 😭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Reason: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calls the destructor and then frees the memory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iteratively calls destructors and then frees the memory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</a:t>
            </a:r>
            <a:r>
              <a:rPr lang="en-US" i="1" dirty="0"/>
              <a:t>could</a:t>
            </a:r>
            <a:r>
              <a:rPr lang="en-US" dirty="0"/>
              <a:t> have worked for everything, but it would be less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F642-53AC-42C2-A8DF-CD8A7DBA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87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F500-CE27-47C6-8DAB-C9DD5626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3FE9-DDDA-4C7D-B806-024664D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new, add the size of the array after the type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data = new int[10];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, must instead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</a:p>
          <a:p>
            <a:pPr lvl="1"/>
            <a:r>
              <a:rPr lang="en-US" b="1" dirty="0"/>
              <a:t>Important</a:t>
            </a:r>
            <a:r>
              <a:rPr lang="en-US" dirty="0"/>
              <a:t>: Must remember this or </a:t>
            </a:r>
            <a:r>
              <a:rPr lang="en-US" sz="2000" b="1" dirty="0"/>
              <a:t>UNDEFINED BEHAVIOR 😭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Reason: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calls the destructor and then frees the memory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iteratively calls destructors and then frees the memory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</a:t>
            </a:r>
            <a:r>
              <a:rPr lang="en-US" i="1" dirty="0"/>
              <a:t>could</a:t>
            </a:r>
            <a:r>
              <a:rPr lang="en-US" dirty="0"/>
              <a:t> have worked for everything, but it would be less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F642-53AC-42C2-A8DF-CD8A7DBA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6CF56-DA00-4C38-A07D-C71B211ABF9D}"/>
              </a:ext>
            </a:extLst>
          </p:cNvPr>
          <p:cNvSpPr txBox="1"/>
          <p:nvPr/>
        </p:nvSpPr>
        <p:spPr>
          <a:xfrm rot="402707">
            <a:off x="944922" y="2062807"/>
            <a:ext cx="10298142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Just use std::array or std::vector instead!!</a:t>
            </a:r>
          </a:p>
        </p:txBody>
      </p:sp>
    </p:spTree>
    <p:extLst>
      <p:ext uri="{BB962C8B-B14F-4D97-AF65-F5344CB8AC3E}">
        <p14:creationId xmlns:p14="http://schemas.microsoft.com/office/powerpoint/2010/main" val="2933778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43EE-99F5-4026-A71B-1CCAB281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dynamic memory vs C++ dynamic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45E1A-96DA-401E-9C2A-9A2BCCF3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DA0F8E2-E002-4F8D-B57A-6F9D34F7E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831634"/>
              </p:ext>
            </p:extLst>
          </p:nvPr>
        </p:nvGraphicFramePr>
        <p:xfrm>
          <a:off x="607595" y="1075055"/>
          <a:ext cx="10972799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2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malloc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new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What is it?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an operator or keyword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How often used (in C)?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often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never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How often used (in C++)?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rarely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sometimes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(often, but by a library without the dev knowing)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Allocated memory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for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anything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arrays,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structs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, objects, primitives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Returns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void*</a:t>
                      </a:r>
                      <a:b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2000" i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should be cast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appropriate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pointer type</a:t>
                      </a:r>
                      <a:b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2000" i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doesn’t need a cast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When out of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returns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throws an exception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Deallocating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free()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or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delete[]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7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F3EF-4748-4F40-BC89-C1C7D12F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 from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51D5-ED48-4B9B-9FFE-36930ECB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Thursday 5/25</a:t>
            </a:r>
          </a:p>
          <a:p>
            <a:pPr lvl="1"/>
            <a:r>
              <a:rPr lang="en-US" dirty="0"/>
              <a:t>C and C++ wrap-up</a:t>
            </a:r>
          </a:p>
          <a:p>
            <a:pPr lvl="1"/>
            <a:endParaRPr lang="en-US" dirty="0"/>
          </a:p>
          <a:p>
            <a:r>
              <a:rPr lang="en-US" dirty="0"/>
              <a:t>Tuesday 5/30</a:t>
            </a:r>
          </a:p>
          <a:p>
            <a:pPr lvl="1"/>
            <a:r>
              <a:rPr lang="en-US" dirty="0"/>
              <a:t>Version control and Git</a:t>
            </a:r>
          </a:p>
          <a:p>
            <a:pPr lvl="1"/>
            <a:r>
              <a:rPr lang="en-US" dirty="0"/>
              <a:t>Also, the final quiz!</a:t>
            </a:r>
          </a:p>
          <a:p>
            <a:pPr lvl="1"/>
            <a:endParaRPr lang="en-US" dirty="0"/>
          </a:p>
          <a:p>
            <a:r>
              <a:rPr lang="en-US" dirty="0"/>
              <a:t>Thursday 6/01</a:t>
            </a:r>
          </a:p>
          <a:p>
            <a:pPr lvl="1"/>
            <a:r>
              <a:rPr lang="en-US" dirty="0"/>
              <a:t>No lecture</a:t>
            </a:r>
          </a:p>
          <a:p>
            <a:pPr lvl="1"/>
            <a:r>
              <a:rPr lang="en-US" dirty="0"/>
              <a:t>Office hours in Tech Auditorium during lecture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9AB6E-FFE9-448D-B80B-B9414424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0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DC81-0B8B-4C1A-B799-0195926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7FFB-1402-4240-BA82-7E07E9D3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NULL still works (legacy from C), there’s a better way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/>
              <a:t> is the preferred literal</a:t>
            </a:r>
          </a:p>
          <a:p>
            <a:pPr lvl="1"/>
            <a:r>
              <a:rPr lang="en-US" dirty="0"/>
              <a:t>Same meaning as NULL, but its type is explicitly T* for </a:t>
            </a:r>
            <a:r>
              <a:rPr lang="en-US" i="1" dirty="0"/>
              <a:t>any</a:t>
            </a:r>
            <a:r>
              <a:rPr lang="en-US" dirty="0"/>
              <a:t> type T</a:t>
            </a:r>
          </a:p>
          <a:p>
            <a:pPr lvl="1"/>
            <a:r>
              <a:rPr lang="en-US" dirty="0"/>
              <a:t>Still converts to 0 when needed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C++ example: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print(int value);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print(NULL); // calls print for type int 😱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calls print for type int* 😎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5EC39-FAC0-48E3-A72D-5717F42A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Strings</a:t>
            </a:r>
          </a:p>
          <a:p>
            <a:pPr lvl="1"/>
            <a:endParaRPr lang="en-US" dirty="0"/>
          </a:p>
          <a:p>
            <a:r>
              <a:rPr lang="en-US" dirty="0"/>
              <a:t>RAII</a:t>
            </a:r>
          </a:p>
          <a:p>
            <a:pPr lvl="1"/>
            <a:endParaRPr lang="en-US" dirty="0"/>
          </a:p>
          <a:p>
            <a:r>
              <a:rPr lang="en-US" dirty="0"/>
              <a:t>C++ Memory Management</a:t>
            </a:r>
          </a:p>
          <a:p>
            <a:pPr lvl="1"/>
            <a:endParaRPr lang="en-US" dirty="0"/>
          </a:p>
          <a:p>
            <a:r>
              <a:rPr lang="en-US" b="1" dirty="0"/>
              <a:t>Smart Pointers</a:t>
            </a:r>
          </a:p>
          <a:p>
            <a:endParaRPr lang="en-US" dirty="0"/>
          </a:p>
          <a:p>
            <a:r>
              <a:rPr lang="en-US" dirty="0"/>
              <a:t>Example GE211 Project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35218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129C-7661-4D2A-8D57-2863F850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memory in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D4FC-6ABC-4DA3-929B-88B94023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will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to allocate memory for some data member</a:t>
            </a:r>
          </a:p>
          <a:p>
            <a:endParaRPr lang="en-US" dirty="0"/>
          </a:p>
          <a:p>
            <a:r>
              <a:rPr lang="en-US" dirty="0"/>
              <a:t>Destructor will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to free the memory when the object goes out of scope</a:t>
            </a:r>
          </a:p>
          <a:p>
            <a:endParaRPr lang="en-US" dirty="0"/>
          </a:p>
          <a:p>
            <a:r>
              <a:rPr lang="en-US" dirty="0"/>
              <a:t>Observation:</a:t>
            </a:r>
          </a:p>
          <a:p>
            <a:pPr lvl="1"/>
            <a:r>
              <a:rPr lang="en-US" dirty="0"/>
              <a:t>Memory is manually created and initialized to values</a:t>
            </a:r>
          </a:p>
          <a:p>
            <a:pPr lvl="1"/>
            <a:r>
              <a:rPr lang="en-US" dirty="0"/>
              <a:t>But deletion is almost always just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lvl="1"/>
            <a:r>
              <a:rPr lang="en-US" dirty="0"/>
              <a:t>We could use RAII to do this for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232A3-6990-4E78-A3E3-083B4125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9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A1D5-FDE2-4D6E-B108-AB1FD679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Smart Pointers (modern C++ memory management)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6BB7-A31B-4187-B89C-8B0432C1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smart pointer is an object that stores a pointer to a heap-allocated object</a:t>
            </a:r>
          </a:p>
          <a:p>
            <a:pPr lvl="1"/>
            <a:r>
              <a:rPr lang="en-US" dirty="0"/>
              <a:t>Behaves just like a normal C++ pointer by overloading *, -&gt;, [], etc.</a:t>
            </a:r>
          </a:p>
          <a:p>
            <a:pPr lvl="1"/>
            <a:endParaRPr lang="en-US" dirty="0"/>
          </a:p>
          <a:p>
            <a:r>
              <a:rPr lang="en-US" dirty="0"/>
              <a:t>Smart pointers do the memory management for you</a:t>
            </a:r>
          </a:p>
          <a:p>
            <a:pPr lvl="1"/>
            <a:r>
              <a:rPr lang="en-US" dirty="0"/>
              <a:t>Automatically deletes the pointed-to object if the smart pointer goes out of scope</a:t>
            </a:r>
          </a:p>
          <a:p>
            <a:pPr lvl="1"/>
            <a:r>
              <a:rPr lang="en-US" dirty="0"/>
              <a:t>I.e., if the memory would leak, it is instead freed</a:t>
            </a:r>
          </a:p>
          <a:p>
            <a:pPr lvl="1"/>
            <a:endParaRPr lang="en-US" dirty="0"/>
          </a:p>
          <a:p>
            <a:r>
              <a:rPr lang="en-US" dirty="0"/>
              <a:t>Smart pointers are the modern C++ way to do dynamic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E1EEC-A1A5-45C4-BA1C-234BF269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4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C9C4-0717-4A09-975F-54329661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pointer (</a:t>
            </a:r>
            <a:r>
              <a:rPr lang="en-US" dirty="0" err="1"/>
              <a:t>unique_ptr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52F0-E9C6-42DC-BB63-C73A3FAA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ownership of a pointer</a:t>
            </a:r>
          </a:p>
          <a:p>
            <a:r>
              <a:rPr lang="en-US" dirty="0"/>
              <a:t>Allows access to the value pointed to</a:t>
            </a:r>
          </a:p>
          <a:p>
            <a:r>
              <a:rPr lang="en-US" dirty="0"/>
              <a:t>Invokes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automatically</a:t>
            </a:r>
          </a:p>
          <a:p>
            <a:pPr lvl="1"/>
            <a:r>
              <a:rPr lang="en-US" dirty="0"/>
              <a:t>Either when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goes out of scope via the destructor</a:t>
            </a:r>
          </a:p>
          <a:p>
            <a:pPr lvl="1"/>
            <a:r>
              <a:rPr lang="en-US" dirty="0"/>
              <a:t>Or when the owned pointer is overwritten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char(‘a’));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sets letter to ‘a’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E67CE-A181-4B7D-876B-999C7CEA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8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C9C4-0717-4A09-975F-54329661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don’t require new 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52F0-E9C6-42DC-BB63-C73A3FAA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0972799" cy="5029200"/>
          </a:xfrm>
        </p:spPr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&lt;TYPE&gt;()</a:t>
            </a:r>
            <a:r>
              <a:rPr lang="en-US" dirty="0"/>
              <a:t>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for you</a:t>
            </a:r>
          </a:p>
          <a:p>
            <a:pPr lvl="1"/>
            <a:r>
              <a:rPr lang="en-US" dirty="0"/>
              <a:t>Totally gets rid of old C++ syntax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Pass in arguments for the Constructor as needed</a:t>
            </a:r>
          </a:p>
          <a:p>
            <a:pPr lvl="1"/>
            <a:r>
              <a:rPr lang="en-US" dirty="0"/>
              <a:t>Make it harder to mess up ownership</a:t>
            </a:r>
          </a:p>
          <a:p>
            <a:pPr lvl="1"/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Original way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letter_ptr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(new char(‘a’));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True modern way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letter_ptr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&lt;char&gt;(‘a’);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E67CE-A181-4B7D-876B-999C7CEA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22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CB70-D996-4A3A-8229-227C27D9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are automatically freed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D057-0260-4A55-BDAB-E8A28432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82636" cy="5029200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handle_memory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&lt;double&gt; d = std::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&lt;double&gt;(3.7);</a:t>
            </a:r>
          </a:p>
          <a:p>
            <a:pPr marL="0" indent="0">
              <a:buNone/>
            </a:pPr>
            <a:r>
              <a:rPr lang="en-US" altLang="en-US" sz="105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stuff with the </a:t>
            </a:r>
            <a:r>
              <a:rPr lang="en-US" altLang="en-US" sz="24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 return or throw exceptions!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memory is </a:t>
            </a:r>
            <a:r>
              <a:rPr lang="en-US" altLang="en-US" sz="24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 regardless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2B807-DB26-41F8-9114-D7628355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D6DDE-3731-4527-967D-6E553E9E50C3}"/>
              </a:ext>
            </a:extLst>
          </p:cNvPr>
          <p:cNvSpPr txBox="1"/>
          <p:nvPr/>
        </p:nvSpPr>
        <p:spPr>
          <a:xfrm>
            <a:off x="607595" y="5446693"/>
            <a:ext cx="10687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destructor is guaranteed to run.</a:t>
            </a:r>
            <a:br>
              <a:rPr lang="en-US" sz="2800" dirty="0"/>
            </a:br>
            <a:r>
              <a:rPr lang="en-US" sz="2800" dirty="0"/>
              <a:t>Even if there is an exception!</a:t>
            </a:r>
          </a:p>
        </p:txBody>
      </p:sp>
    </p:spTree>
    <p:extLst>
      <p:ext uri="{BB962C8B-B14F-4D97-AF65-F5344CB8AC3E}">
        <p14:creationId xmlns:p14="http://schemas.microsoft.com/office/powerpoint/2010/main" val="1375426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34B2-DE01-4975-B281-A49A73D4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ownership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0ECB-4CC6-434C-AB84-3DCA492BC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Matches the “ownership rules” we discussed in C</a:t>
            </a:r>
          </a:p>
          <a:p>
            <a:pPr lvl="1"/>
            <a:r>
              <a:rPr lang="en-US" dirty="0"/>
              <a:t>There is only one single owner of a </a:t>
            </a:r>
            <a:r>
              <a:rPr lang="en-US" dirty="0" err="1"/>
              <a:t>unique_ptr</a:t>
            </a:r>
            <a:endParaRPr lang="en-US" dirty="0"/>
          </a:p>
          <a:p>
            <a:pPr lvl="2"/>
            <a:r>
              <a:rPr lang="en-US" dirty="0"/>
              <a:t>Which in turn owns the memory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Cannot be copied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x =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&lt;int&gt;(5); // OK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y(x); // Fails, no copy constructor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z; // OK, holds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 x; // Fails, no assignment operator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Ownership can be transferred if needed</a:t>
            </a:r>
          </a:p>
          <a:p>
            <a:pPr lvl="2"/>
            <a:r>
              <a:rPr lang="en-US" dirty="0"/>
              <a:t>release() gives up ownership of the pointer</a:t>
            </a:r>
          </a:p>
          <a:p>
            <a:pPr lvl="2"/>
            <a:r>
              <a:rPr lang="en-US" dirty="0"/>
              <a:t>reset() deletes the current pointer (if any) and stores a new 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E3AA1-F01A-4B0A-9D5F-52FAF50D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00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0FDB-ADF4-4473-8B8B-6EF0FC77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87A4-E4FE-4FCF-B3B9-A7C611C4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can store arrays as well</a:t>
            </a:r>
          </a:p>
          <a:p>
            <a:pPr lvl="1"/>
            <a:r>
              <a:rPr lang="en-US" dirty="0"/>
              <a:t>Will call delete[] on destruction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&lt;int[]&gt; x =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&lt;int[]&gt;(5);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x[0] = 1;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x[1] = 2;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// memory will be freed automatically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52645-90B4-469E-BF75-8D14B363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6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F842-3B59-4C2C-9D42-9B1CE410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pointers (</a:t>
            </a:r>
            <a:r>
              <a:rPr lang="en-US" dirty="0" err="1"/>
              <a:t>shared_ptr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E6AF-5C57-4F55-9FE6-E496A4DD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, except that there can be multiple owners</a:t>
            </a:r>
          </a:p>
          <a:p>
            <a:pPr lvl="1"/>
            <a:r>
              <a:rPr lang="en-US" dirty="0"/>
              <a:t>Different ownership policy</a:t>
            </a:r>
          </a:p>
          <a:p>
            <a:endParaRPr lang="en-US" dirty="0"/>
          </a:p>
          <a:p>
            <a:r>
              <a:rPr lang="en-US" dirty="0"/>
              <a:t>Tracks the number of owners to decide when to free</a:t>
            </a:r>
          </a:p>
          <a:p>
            <a:pPr lvl="1"/>
            <a:r>
              <a:rPr lang="en-US" dirty="0"/>
              <a:t>Copy/assign operators do work and increment number of owners</a:t>
            </a:r>
          </a:p>
          <a:p>
            <a:pPr lvl="1"/>
            <a:r>
              <a:rPr lang="en-US" dirty="0"/>
              <a:t>Destructor decrements number of owners</a:t>
            </a:r>
          </a:p>
          <a:p>
            <a:pPr lvl="2"/>
            <a:r>
              <a:rPr lang="en-US" dirty="0"/>
              <a:t>Frees memory if number of owners hits zero</a:t>
            </a:r>
          </a:p>
          <a:p>
            <a:pPr lvl="2"/>
            <a:endParaRPr lang="en-US" dirty="0"/>
          </a:p>
          <a:p>
            <a:r>
              <a:rPr lang="en-US" dirty="0"/>
              <a:t>Technique is known as “reference counting”</a:t>
            </a:r>
          </a:p>
          <a:p>
            <a:pPr lvl="1"/>
            <a:r>
              <a:rPr lang="en-US" dirty="0"/>
              <a:t>Higher overhead than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has, means slower to use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CCB9E-0671-4366-95BA-24FB8E47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RAII programming idiom:</a:t>
            </a:r>
            <a:br>
              <a:rPr lang="en-US" dirty="0"/>
            </a:br>
            <a:r>
              <a:rPr lang="en-US" dirty="0"/>
              <a:t>(Resource Acquisition Is Initialization)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Understand how it is making development easier in C++</a:t>
            </a:r>
          </a:p>
          <a:p>
            <a:endParaRPr lang="en-US" dirty="0"/>
          </a:p>
          <a:p>
            <a:r>
              <a:rPr lang="en-US" dirty="0"/>
              <a:t>Discuss C++ memory management</a:t>
            </a:r>
          </a:p>
          <a:p>
            <a:pPr lvl="1"/>
            <a:r>
              <a:rPr lang="en-US" dirty="0"/>
              <a:t>What exists and how it works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use Smart Pointers to make it easy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7AC7-3AEC-4B40-BCA8-2E7D59E9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31E5-1097-458E-9C92-83FDA949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pointers are how memory is managed in modern C++</a:t>
            </a:r>
          </a:p>
          <a:p>
            <a:pPr lvl="1"/>
            <a:r>
              <a:rPr lang="en-US" dirty="0"/>
              <a:t>Never need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lvl="1"/>
            <a:r>
              <a:rPr lang="en-US" dirty="0"/>
              <a:t>Never have to worry about creating the right amount of memory</a:t>
            </a:r>
          </a:p>
          <a:p>
            <a:pPr lvl="1"/>
            <a:r>
              <a:rPr lang="en-US" dirty="0"/>
              <a:t>Never have to worry about freeing the memory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automatically manages ownership rules for us</a:t>
            </a:r>
          </a:p>
          <a:p>
            <a:pPr lvl="1"/>
            <a:r>
              <a:rPr lang="en-US" dirty="0"/>
              <a:t>Ensures that there is only one owner at a time</a:t>
            </a:r>
          </a:p>
          <a:p>
            <a:pPr lvl="1"/>
            <a:r>
              <a:rPr lang="en-US" dirty="0"/>
              <a:t>Ensure that memory is properly freed if there would be no owner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1DB3-3FE1-4E2D-B52A-FC55A74C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77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AD31-C6AA-1098-E411-5BEBB508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EECD-0CA9-3092-9659-F38E2747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manual memory management necessary at all in C++?</a:t>
            </a:r>
          </a:p>
          <a:p>
            <a:pPr lvl="1"/>
            <a:r>
              <a:rPr lang="en-US" dirty="0"/>
              <a:t>Assumption: we’re using modern C++ with STL and smart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67D9-D2F5-B272-EE3A-CB870E0B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8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AD31-C6AA-1098-E411-5BEBB508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EECD-0CA9-3092-9659-F38E2747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manual memory management necessary at all in C++?</a:t>
            </a:r>
          </a:p>
          <a:p>
            <a:pPr lvl="1"/>
            <a:r>
              <a:rPr lang="en-US" dirty="0"/>
              <a:t>Assumption: we’re using modern C++ with STL and smart pointers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 for very efficient code</a:t>
            </a:r>
          </a:p>
          <a:p>
            <a:pPr lvl="2"/>
            <a:r>
              <a:rPr lang="en-US" dirty="0"/>
              <a:t>Some kind of game engine that needs to reuse large amounts of memory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Implementing a new data structure from scratch</a:t>
            </a:r>
          </a:p>
          <a:p>
            <a:pPr lvl="2"/>
            <a:r>
              <a:rPr lang="en-US" dirty="0"/>
              <a:t>Some kind of crazy red-black tree nonsense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When something else needs to hold the memory for objects</a:t>
            </a:r>
          </a:p>
          <a:p>
            <a:pPr lvl="2"/>
            <a:r>
              <a:rPr lang="en-US" dirty="0"/>
              <a:t>Object slicing example from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67D9-D2F5-B272-EE3A-CB870E0B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6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B316-D9A7-4408-98C6-6344AF51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fix object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564E-85CF-A805-5107-B324D1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std::vector&lt;std::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&lt;Printable&gt;&gt; heap;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heap.push_back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(std::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&lt;Position&gt;(1, 2));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heap.push_back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(std::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&lt;Position3D&gt;(-7, -6, -5);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(std::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&lt;Printable&gt; const&amp; p: heap)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(*p); // prints the right thing!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/>
          </a:p>
          <a:p>
            <a:r>
              <a:rPr lang="en-US" dirty="0"/>
              <a:t>Each object is heap-allocated, so there’s enough memory for each</a:t>
            </a:r>
          </a:p>
          <a:p>
            <a:pPr lvl="1"/>
            <a:r>
              <a:rPr lang="en-US" dirty="0"/>
              <a:t>Pointers to each are inserted into the Vector</a:t>
            </a:r>
          </a:p>
          <a:p>
            <a:pPr lvl="1"/>
            <a:r>
              <a:rPr lang="en-US" dirty="0"/>
              <a:t>Objects are automatically freed when the Vector is destroyed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1C566-40E5-5DC4-5278-08495BDF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5E6D4-1A39-F634-C197-B7444C33A0A6}"/>
              </a:ext>
            </a:extLst>
          </p:cNvPr>
          <p:cNvSpPr txBox="1"/>
          <p:nvPr/>
        </p:nvSpPr>
        <p:spPr>
          <a:xfrm>
            <a:off x="9118242" y="241300"/>
            <a:ext cx="23244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vector_of_base.hxx</a:t>
            </a:r>
          </a:p>
          <a:p>
            <a:r>
              <a:rPr lang="en-US" dirty="0"/>
              <a:t>vector_of_base.cxx</a:t>
            </a:r>
          </a:p>
        </p:txBody>
      </p:sp>
    </p:spTree>
    <p:extLst>
      <p:ext uri="{BB962C8B-B14F-4D97-AF65-F5344CB8AC3E}">
        <p14:creationId xmlns:p14="http://schemas.microsoft.com/office/powerpoint/2010/main" val="449656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Strings</a:t>
            </a:r>
          </a:p>
          <a:p>
            <a:pPr lvl="1"/>
            <a:endParaRPr lang="en-US" dirty="0"/>
          </a:p>
          <a:p>
            <a:r>
              <a:rPr lang="en-US" dirty="0"/>
              <a:t>RAII</a:t>
            </a:r>
          </a:p>
          <a:p>
            <a:pPr lvl="1"/>
            <a:endParaRPr lang="en-US" dirty="0"/>
          </a:p>
          <a:p>
            <a:r>
              <a:rPr lang="en-US" dirty="0"/>
              <a:t>C++ Memory Management</a:t>
            </a:r>
          </a:p>
          <a:p>
            <a:pPr lvl="1"/>
            <a:endParaRPr lang="en-US" dirty="0"/>
          </a:p>
          <a:p>
            <a:r>
              <a:rPr lang="en-US" dirty="0"/>
              <a:t>Smart Pointers</a:t>
            </a:r>
          </a:p>
          <a:p>
            <a:endParaRPr lang="en-US" dirty="0"/>
          </a:p>
          <a:p>
            <a:r>
              <a:rPr lang="en-US" b="1" dirty="0"/>
              <a:t>Example GE211 Project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90536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0450-999F-43D8-BA52-DA9C3511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Multi-lecture project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8C7E-1051-473D-A102-1B6142D1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https://nu-cs211.github.io/cs211-files/hw/final_project.zip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We’ll add features as we go</a:t>
            </a:r>
          </a:p>
          <a:p>
            <a:pPr lvl="1"/>
            <a:r>
              <a:rPr lang="en-US" dirty="0"/>
              <a:t>Probably not going to finish today</a:t>
            </a:r>
          </a:p>
          <a:p>
            <a:pPr lvl="1"/>
            <a:r>
              <a:rPr lang="en-US" dirty="0"/>
              <a:t>Plan to hop back into it in future lectures though</a:t>
            </a:r>
          </a:p>
          <a:p>
            <a:pPr lvl="1"/>
            <a:endParaRPr lang="en-US" dirty="0"/>
          </a:p>
          <a:p>
            <a:r>
              <a:rPr lang="en-US" dirty="0"/>
              <a:t>Idea: Snake Game</a:t>
            </a:r>
          </a:p>
          <a:p>
            <a:pPr lvl="1"/>
            <a:r>
              <a:rPr lang="en-US" dirty="0"/>
              <a:t>Too simple for a final project</a:t>
            </a:r>
          </a:p>
          <a:p>
            <a:pPr lvl="1"/>
            <a:r>
              <a:rPr lang="en-US" dirty="0"/>
              <a:t>Simple enough to do in class?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E8A72-04AD-4190-8322-110AB144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D4079A2-CC5B-312C-FCEB-28189A93D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013" y="3054879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584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4B2-EAB9-3B85-FB23-2505585A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the snake game be a grid-based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2B3C-82F4-DDA4-A986-C64B2E1A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Snake could be arbitrary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positions (like the ball in </a:t>
            </a:r>
            <a:r>
              <a:rPr lang="en-US" dirty="0" err="1"/>
              <a:t>Brickout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Snake could be fixed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grid positions (like the pieces in </a:t>
            </a:r>
            <a:r>
              <a:rPr lang="en-US" dirty="0" err="1"/>
              <a:t>Reversi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Hit detection: much simpler for grid than arbitrary positions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Movement: arbitrary physics or just move one grid position forwards</a:t>
            </a:r>
          </a:p>
          <a:p>
            <a:pPr lvl="1"/>
            <a:endParaRPr lang="en-US" dirty="0"/>
          </a:p>
          <a:p>
            <a:r>
              <a:rPr lang="en-US" dirty="0"/>
              <a:t>Generally: much easier to make grid-based games</a:t>
            </a:r>
          </a:p>
          <a:p>
            <a:pPr lvl="1"/>
            <a:r>
              <a:rPr lang="en-US" dirty="0"/>
              <a:t>Pac-man, Tetris, and many others fit this same idea too!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33D74-CE90-D434-5906-94A0DF11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&lt;int&gt;&gt;</a:t>
            </a:r>
            <a:r>
              <a:rPr lang="en-US" dirty="0"/>
              <a:t> for each “segment” of the snake</a:t>
            </a:r>
          </a:p>
          <a:p>
            <a:pPr lvl="1"/>
            <a:r>
              <a:rPr lang="en-US" dirty="0"/>
              <a:t>Consider the playing field as a 2D grid of locations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&lt;int&gt; is one location on the grid</a:t>
            </a:r>
          </a:p>
          <a:p>
            <a:pPr lvl="1"/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Snake </a:t>
            </a:r>
            <a:r>
              <a:rPr lang="en-US" dirty="0"/>
              <a:t>should “move” in current direction</a:t>
            </a:r>
          </a:p>
          <a:p>
            <a:pPr lvl="1"/>
            <a:r>
              <a:rPr lang="en-US" dirty="0"/>
              <a:t>Segment at end disappears</a:t>
            </a:r>
          </a:p>
          <a:p>
            <a:pPr lvl="1"/>
            <a:r>
              <a:rPr lang="en-US" dirty="0"/>
              <a:t>Segment at front gets added</a:t>
            </a:r>
          </a:p>
          <a:p>
            <a:pPr lvl="1"/>
            <a:r>
              <a:rPr lang="en-US" dirty="0"/>
              <a:t>Check for collisions</a:t>
            </a:r>
          </a:p>
          <a:p>
            <a:pPr lvl="1"/>
            <a:r>
              <a:rPr lang="en-US" dirty="0"/>
              <a:t>Occurs every N seconds?</a:t>
            </a:r>
          </a:p>
          <a:p>
            <a:pPr lvl="1"/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D</a:t>
            </a:r>
            <a:r>
              <a:rPr lang="en-US" dirty="0"/>
              <a:t>raw each segment in the list to see the snake</a:t>
            </a:r>
          </a:p>
          <a:p>
            <a:endParaRPr lang="en-US" dirty="0"/>
          </a:p>
          <a:p>
            <a:r>
              <a:rPr lang="en-US" dirty="0"/>
              <a:t>Key presses change direction of snake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4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CDFE-01DD-A5BF-A597-8E22EDED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initial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983E7-6B52-F1EC-B7B9-ED797291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segment only in the list</a:t>
            </a:r>
          </a:p>
          <a:p>
            <a:endParaRPr lang="en-US" dirty="0"/>
          </a:p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Model::</a:t>
            </a:r>
            <a:r>
              <a:rPr lang="en-US" dirty="0" err="1"/>
              <a:t>on_frame</a:t>
            </a:r>
            <a:r>
              <a:rPr lang="en-US" dirty="0"/>
              <a:t>() (most basic version)</a:t>
            </a:r>
          </a:p>
          <a:p>
            <a:pPr lvl="1"/>
            <a:r>
              <a:rPr lang="en-US" dirty="0"/>
              <a:t>View::draw()</a:t>
            </a:r>
          </a:p>
          <a:p>
            <a:pPr lvl="1"/>
            <a:r>
              <a:rPr lang="en-US" dirty="0"/>
              <a:t>Controller::</a:t>
            </a:r>
            <a:r>
              <a:rPr lang="en-US" dirty="0" err="1"/>
              <a:t>on_key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E0418-C998-9644-229D-25481FC2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45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CD35-E4CC-B7C8-16DC-41C9DBF8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adding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F3DC-4769-A840-A258-4EB620E5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 for collisions</a:t>
            </a:r>
          </a:p>
          <a:p>
            <a:pPr lvl="1"/>
            <a:r>
              <a:rPr lang="en-US" dirty="0"/>
              <a:t>With edge of screen</a:t>
            </a:r>
          </a:p>
          <a:p>
            <a:pPr lvl="1"/>
            <a:r>
              <a:rPr lang="en-US" dirty="0"/>
              <a:t>With body of snake</a:t>
            </a:r>
          </a:p>
          <a:p>
            <a:pPr lvl="1"/>
            <a:endParaRPr lang="en-US" dirty="0"/>
          </a:p>
          <a:p>
            <a:r>
              <a:rPr lang="en-US" dirty="0"/>
              <a:t>Goal object that increases snake length</a:t>
            </a:r>
          </a:p>
          <a:p>
            <a:endParaRPr lang="en-US" dirty="0"/>
          </a:p>
          <a:p>
            <a:r>
              <a:rPr lang="en-US" dirty="0"/>
              <a:t>Obstacles to avoid</a:t>
            </a:r>
          </a:p>
          <a:p>
            <a:pPr lvl="1"/>
            <a:r>
              <a:rPr lang="en-US" dirty="0"/>
              <a:t>Get added randomly, or when eating food</a:t>
            </a:r>
          </a:p>
          <a:p>
            <a:pPr lvl="1"/>
            <a:r>
              <a:rPr lang="en-US" dirty="0"/>
              <a:t>But not right in front of the snake</a:t>
            </a:r>
          </a:p>
          <a:p>
            <a:endParaRPr lang="en-US" dirty="0"/>
          </a:p>
          <a:p>
            <a:r>
              <a:rPr lang="en-US" dirty="0"/>
              <a:t>Resize draw based on screen dimensions and grid dimensions</a:t>
            </a:r>
          </a:p>
          <a:p>
            <a:pPr lvl="1"/>
            <a:r>
              <a:rPr lang="en-US" dirty="0"/>
              <a:t>Maybe even pick game dimensions at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84555-E6F5-EB7E-3B34-D150BD69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C++ Strings</a:t>
            </a:r>
          </a:p>
          <a:p>
            <a:pPr lvl="1"/>
            <a:endParaRPr lang="en-US" dirty="0"/>
          </a:p>
          <a:p>
            <a:r>
              <a:rPr lang="en-US" dirty="0"/>
              <a:t>RAII</a:t>
            </a:r>
          </a:p>
          <a:p>
            <a:pPr lvl="1"/>
            <a:endParaRPr lang="en-US" dirty="0"/>
          </a:p>
          <a:p>
            <a:r>
              <a:rPr lang="en-US" dirty="0"/>
              <a:t>C++ Memory Management</a:t>
            </a:r>
          </a:p>
          <a:p>
            <a:pPr lvl="1"/>
            <a:endParaRPr lang="en-US" dirty="0"/>
          </a:p>
          <a:p>
            <a:r>
              <a:rPr lang="en-US" dirty="0"/>
              <a:t>Smart Pointers</a:t>
            </a:r>
          </a:p>
          <a:p>
            <a:endParaRPr lang="en-US" dirty="0"/>
          </a:p>
          <a:p>
            <a:r>
              <a:rPr lang="en-US" dirty="0"/>
              <a:t>Example GE211 Project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356455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Strings</a:t>
            </a:r>
          </a:p>
          <a:p>
            <a:pPr lvl="1"/>
            <a:endParaRPr lang="en-US" dirty="0"/>
          </a:p>
          <a:p>
            <a:r>
              <a:rPr lang="en-US" dirty="0"/>
              <a:t>RAII</a:t>
            </a:r>
          </a:p>
          <a:p>
            <a:pPr lvl="1"/>
            <a:endParaRPr lang="en-US" dirty="0"/>
          </a:p>
          <a:p>
            <a:r>
              <a:rPr lang="en-US" dirty="0"/>
              <a:t>C++ Memory Management</a:t>
            </a:r>
          </a:p>
          <a:p>
            <a:pPr lvl="1"/>
            <a:endParaRPr lang="en-US" dirty="0"/>
          </a:p>
          <a:p>
            <a:r>
              <a:rPr lang="en-US" dirty="0"/>
              <a:t>Smart Pointers</a:t>
            </a:r>
          </a:p>
          <a:p>
            <a:endParaRPr lang="en-US" dirty="0"/>
          </a:p>
          <a:p>
            <a:r>
              <a:rPr lang="en-US" dirty="0"/>
              <a:t>Example GE211 Project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3474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you wanted from C strings and didn’t get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 s1 = “Test”;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+= “ String”;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s1[0] = ‘B’;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s1 &lt;&lt; “\n”; // prints “Best String”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C7BC-06F8-4091-85BF-8878875D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B419-FAEF-4DEE-9C78-967AFA22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418305" cy="5029200"/>
          </a:xfrm>
        </p:spPr>
        <p:txBody>
          <a:bodyPr/>
          <a:lstStyle/>
          <a:p>
            <a:r>
              <a:rPr lang="en-US" dirty="0"/>
              <a:t>Iterators</a:t>
            </a:r>
          </a:p>
          <a:p>
            <a:pPr lvl="1"/>
            <a:r>
              <a:rPr lang="en-US" dirty="0"/>
              <a:t>Including reverse and constant</a:t>
            </a:r>
          </a:p>
          <a:p>
            <a:endParaRPr lang="en-US" dirty="0"/>
          </a:p>
          <a:p>
            <a:r>
              <a:rPr lang="en-US" dirty="0"/>
              <a:t>Sizing</a:t>
            </a:r>
          </a:p>
          <a:p>
            <a:pPr lvl="1"/>
            <a:r>
              <a:rPr lang="en-US" dirty="0"/>
              <a:t>Characters and memory</a:t>
            </a:r>
          </a:p>
          <a:p>
            <a:pPr lvl="1"/>
            <a:endParaRPr lang="en-US" dirty="0"/>
          </a:p>
          <a:p>
            <a:r>
              <a:rPr lang="en-US" dirty="0"/>
              <a:t>Access to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CB9A2-A479-42FA-A471-56642928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A10B6-B35B-4DFE-9EC2-5F3EF6CA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805" y="866035"/>
            <a:ext cx="7087589" cy="5306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A15D25-98EF-4A6D-A3B3-5350A9655516}"/>
              </a:ext>
            </a:extLst>
          </p:cNvPr>
          <p:cNvSpPr txBox="1"/>
          <p:nvPr/>
        </p:nvSpPr>
        <p:spPr>
          <a:xfrm>
            <a:off x="457200" y="63521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https://www.cplusplus.com/reference/string/string/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C7BC-06F8-4091-85BF-8878875D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B419-FAEF-4DEE-9C78-967AFA22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418305" cy="5029200"/>
          </a:xfrm>
        </p:spPr>
        <p:txBody>
          <a:bodyPr/>
          <a:lstStyle/>
          <a:p>
            <a:r>
              <a:rPr lang="en-US" dirty="0"/>
              <a:t>Modification of strings</a:t>
            </a:r>
          </a:p>
          <a:p>
            <a:pPr lvl="1"/>
            <a:r>
              <a:rPr lang="en-US" dirty="0"/>
              <a:t>Add or remove from them</a:t>
            </a:r>
          </a:p>
          <a:p>
            <a:pPr lvl="1"/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Get C string from std::string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/>
              <a:t>Substring</a:t>
            </a:r>
          </a:p>
          <a:p>
            <a:pPr lvl="1"/>
            <a:r>
              <a:rPr lang="en-US" dirty="0"/>
              <a:t>Compare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CB9A2-A479-42FA-A471-56642928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15D25-98EF-4A6D-A3B3-5350A9655516}"/>
              </a:ext>
            </a:extLst>
          </p:cNvPr>
          <p:cNvSpPr txBox="1"/>
          <p:nvPr/>
        </p:nvSpPr>
        <p:spPr>
          <a:xfrm>
            <a:off x="457200" y="63521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https://www.cplusplus.com/reference/string/string/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7B2A4-E0EC-4777-B6D6-CB3D3C21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594" y="1094343"/>
            <a:ext cx="7163800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0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6FEC-36D3-4F38-A7DD-632BE45B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with different character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7B6E-60C7-4E9E-9745-B09AE17A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r>
              <a:rPr lang="en-US" dirty="0"/>
              <a:t>All are actually implementations of the generic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16-bit “wide” characters</a:t>
            </a:r>
          </a:p>
          <a:p>
            <a:pPr lvl="1"/>
            <a:r>
              <a:rPr lang="en-US" dirty="0"/>
              <a:t>Strings of 8-bit, 16-bit, or 32-bit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UTF-8 mostly works with std::string by default</a:t>
            </a:r>
          </a:p>
          <a:p>
            <a:pPr lvl="1"/>
            <a:r>
              <a:rPr lang="en-US" dirty="0"/>
              <a:t>Some helper functions won’t work properly though…</a:t>
            </a:r>
          </a:p>
          <a:p>
            <a:pPr lvl="1"/>
            <a:r>
              <a:rPr lang="en-US" dirty="0"/>
              <a:t>Needs additional libraries for many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B807-3258-42C4-98C1-1CEC4EA6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129D6-3425-4B7E-B90C-A1D97FE7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87" y="2490440"/>
            <a:ext cx="6139668" cy="230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1514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483</TotalTime>
  <Words>3201</Words>
  <Application>Microsoft Office PowerPoint</Application>
  <PresentationFormat>Widescreen</PresentationFormat>
  <Paragraphs>543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Courier New</vt:lpstr>
      <vt:lpstr>Tahoma</vt:lpstr>
      <vt:lpstr>Class Slides</vt:lpstr>
      <vt:lpstr>Lecture 16 RAII &amp; Memory Management</vt:lpstr>
      <vt:lpstr>Administrivia</vt:lpstr>
      <vt:lpstr>Lecture plan from here</vt:lpstr>
      <vt:lpstr>Today’s Goals</vt:lpstr>
      <vt:lpstr>Outline</vt:lpstr>
      <vt:lpstr>Strings in C++</vt:lpstr>
      <vt:lpstr>C++ string operations</vt:lpstr>
      <vt:lpstr>C++ string operations</vt:lpstr>
      <vt:lpstr>Strings with different character sizes</vt:lpstr>
      <vt:lpstr>Outline</vt:lpstr>
      <vt:lpstr>RAII-structured libraries enable simple dynamic memory</vt:lpstr>
      <vt:lpstr>What is a “resource”?</vt:lpstr>
      <vt:lpstr>The problem: leaking resources</vt:lpstr>
      <vt:lpstr>The problem: leaking resources</vt:lpstr>
      <vt:lpstr>The problem: leaking resources</vt:lpstr>
      <vt:lpstr>Exceptions make early returns even worse</vt:lpstr>
      <vt:lpstr>C++ solution: Resource Acquisition Is Initialization</vt:lpstr>
      <vt:lpstr>Destructors</vt:lpstr>
      <vt:lpstr>Destructors allow resources to automatically be cleaned up</vt:lpstr>
      <vt:lpstr>Destructors allow resources to automatically be cleaned up</vt:lpstr>
      <vt:lpstr>Break + Question</vt:lpstr>
      <vt:lpstr>Break + Question</vt:lpstr>
      <vt:lpstr>Outline</vt:lpstr>
      <vt:lpstr>C++ memory management</vt:lpstr>
      <vt:lpstr>Reminder: C memory allocation</vt:lpstr>
      <vt:lpstr>C++ memory allocation (original, old style)</vt:lpstr>
      <vt:lpstr>Dynamic arrays in C++</vt:lpstr>
      <vt:lpstr>Dynamic arrays in C++</vt:lpstr>
      <vt:lpstr>C dynamic memory vs C++ dynamic memory</vt:lpstr>
      <vt:lpstr>Null pointers in C</vt:lpstr>
      <vt:lpstr>Outline</vt:lpstr>
      <vt:lpstr>Using dynamic memory in a class</vt:lpstr>
      <vt:lpstr>C++ Smart Pointers (modern C++ memory management)</vt:lpstr>
      <vt:lpstr>Unique pointer (unique_ptr)</vt:lpstr>
      <vt:lpstr>Smart pointers don’t require new either</vt:lpstr>
      <vt:lpstr>Smart pointers are automatically freed</vt:lpstr>
      <vt:lpstr>Unique_ptr ownership rules</vt:lpstr>
      <vt:lpstr>Unique_ptr and arrays</vt:lpstr>
      <vt:lpstr>Shared pointers (shared_ptr)</vt:lpstr>
      <vt:lpstr>Main takeaways</vt:lpstr>
      <vt:lpstr>Break + Question</vt:lpstr>
      <vt:lpstr>Break + Question</vt:lpstr>
      <vt:lpstr>Smart pointers fix object slicing</vt:lpstr>
      <vt:lpstr>Outline</vt:lpstr>
      <vt:lpstr>Multi-lecture project example</vt:lpstr>
      <vt:lpstr>Should the snake game be a grid-based game?</vt:lpstr>
      <vt:lpstr>Plan for game</vt:lpstr>
      <vt:lpstr>Simplest initial design</vt:lpstr>
      <vt:lpstr>Start adding features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RAII &amp; Memory Management</dc:title>
  <dc:creator>Branden Ghena</dc:creator>
  <cp:lastModifiedBy>Branden Ghena</cp:lastModifiedBy>
  <cp:revision>49</cp:revision>
  <dcterms:created xsi:type="dcterms:W3CDTF">2021-11-16T02:57:43Z</dcterms:created>
  <dcterms:modified xsi:type="dcterms:W3CDTF">2023-05-23T18:24:04Z</dcterms:modified>
</cp:coreProperties>
</file>