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1"/>
  </p:notesMasterIdLst>
  <p:sldIdLst>
    <p:sldId id="256" r:id="rId2"/>
    <p:sldId id="384" r:id="rId3"/>
    <p:sldId id="264" r:id="rId4"/>
    <p:sldId id="474" r:id="rId5"/>
    <p:sldId id="416" r:id="rId6"/>
    <p:sldId id="419" r:id="rId7"/>
    <p:sldId id="420" r:id="rId8"/>
    <p:sldId id="392" r:id="rId9"/>
    <p:sldId id="395" r:id="rId10"/>
    <p:sldId id="402" r:id="rId11"/>
    <p:sldId id="473" r:id="rId12"/>
    <p:sldId id="421" r:id="rId13"/>
    <p:sldId id="431" r:id="rId14"/>
    <p:sldId id="432" r:id="rId15"/>
    <p:sldId id="401" r:id="rId16"/>
    <p:sldId id="433" r:id="rId17"/>
    <p:sldId id="430" r:id="rId18"/>
    <p:sldId id="422" r:id="rId19"/>
    <p:sldId id="434" r:id="rId20"/>
    <p:sldId id="436" r:id="rId21"/>
    <p:sldId id="437" r:id="rId22"/>
    <p:sldId id="472" r:id="rId23"/>
    <p:sldId id="446" r:id="rId24"/>
    <p:sldId id="447" r:id="rId25"/>
    <p:sldId id="456" r:id="rId26"/>
    <p:sldId id="457" r:id="rId27"/>
    <p:sldId id="458" r:id="rId28"/>
    <p:sldId id="448" r:id="rId29"/>
    <p:sldId id="449" r:id="rId30"/>
    <p:sldId id="459" r:id="rId31"/>
    <p:sldId id="460" r:id="rId32"/>
    <p:sldId id="450" r:id="rId33"/>
    <p:sldId id="451" r:id="rId34"/>
    <p:sldId id="452" r:id="rId35"/>
    <p:sldId id="461" r:id="rId36"/>
    <p:sldId id="462" r:id="rId37"/>
    <p:sldId id="465" r:id="rId38"/>
    <p:sldId id="466" r:id="rId39"/>
    <p:sldId id="467" r:id="rId40"/>
    <p:sldId id="463" r:id="rId41"/>
    <p:sldId id="454" r:id="rId42"/>
    <p:sldId id="464" r:id="rId43"/>
    <p:sldId id="453" r:id="rId44"/>
    <p:sldId id="468" r:id="rId45"/>
    <p:sldId id="469" r:id="rId46"/>
    <p:sldId id="471" r:id="rId47"/>
    <p:sldId id="425" r:id="rId48"/>
    <p:sldId id="399" r:id="rId49"/>
    <p:sldId id="427" r:id="rId50"/>
    <p:sldId id="426" r:id="rId51"/>
    <p:sldId id="428" r:id="rId52"/>
    <p:sldId id="443" r:id="rId53"/>
    <p:sldId id="438" r:id="rId54"/>
    <p:sldId id="470" r:id="rId55"/>
    <p:sldId id="417" r:id="rId56"/>
    <p:sldId id="397" r:id="rId57"/>
    <p:sldId id="423" r:id="rId58"/>
    <p:sldId id="424" r:id="rId59"/>
    <p:sldId id="442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Course Goals" id="{B55B8E8C-5EAB-4A1E-A4E9-AE5E896E46FA}">
          <p14:sldIdLst>
            <p14:sldId id="474"/>
            <p14:sldId id="416"/>
            <p14:sldId id="419"/>
            <p14:sldId id="420"/>
            <p14:sldId id="392"/>
            <p14:sldId id="395"/>
            <p14:sldId id="402"/>
          </p14:sldIdLst>
        </p14:section>
        <p14:section name="When should you use C/C++?" id="{C36E3123-C5E2-4DCD-8BD7-30BACBFCBD2C}">
          <p14:sldIdLst>
            <p14:sldId id="473"/>
            <p14:sldId id="421"/>
            <p14:sldId id="431"/>
            <p14:sldId id="432"/>
            <p14:sldId id="401"/>
            <p14:sldId id="433"/>
            <p14:sldId id="430"/>
            <p14:sldId id="422"/>
            <p14:sldId id="434"/>
            <p14:sldId id="436"/>
            <p14:sldId id="437"/>
          </p14:sldIdLst>
        </p14:section>
        <p14:section name="Rust for C/C++ Programmers" id="{671388EB-65EE-46AB-8503-13928D575857}">
          <p14:sldIdLst>
            <p14:sldId id="472"/>
            <p14:sldId id="446"/>
            <p14:sldId id="447"/>
            <p14:sldId id="456"/>
            <p14:sldId id="457"/>
            <p14:sldId id="458"/>
            <p14:sldId id="448"/>
            <p14:sldId id="449"/>
            <p14:sldId id="459"/>
            <p14:sldId id="460"/>
            <p14:sldId id="450"/>
            <p14:sldId id="451"/>
            <p14:sldId id="452"/>
            <p14:sldId id="461"/>
            <p14:sldId id="462"/>
            <p14:sldId id="465"/>
            <p14:sldId id="466"/>
            <p14:sldId id="467"/>
            <p14:sldId id="463"/>
            <p14:sldId id="454"/>
            <p14:sldId id="464"/>
            <p14:sldId id="453"/>
            <p14:sldId id="468"/>
            <p14:sldId id="469"/>
          </p14:sldIdLst>
        </p14:section>
        <p14:section name="Class Review" id="{D3169177-5308-4A40-85E7-50BBBDC77F80}">
          <p14:sldIdLst>
            <p14:sldId id="471"/>
            <p14:sldId id="425"/>
            <p14:sldId id="399"/>
            <p14:sldId id="427"/>
            <p14:sldId id="426"/>
            <p14:sldId id="428"/>
            <p14:sldId id="443"/>
            <p14:sldId id="438"/>
          </p14:sldIdLst>
        </p14:section>
        <p14:section name="What's Next?" id="{CB1F119C-1443-412A-8B74-B082DD23C0FA}">
          <p14:sldIdLst>
            <p14:sldId id="470"/>
            <p14:sldId id="417"/>
            <p14:sldId id="397"/>
            <p14:sldId id="423"/>
            <p14:sldId id="424"/>
          </p14:sldIdLst>
        </p14:section>
        <p14:section name="Wrapup" id="{29A7F866-9DA9-446B-8359-CE426CB89C7A}">
          <p14:sldIdLst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09" d="100"/>
          <a:sy n="109" d="100"/>
        </p:scale>
        <p:origin x="88" y="5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rust-lang.org/?version=stable&amp;mode=debug&amp;edition=2021&amp;gist=cd7cc8a19bbf719cdbc6eb4b06edbb29" TargetMode="External"/><Relationship Id="rId2" Type="http://schemas.openxmlformats.org/officeDocument/2006/relationships/hyperlink" Target="https://play.rust-lang.org/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rust-lang.org/?version=stable&amp;mode=debug&amp;edition=2021&amp;gist=aae8903ef418552d0a10b731e6a11390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rust-lang.org/?version=stable&amp;mode=debug&amp;edition=2021&amp;gist=2925da360685d3be97f2c5726499344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play.rust-lang.org/?version=stable&amp;mode=debug&amp;edition=2021&amp;gist=e7bee1ca785182ce1c7e0c1ea3d21748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rc/r4cppp" TargetMode="External"/><Relationship Id="rId2" Type="http://schemas.openxmlformats.org/officeDocument/2006/relationships/hyperlink" Target="https://google.github.io/comprehensive-rust/hello-worl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issing.csail.mit.edu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17</a:t>
            </a:r>
            <a:br>
              <a:rPr lang="en-US" dirty="0"/>
            </a:b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pPr lvl="1"/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b="1" dirty="0"/>
              <a:t>When should you use C and C++?</a:t>
            </a:r>
          </a:p>
          <a:p>
            <a:endParaRPr lang="en-US" dirty="0"/>
          </a:p>
          <a:p>
            <a:r>
              <a:rPr lang="en-US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00013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  <a:p>
            <a:r>
              <a:rPr lang="en-US" dirty="0"/>
              <a:t>Stronger still (and what I actually believe):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u="sng" dirty="0"/>
              <a:t>Using C when you could use a safer language is engineering malpractice.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 and </a:t>
            </a:r>
            <a:r>
              <a:rPr lang="en-US" sz="2000" b="1" dirty="0"/>
              <a:t>UNDEFINED BEHAVIOR </a:t>
            </a:r>
            <a:r>
              <a:rPr lang="en-US" dirty="0"/>
              <a:t>are the root of many security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particular things</a:t>
            </a:r>
          </a:p>
          <a:p>
            <a:pPr lvl="1"/>
            <a:endParaRPr lang="en-US" dirty="0"/>
          </a:p>
          <a:p>
            <a:r>
              <a:rPr lang="en-US" dirty="0"/>
              <a:t>Need for extreme efficiency and speed</a:t>
            </a:r>
          </a:p>
          <a:p>
            <a:pPr lvl="1"/>
            <a:r>
              <a:rPr lang="en-US" dirty="0"/>
              <a:t>Often efficient services for </a:t>
            </a:r>
            <a:r>
              <a:rPr lang="en-US" i="1" dirty="0"/>
              <a:t>other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Systems Programming</a:t>
            </a:r>
          </a:p>
          <a:p>
            <a:pPr lvl="1"/>
            <a:endParaRPr lang="en-US" dirty="0"/>
          </a:p>
          <a:p>
            <a:r>
              <a:rPr lang="en-US" dirty="0"/>
              <a:t>Low-level memory or hardware manipulation</a:t>
            </a:r>
          </a:p>
          <a:p>
            <a:pPr lvl="1"/>
            <a:r>
              <a:rPr lang="en-US" dirty="0"/>
              <a:t>Interact with raw memory</a:t>
            </a:r>
          </a:p>
          <a:p>
            <a:pPr lvl="1"/>
            <a:r>
              <a:rPr lang="en-US" dirty="0"/>
              <a:t>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we are replacing the need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used for extreme efficiency and speed</a:t>
            </a:r>
          </a:p>
          <a:p>
            <a:pPr lvl="1"/>
            <a:r>
              <a:rPr lang="en-US" dirty="0"/>
              <a:t>Beware premature optimization</a:t>
            </a:r>
          </a:p>
          <a:p>
            <a:pPr lvl="2"/>
            <a:r>
              <a:rPr lang="en-US" dirty="0"/>
              <a:t>Often algorithm and library choice are more important than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(and others) are often good for this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is used for low-level memory or hardware manipulation</a:t>
            </a:r>
          </a:p>
          <a:p>
            <a:pPr lvl="1"/>
            <a:r>
              <a:rPr lang="en-US" dirty="0"/>
              <a:t>New languages like Rust are starting to meet the needs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039-4E28-41B7-83F0-27AD7744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learning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FA-1D1F-4689-A70A-CC361A87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it has on every other language you might learn</a:t>
            </a:r>
          </a:p>
          <a:p>
            <a:pPr lvl="1"/>
            <a:r>
              <a:rPr lang="en-US" dirty="0"/>
              <a:t>Java, Objective-C, C#, Go, </a:t>
            </a:r>
            <a:r>
              <a:rPr lang="en-US" dirty="0" err="1"/>
              <a:t>Javascript</a:t>
            </a:r>
            <a:r>
              <a:rPr lang="en-US" dirty="0"/>
              <a:t>, Swift, PHP, Perl,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see lots of similar ideas</a:t>
            </a:r>
          </a:p>
          <a:p>
            <a:pPr lvl="2"/>
            <a:r>
              <a:rPr lang="en-US" dirty="0"/>
              <a:t>Structs</a:t>
            </a:r>
          </a:p>
          <a:p>
            <a:pPr lvl="2"/>
            <a:r>
              <a:rPr lang="en-US" dirty="0"/>
              <a:t>Curly braces and semicolons</a:t>
            </a:r>
          </a:p>
          <a:p>
            <a:pPr lvl="2"/>
            <a:r>
              <a:rPr lang="en-US" dirty="0"/>
              <a:t>if, while, for</a:t>
            </a:r>
          </a:p>
          <a:p>
            <a:pPr lvl="2"/>
            <a:r>
              <a:rPr lang="en-US" dirty="0"/>
              <a:t>Arrays and square bracket indexing</a:t>
            </a:r>
          </a:p>
          <a:p>
            <a:pPr lvl="2"/>
            <a:endParaRPr lang="en-US" dirty="0"/>
          </a:p>
          <a:p>
            <a:r>
              <a:rPr lang="en-US" dirty="0"/>
              <a:t>You may use it for future systems courses: CS213, CS343, etc.</a:t>
            </a:r>
          </a:p>
          <a:p>
            <a:r>
              <a:rPr lang="en-US" dirty="0"/>
              <a:t>Some experience helps you understand the danger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2A68-7A43-4A0A-8BCD-C6726A19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4CF-11AD-41CF-8D62-ECB171D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E19D-354C-46CB-A844-C2D5C838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ambiguous than C</a:t>
            </a:r>
          </a:p>
          <a:p>
            <a:pPr lvl="1"/>
            <a:endParaRPr lang="en-US" dirty="0"/>
          </a:p>
          <a:p>
            <a:r>
              <a:rPr lang="en-US" dirty="0"/>
              <a:t>Definitely don’t use </a:t>
            </a:r>
            <a:r>
              <a:rPr lang="en-US" i="1" dirty="0"/>
              <a:t>old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We learned modern C++14</a:t>
            </a:r>
          </a:p>
          <a:p>
            <a:pPr lvl="2"/>
            <a:r>
              <a:rPr lang="en-US" dirty="0"/>
              <a:t>Includes many more standard libraries</a:t>
            </a:r>
          </a:p>
          <a:p>
            <a:pPr lvl="2"/>
            <a:r>
              <a:rPr lang="en-US" dirty="0"/>
              <a:t>Includes safer memory management (smart pointers)</a:t>
            </a:r>
          </a:p>
          <a:p>
            <a:pPr lvl="1"/>
            <a:r>
              <a:rPr lang="en-US" dirty="0">
                <a:hlinkClick r:id="rId2"/>
              </a:rPr>
              <a:t>C++ Core Guidelines</a:t>
            </a:r>
            <a:r>
              <a:rPr lang="en-US" dirty="0"/>
              <a:t> is a good place to start</a:t>
            </a:r>
          </a:p>
          <a:p>
            <a:pPr lvl="2"/>
            <a:endParaRPr lang="en-US" dirty="0"/>
          </a:p>
          <a:p>
            <a:r>
              <a:rPr lang="en-US" dirty="0"/>
              <a:t>There are other languages with many of the benefits without the confusing parts</a:t>
            </a:r>
          </a:p>
          <a:p>
            <a:pPr lvl="1"/>
            <a:r>
              <a:rPr lang="en-US" dirty="0"/>
              <a:t>But really big, important software often eventually ends up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2C64-8FB3-4E52-8712-552E2FB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2C8-A221-43FD-B295-A83DD2F1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programming language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B1D5-DE15-4345-92D0-2106D816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there is no </a:t>
            </a:r>
            <a:r>
              <a:rPr lang="en-US" i="1" dirty="0"/>
              <a:t>best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Every tool is situational</a:t>
            </a:r>
          </a:p>
          <a:p>
            <a:pPr lvl="1"/>
            <a:endParaRPr lang="en-US" dirty="0"/>
          </a:p>
          <a:p>
            <a:r>
              <a:rPr lang="en-US" dirty="0"/>
              <a:t>C and C++ are </a:t>
            </a:r>
            <a:r>
              <a:rPr lang="en-US" i="1" dirty="0"/>
              <a:t>not </a:t>
            </a:r>
            <a:r>
              <a:rPr lang="en-US" dirty="0"/>
              <a:t> good for simple programs and demonstrations</a:t>
            </a:r>
          </a:p>
          <a:p>
            <a:pPr lvl="1"/>
            <a:r>
              <a:rPr lang="en-US" dirty="0"/>
              <a:t>So use something simpler, like Python</a:t>
            </a:r>
          </a:p>
          <a:p>
            <a:pPr lvl="1"/>
            <a:endParaRPr lang="en-US" dirty="0"/>
          </a:p>
          <a:p>
            <a:r>
              <a:rPr lang="en-US" dirty="0"/>
              <a:t>But if we wrote all of our video game engines in Python, games would be very limited in what they could do</a:t>
            </a:r>
          </a:p>
          <a:p>
            <a:pPr lvl="1"/>
            <a:r>
              <a:rPr lang="en-US" dirty="0"/>
              <a:t>So use something more complex,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32AB-0AEF-4B0F-BC19-F141EBD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spec feedback coming soon</a:t>
            </a:r>
          </a:p>
          <a:p>
            <a:pPr lvl="1"/>
            <a:r>
              <a:rPr lang="en-US" dirty="0"/>
              <a:t>~20 groups have already gotten feedback</a:t>
            </a:r>
          </a:p>
          <a:p>
            <a:pPr lvl="1"/>
            <a:r>
              <a:rPr lang="en-US" dirty="0"/>
              <a:t>The rest should be today or tomorrow</a:t>
            </a:r>
          </a:p>
          <a:p>
            <a:pPr lvl="1"/>
            <a:endParaRPr lang="en-US" dirty="0"/>
          </a:p>
          <a:p>
            <a:r>
              <a:rPr lang="en-US" dirty="0"/>
              <a:t>Submission on </a:t>
            </a:r>
            <a:r>
              <a:rPr lang="en-US" dirty="0" err="1"/>
              <a:t>Gradescope</a:t>
            </a:r>
            <a:r>
              <a:rPr lang="en-US" dirty="0"/>
              <a:t> is available</a:t>
            </a:r>
          </a:p>
          <a:p>
            <a:pPr lvl="1"/>
            <a:r>
              <a:rPr lang="en-US" dirty="0"/>
              <a:t>If it doesn’t pass tests there, it won’t compile when we go to run it</a:t>
            </a:r>
          </a:p>
          <a:p>
            <a:pPr lvl="1"/>
            <a:endParaRPr lang="en-US" dirty="0"/>
          </a:p>
          <a:p>
            <a:r>
              <a:rPr lang="en-US" dirty="0"/>
              <a:t>Get working on your project code!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that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is the type of 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9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that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r>
              <a:rPr lang="en-US" sz="2000" b="1" dirty="0"/>
              <a:t>main()</a:t>
            </a:r>
          </a:p>
          <a:p>
            <a:r>
              <a:rPr lang="en-US" sz="2400" dirty="0"/>
              <a:t>What is the type of d?</a:t>
            </a:r>
          </a:p>
          <a:p>
            <a:pPr lvl="1"/>
            <a:r>
              <a:rPr lang="en-US" sz="2000" b="1" dirty="0"/>
              <a:t>day which is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endParaRPr lang="en-US" dirty="0"/>
          </a:p>
          <a:p>
            <a:r>
              <a:rPr lang="en-US" b="1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548411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ECD7-AE71-F061-ED5D-27958585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on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24B09-09A1-0D2F-178F-88E9135BB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Relatively new programming language (1.0 release in 2015)</a:t>
            </a:r>
          </a:p>
          <a:p>
            <a:endParaRPr lang="en-US" dirty="0"/>
          </a:p>
          <a:p>
            <a:r>
              <a:rPr lang="en-US" dirty="0"/>
              <a:t>Supports low-level “systems programming”</a:t>
            </a:r>
          </a:p>
          <a:p>
            <a:pPr lvl="1"/>
            <a:r>
              <a:rPr lang="en-US" dirty="0"/>
              <a:t>Like C, C++, Ada, Go, Pascal, and few others</a:t>
            </a:r>
          </a:p>
          <a:p>
            <a:endParaRPr lang="en-US" dirty="0"/>
          </a:p>
          <a:p>
            <a:r>
              <a:rPr lang="en-US" dirty="0"/>
              <a:t>Selling points of Rust</a:t>
            </a:r>
          </a:p>
          <a:p>
            <a:pPr lvl="1"/>
            <a:r>
              <a:rPr lang="en-US" dirty="0"/>
              <a:t>Modern language features</a:t>
            </a:r>
          </a:p>
          <a:p>
            <a:pPr lvl="2"/>
            <a:r>
              <a:rPr lang="en-US" dirty="0"/>
              <a:t>Zero-cost abstractions, foreign-function interfaces</a:t>
            </a:r>
          </a:p>
          <a:p>
            <a:pPr lvl="2"/>
            <a:r>
              <a:rPr lang="en-US" dirty="0"/>
              <a:t>Package management, built-in support for testing</a:t>
            </a:r>
          </a:p>
          <a:p>
            <a:pPr lvl="1"/>
            <a:r>
              <a:rPr lang="en-US" dirty="0"/>
              <a:t>Compile-time memory safety</a:t>
            </a:r>
          </a:p>
          <a:p>
            <a:pPr lvl="2"/>
            <a:r>
              <a:rPr lang="en-US" dirty="0"/>
              <a:t>No uninitialized variables, no use-after-free or double-free</a:t>
            </a:r>
          </a:p>
          <a:p>
            <a:pPr lvl="1"/>
            <a:r>
              <a:rPr lang="en-US" dirty="0"/>
              <a:t>Lack of undefined runtime behavior</a:t>
            </a:r>
          </a:p>
          <a:p>
            <a:pPr lvl="2"/>
            <a:r>
              <a:rPr lang="en-US" dirty="0"/>
              <a:t>Array access is bounds-checked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2B035-0B3C-CF41-42BD-FCEC6EC3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44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E5F-E61E-D576-AB78-71C4F4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0D0E-CF2C-DAE7-9280-166497C4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 🌍!");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047-07E4-F27E-D75F-29A041C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99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E5F-E61E-D576-AB78-71C4F4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0D0E-CF2C-DAE7-9280-166497C4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 🌍!");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function, and it’s the starting point for Rust programs</a:t>
            </a:r>
          </a:p>
          <a:p>
            <a:pPr lvl="1"/>
            <a:r>
              <a:rPr lang="en-US" dirty="0"/>
              <a:t>Takes no arguments, returns no values</a:t>
            </a:r>
          </a:p>
          <a:p>
            <a:pPr lvl="1"/>
            <a:r>
              <a:rPr lang="en-US" dirty="0"/>
              <a:t>Separate ways to get input arguments or return error codes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047-07E4-F27E-D75F-29A041C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6E111-6906-FCC4-6897-6D10BE005C10}"/>
              </a:ext>
            </a:extLst>
          </p:cNvPr>
          <p:cNvSpPr/>
          <p:nvPr/>
        </p:nvSpPr>
        <p:spPr>
          <a:xfrm>
            <a:off x="1068946" y="1143000"/>
            <a:ext cx="2009105" cy="479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68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E5F-E61E-D576-AB78-71C4F4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0D0E-CF2C-DAE7-9280-166497C42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 🌍!");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function, and it’s the starting point for Rust programs</a:t>
            </a:r>
          </a:p>
          <a:p>
            <a:pPr lvl="1"/>
            <a:r>
              <a:rPr lang="en-US" dirty="0"/>
              <a:t>Takes no arguments, returns no values</a:t>
            </a:r>
          </a:p>
          <a:p>
            <a:pPr lvl="1"/>
            <a:r>
              <a:rPr lang="en-US" dirty="0"/>
              <a:t>Separate ways to get input arguments or return error codes</a:t>
            </a:r>
          </a:p>
          <a:p>
            <a:r>
              <a:rPr lang="en-US" dirty="0"/>
              <a:t>Strings in Rust are Unicode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047-07E4-F27E-D75F-29A041C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6E111-6906-FCC4-6897-6D10BE005C10}"/>
              </a:ext>
            </a:extLst>
          </p:cNvPr>
          <p:cNvSpPr/>
          <p:nvPr/>
        </p:nvSpPr>
        <p:spPr>
          <a:xfrm>
            <a:off x="3503052" y="1580882"/>
            <a:ext cx="2395471" cy="479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2743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1E5F-E61E-D576-AB78-71C4F4B4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 World”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60D0E-CF2C-DAE7-9280-166497C42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7371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!("Hello 🌍!");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function, and it’s the starting point for Rust programs</a:t>
            </a:r>
          </a:p>
          <a:p>
            <a:pPr lvl="1"/>
            <a:r>
              <a:rPr lang="en-US" dirty="0"/>
              <a:t>Takes no arguments, returns no values</a:t>
            </a:r>
          </a:p>
          <a:p>
            <a:pPr lvl="1"/>
            <a:r>
              <a:rPr lang="en-US" dirty="0"/>
              <a:t>Separate ways to get input arguments or return error codes</a:t>
            </a:r>
          </a:p>
          <a:p>
            <a:r>
              <a:rPr lang="en-US" dirty="0"/>
              <a:t>Strings in Rust are Unicode</a:t>
            </a:r>
          </a:p>
          <a:p>
            <a:r>
              <a:rPr lang="en-US" dirty="0"/>
              <a:t>A little weird: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!()</a:t>
            </a:r>
            <a:r>
              <a:rPr lang="en-US" dirty="0"/>
              <a:t> is a macro function</a:t>
            </a:r>
          </a:p>
          <a:p>
            <a:pPr lvl="1"/>
            <a:r>
              <a:rPr lang="en-US" dirty="0"/>
              <a:t>Handles most argument stuff at compile time to generate better errors</a:t>
            </a:r>
          </a:p>
          <a:p>
            <a:pPr lvl="1"/>
            <a:r>
              <a:rPr lang="en-US" dirty="0"/>
              <a:t>Macro is code that generates code at compile-time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047-07E4-F27E-D75F-29A041CA9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A6E111-6906-FCC4-6897-6D10BE005C10}"/>
              </a:ext>
            </a:extLst>
          </p:cNvPr>
          <p:cNvSpPr/>
          <p:nvPr/>
        </p:nvSpPr>
        <p:spPr>
          <a:xfrm>
            <a:off x="1545463" y="1558344"/>
            <a:ext cx="4765185" cy="579549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52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EC313-6051-E72D-8F20-98233F23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1F1F5-9ABE-CC49-1EC8-1371096A3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Types in Rust are explicit about their size</a:t>
            </a:r>
          </a:p>
          <a:p>
            <a:pPr lvl="1"/>
            <a:r>
              <a:rPr lang="en-US" dirty="0"/>
              <a:t>Listed in number of bits, so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i8</a:t>
            </a:r>
            <a:r>
              <a:rPr lang="en-US" dirty="0"/>
              <a:t> ≈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u32</a:t>
            </a:r>
            <a:r>
              <a:rPr lang="en-US" dirty="0"/>
              <a:t> ≈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3366D-F7E8-D170-B0EB-B6C14D0CB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61A2A9-AEEF-85D4-070C-E348EA42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874" y="2699919"/>
            <a:ext cx="10240323" cy="293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227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7D5-1DF7-4DD1-A161-5A3AB1DF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FF63-364D-A720-6C5C-2E603FC2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x: i32 = 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!("x: {}", 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3DA1-0BF0-6DAA-24C4-FC93D4B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81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what you’ve learned and why it is useful</a:t>
            </a:r>
          </a:p>
          <a:p>
            <a:endParaRPr lang="en-US" dirty="0"/>
          </a:p>
          <a:p>
            <a:r>
              <a:rPr lang="en-US" dirty="0"/>
              <a:t>Understand when to use or avoid C/C++ in future projects</a:t>
            </a:r>
          </a:p>
          <a:p>
            <a:endParaRPr lang="en-US" dirty="0"/>
          </a:p>
          <a:p>
            <a:r>
              <a:rPr lang="en-US" dirty="0"/>
              <a:t>Brief overview of the Rust programming language</a:t>
            </a:r>
          </a:p>
          <a:p>
            <a:endParaRPr lang="en-US" dirty="0"/>
          </a:p>
          <a:p>
            <a:r>
              <a:rPr lang="en-US" dirty="0"/>
              <a:t>Consider what’s next after CS211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7D5-1DF7-4DD1-A161-5A3AB1DF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FF63-364D-A720-6C5C-2E603FC2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x: i32 = 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!("x: {}", 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a variable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/>
              <a:t> with initial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3DA1-0BF0-6DAA-24C4-FC93D4B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2BAA4-51D2-19C8-CCB4-F8627F61D403}"/>
              </a:ext>
            </a:extLst>
          </p:cNvPr>
          <p:cNvSpPr/>
          <p:nvPr/>
        </p:nvSpPr>
        <p:spPr>
          <a:xfrm>
            <a:off x="1043188" y="1671034"/>
            <a:ext cx="3528812" cy="479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67D5-1DF7-4DD1-A161-5A3AB1DF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0FF63-364D-A720-6C5C-2E603FC2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let x: i32 = 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!("x: {}", 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a variable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i32</a:t>
            </a:r>
            <a:r>
              <a:rPr lang="en-US" dirty="0"/>
              <a:t> with initial value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dirty="0"/>
              <a:t>Curly brackets denote an expression you want to print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B3DA1-0BF0-6DAA-24C4-FC93D4BD3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F2BAA4-51D2-19C8-CCB4-F8627F61D403}"/>
              </a:ext>
            </a:extLst>
          </p:cNvPr>
          <p:cNvSpPr/>
          <p:nvPr/>
        </p:nvSpPr>
        <p:spPr>
          <a:xfrm>
            <a:off x="3052292" y="2263462"/>
            <a:ext cx="1751527" cy="479738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46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68739-FA8C-7677-63A8-D36448E0B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playground -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7A41F-F491-C408-4B08-9FB218D27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out Rust code online in a browser</a:t>
            </a:r>
          </a:p>
          <a:p>
            <a:pPr lvl="1"/>
            <a:r>
              <a:rPr lang="en-US" dirty="0">
                <a:hlinkClick r:id="rId2"/>
              </a:rPr>
              <a:t>https://play.rust-lang.org/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Let’s try out that function and play around with some things</a:t>
            </a:r>
          </a:p>
          <a:p>
            <a:pPr lvl="1"/>
            <a:r>
              <a:rPr lang="en-US" dirty="0"/>
              <a:t>Variable types and initialization</a:t>
            </a:r>
          </a:p>
          <a:p>
            <a:pPr lvl="1"/>
            <a:r>
              <a:rPr lang="en-US" dirty="0"/>
              <a:t>Modify the variable value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https://play.rust-lang.org/?version=stable&amp;mode=debug&amp;edition=2021&amp;gist</a:t>
            </a:r>
            <a:r>
              <a:rPr lang="en-US">
                <a:hlinkClick r:id="rId3"/>
              </a:rPr>
              <a:t>=cd7cc8a19bbf719cdbc6eb4b06edbb29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FA475-0DE2-2C42-695E-66C9B5175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565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2E703A-BA3C-4B10-C1FD-DED6D6525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inference in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7559-6FF5-B250-3451-17FAFE4E9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587144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takes_u32(x: u32)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!("u32: {x}");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takes_i8(y: i8)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!("i8: {y}");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EBCBA-28E1-44E9-E0AD-054593C9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36122-9A89-A847-9141-BF6A9DCB628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0" y="1143000"/>
            <a:ext cx="5726806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x = 10;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let y = 20;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takes_u32(x);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takes_i8(y);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below would fail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takes_u32(y);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62F0D3-8478-A429-F5ED-83FCF4165294}"/>
              </a:ext>
            </a:extLst>
          </p:cNvPr>
          <p:cNvSpPr txBox="1"/>
          <p:nvPr/>
        </p:nvSpPr>
        <p:spPr>
          <a:xfrm>
            <a:off x="607594" y="5430916"/>
            <a:ext cx="109728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Rust figures out what type you meant if you leave it out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But everything </a:t>
            </a:r>
            <a:r>
              <a:rPr lang="en-US" sz="2400" i="1" dirty="0"/>
              <a:t>does</a:t>
            </a:r>
            <a:r>
              <a:rPr lang="en-US" sz="2400" dirty="0"/>
              <a:t> still have a type</a:t>
            </a:r>
          </a:p>
          <a:p>
            <a:r>
              <a:rPr lang="en-US" sz="1400" dirty="0">
                <a:hlinkClick r:id="rId2"/>
              </a:rPr>
              <a:t>https://play.rust-lang.org/?version=stable&amp;mode=debug&amp;edition=2021&amp;gist=aae8903ef418552d0a10b731e6a11390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991741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828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56E8F-0570-5115-30B6-1D4AF973F10A}"/>
              </a:ext>
            </a:extLst>
          </p:cNvPr>
          <p:cNvSpPr/>
          <p:nvPr/>
        </p:nvSpPr>
        <p:spPr>
          <a:xfrm>
            <a:off x="607595" y="1426334"/>
            <a:ext cx="2676518" cy="1175197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3354C-A2AF-3675-3EA2-E2A1EA9498AA}"/>
              </a:ext>
            </a:extLst>
          </p:cNvPr>
          <p:cNvSpPr txBox="1"/>
          <p:nvPr/>
        </p:nvSpPr>
        <p:spPr>
          <a:xfrm>
            <a:off x="5615189" y="1752322"/>
            <a:ext cx="35288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Struct with two fields</a:t>
            </a:r>
          </a:p>
        </p:txBody>
      </p:sp>
    </p:spTree>
    <p:extLst>
      <p:ext uri="{BB962C8B-B14F-4D97-AF65-F5344CB8AC3E}">
        <p14:creationId xmlns:p14="http://schemas.microsoft.com/office/powerpoint/2010/main" val="1703369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56E8F-0570-5115-30B6-1D4AF973F10A}"/>
              </a:ext>
            </a:extLst>
          </p:cNvPr>
          <p:cNvSpPr/>
          <p:nvPr/>
        </p:nvSpPr>
        <p:spPr>
          <a:xfrm flipV="1">
            <a:off x="607595" y="1050924"/>
            <a:ext cx="2818185" cy="4430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3354C-A2AF-3675-3EA2-E2A1EA9498AA}"/>
              </a:ext>
            </a:extLst>
          </p:cNvPr>
          <p:cNvSpPr txBox="1"/>
          <p:nvPr/>
        </p:nvSpPr>
        <p:spPr>
          <a:xfrm>
            <a:off x="5164428" y="1032902"/>
            <a:ext cx="6272011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Tells compiler to create default code that will print the struct for debugging</a:t>
            </a:r>
          </a:p>
        </p:txBody>
      </p:sp>
    </p:spTree>
    <p:extLst>
      <p:ext uri="{BB962C8B-B14F-4D97-AF65-F5344CB8AC3E}">
        <p14:creationId xmlns:p14="http://schemas.microsoft.com/office/powerpoint/2010/main" val="576140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56E8F-0570-5115-30B6-1D4AF973F10A}"/>
              </a:ext>
            </a:extLst>
          </p:cNvPr>
          <p:cNvSpPr/>
          <p:nvPr/>
        </p:nvSpPr>
        <p:spPr>
          <a:xfrm flipV="1">
            <a:off x="607595" y="2686540"/>
            <a:ext cx="8317464" cy="15377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3354C-A2AF-3675-3EA2-E2A1EA9498AA}"/>
              </a:ext>
            </a:extLst>
          </p:cNvPr>
          <p:cNvSpPr txBox="1"/>
          <p:nvPr/>
        </p:nvSpPr>
        <p:spPr>
          <a:xfrm>
            <a:off x="4971245" y="1934720"/>
            <a:ext cx="627201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All member functions of the struct</a:t>
            </a:r>
          </a:p>
        </p:txBody>
      </p:sp>
    </p:spTree>
    <p:extLst>
      <p:ext uri="{BB962C8B-B14F-4D97-AF65-F5344CB8AC3E}">
        <p14:creationId xmlns:p14="http://schemas.microsoft.com/office/powerpoint/2010/main" val="1649211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56E8F-0570-5115-30B6-1D4AF973F10A}"/>
              </a:ext>
            </a:extLst>
          </p:cNvPr>
          <p:cNvSpPr/>
          <p:nvPr/>
        </p:nvSpPr>
        <p:spPr>
          <a:xfrm flipV="1">
            <a:off x="993961" y="4631248"/>
            <a:ext cx="5102039" cy="108375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3354C-A2AF-3675-3EA2-E2A1EA9498AA}"/>
              </a:ext>
            </a:extLst>
          </p:cNvPr>
          <p:cNvSpPr txBox="1"/>
          <p:nvPr/>
        </p:nvSpPr>
        <p:spPr>
          <a:xfrm>
            <a:off x="7237927" y="4369637"/>
            <a:ext cx="28848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Creating a struct</a:t>
            </a:r>
          </a:p>
        </p:txBody>
      </p:sp>
    </p:spTree>
    <p:extLst>
      <p:ext uri="{BB962C8B-B14F-4D97-AF65-F5344CB8AC3E}">
        <p14:creationId xmlns:p14="http://schemas.microsoft.com/office/powerpoint/2010/main" val="380309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C0E0D-815C-FA7A-A2A2-EA2BF226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has structs which can have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F8A37-2C82-EA63-DF89-A0A11645D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77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#[derive(Debug)]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struct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55AA"/>
                </a:solidFill>
                <a:effectLst/>
                <a:latin typeface="Courier New" panose="02070309020205020404" pitchFamily="49" charset="0"/>
              </a:rPr>
              <a:t>u8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impl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"Hello, my name is 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self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.name)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rgbClr val="212529"/>
              </a:solidFill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212529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peter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Person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 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"Peter"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27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}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peter.say_hello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53D4C-5C80-A1A8-A4BE-9EF47FE4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756E8F-0570-5115-30B6-1D4AF973F10A}"/>
              </a:ext>
            </a:extLst>
          </p:cNvPr>
          <p:cNvSpPr/>
          <p:nvPr/>
        </p:nvSpPr>
        <p:spPr>
          <a:xfrm>
            <a:off x="993962" y="5714998"/>
            <a:ext cx="3204552" cy="35095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63354C-A2AF-3675-3EA2-E2A1EA9498AA}"/>
              </a:ext>
            </a:extLst>
          </p:cNvPr>
          <p:cNvSpPr txBox="1"/>
          <p:nvPr/>
        </p:nvSpPr>
        <p:spPr>
          <a:xfrm>
            <a:off x="5108621" y="5714998"/>
            <a:ext cx="28848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Calling a method</a:t>
            </a:r>
          </a:p>
        </p:txBody>
      </p:sp>
    </p:spTree>
    <p:extLst>
      <p:ext uri="{BB962C8B-B14F-4D97-AF65-F5344CB8AC3E}">
        <p14:creationId xmlns:p14="http://schemas.microsoft.com/office/powerpoint/2010/main" val="283431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endParaRPr lang="en-US" dirty="0"/>
          </a:p>
          <a:p>
            <a:r>
              <a:rPr lang="en-US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01880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6D862-670E-39CA-42C6-74DA8FFCF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Playground -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BA3F4-C775-FAC4-854B-5754394B1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https://play.rust-lang.org/?version=stable&amp;mode=debug&amp;edition=2021&amp;gist=2925da360685d3be97f2c5726499344a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Things to try</a:t>
            </a:r>
          </a:p>
          <a:p>
            <a:pPr lvl="1"/>
            <a:r>
              <a:rPr lang="en-US" dirty="0"/>
              <a:t>Print out the entire struct</a:t>
            </a:r>
          </a:p>
          <a:p>
            <a:pPr lvl="1"/>
            <a:r>
              <a:rPr lang="en-US" dirty="0"/>
              <a:t>Create a constructor with “new”</a:t>
            </a:r>
          </a:p>
          <a:p>
            <a:pPr lvl="1"/>
            <a:r>
              <a:rPr lang="en-US" dirty="0"/>
              <a:t>Look at some error messages</a:t>
            </a:r>
          </a:p>
          <a:p>
            <a:pPr lvl="2"/>
            <a:r>
              <a:rPr lang="en-US" dirty="0"/>
              <a:t>Try using a string literal as a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57894F-D746-748C-865D-5A0320200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82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6B82-89E7-4C40-A901-400DD3BC2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solves memory ownership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9CF12-B23B-462A-BF3C-A3FE79224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C++ example of an ownership issue</a:t>
            </a:r>
          </a:p>
          <a:p>
            <a:pPr lvl="1"/>
            <a:r>
              <a:rPr lang="en-US" dirty="0"/>
              <a:t>Reference points to a value that no longer exists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vector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push_back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“Hello”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gets reference to item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7788"/>
                </a:solidFill>
                <a:effectLst/>
                <a:latin typeface="Courier New" panose="02070309020205020404" pitchFamily="49" charset="0"/>
              </a:rPr>
              <a:t>push_back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“world”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may reallocate memory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8080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std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“\n”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Courier New" panose="02070309020205020404" pitchFamily="49" charset="0"/>
              </a:rPr>
              <a:t>// UNDEFINED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8F823-0F6E-99C3-AEC2-73F4E26B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51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A8EB5-9F40-E2B9-ACBE-EED44981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 prevents ownership issues at compile-time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0BBF5-1DA1-3E89-C3A2-7AEC5FEE5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following code errors</a:t>
            </a:r>
          </a:p>
          <a:p>
            <a:pPr lvl="1"/>
            <a:r>
              <a:rPr lang="en-US" sz="1800" dirty="0">
                <a:hlinkClick r:id="rId2"/>
              </a:rPr>
              <a:t>https://play.rust-lang.org/?version=stable&amp;mode=debug&amp;edition=2021&amp;gist=e7bee1ca785182ce1c7e0c1ea3d21748</a:t>
            </a:r>
            <a:endParaRPr lang="en-US" sz="1800" dirty="0"/>
          </a:p>
          <a:p>
            <a:endParaRPr lang="en-US" dirty="0"/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mut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v.push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altLang="en-US" dirty="0">
                <a:solidFill>
                  <a:srgbClr val="339933"/>
                </a:solidFill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v.push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"world"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339933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"{}"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67DE2-4451-C300-68EB-E7C9BAE7A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4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04404-36AA-D450-2666-D05747414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 more to 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AFD62-3A2C-43F3-7D34-C50965A2F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have time for an extensive review of the language</a:t>
            </a:r>
          </a:p>
          <a:p>
            <a:endParaRPr lang="en-US" dirty="0"/>
          </a:p>
          <a:p>
            <a:r>
              <a:rPr lang="en-US" dirty="0"/>
              <a:t>Course in Rust</a:t>
            </a:r>
          </a:p>
          <a:p>
            <a:pPr lvl="1"/>
            <a:r>
              <a:rPr lang="en-US" dirty="0"/>
              <a:t>Most of these slides are borrowed directly from here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https://google.github.io/comprehensive-rust/hello-world.html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Rust for Systems Programmers</a:t>
            </a:r>
          </a:p>
          <a:p>
            <a:pPr lvl="1"/>
            <a:r>
              <a:rPr lang="en-US" dirty="0"/>
              <a:t>Targets people who know C++ and care about “systems” topics</a:t>
            </a:r>
          </a:p>
          <a:p>
            <a:pPr lvl="2"/>
            <a:r>
              <a:rPr lang="en-US" dirty="0"/>
              <a:t>Some of this is likely not understandable yet for CS211 students</a:t>
            </a:r>
          </a:p>
          <a:p>
            <a:pPr lvl="1"/>
            <a:r>
              <a:rPr lang="en-US" dirty="0">
                <a:hlinkClick r:id="rId3"/>
              </a:rPr>
              <a:t>https://github.com/nrc/r4cppp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F9339-23A7-6CB3-037D-1942786F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116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D9D-6F74-C83F-49D8-713C6CB3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3DB3-B27D-CB12-32BA-EC2AB04B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this code print?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"x: {x}"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step_by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"i: 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BE0EE-9622-9BE4-A08F-AA0FD16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849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FD9D-6F74-C83F-49D8-713C6CB3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53DB3-B27D-CB12-32BA-EC2AB04B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does this code print?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main()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let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vec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30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x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v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"x: {x}"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770088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step_by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println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"i: {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A1111"/>
                </a:solidFill>
                <a:effectLst/>
                <a:latin typeface="Courier New" panose="02070309020205020404" pitchFamily="49" charset="0"/>
              </a:rPr>
              <a:t>}"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39933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BE0EE-9622-9BE4-A08F-AA0FD160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550CC1-18F2-25DF-6F5B-EF6DDEE7E3B0}"/>
              </a:ext>
            </a:extLst>
          </p:cNvPr>
          <p:cNvSpPr txBox="1"/>
          <p:nvPr/>
        </p:nvSpPr>
        <p:spPr>
          <a:xfrm>
            <a:off x="8809149" y="2258533"/>
            <a:ext cx="1596981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cs typeface="Courier New" panose="02070309020205020404" pitchFamily="49" charset="0"/>
              </a:rPr>
              <a:t>Output: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 10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 20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x: 30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i: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i: 2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i: 4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i: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i: 8</a:t>
            </a:r>
          </a:p>
        </p:txBody>
      </p:sp>
    </p:spTree>
    <p:extLst>
      <p:ext uri="{BB962C8B-B14F-4D97-AF65-F5344CB8AC3E}">
        <p14:creationId xmlns:p14="http://schemas.microsoft.com/office/powerpoint/2010/main" val="477727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endParaRPr lang="en-US" dirty="0"/>
          </a:p>
          <a:p>
            <a:r>
              <a:rPr lang="en-US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b="1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407309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0722-B79F-4BA8-A6E0-F1177BE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7A73-4BE5-4CF2-9C1B-C7993C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reverse order:</a:t>
            </a:r>
          </a:p>
          <a:p>
            <a:pPr lvl="1"/>
            <a:r>
              <a:rPr lang="en-US" dirty="0"/>
              <a:t>Game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Programming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 Programming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B580D-8F89-45D9-97F3-0C800D5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Model, View, Controller concept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handles the program state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displays information based on the state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modifies the state based on user input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Breaking a system up into these three parts enables more robust, testable code</a:t>
            </a:r>
          </a:p>
          <a:p>
            <a:pPr lvl="1"/>
            <a:r>
              <a:rPr lang="en-US" dirty="0"/>
              <a:t>Applicable to any interactive program, not just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02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46D-2FD6-4CE4-8F10-DB1BF38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24B2-8B44-4AD8-BCBD-F075D6A9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Using objects and methods</a:t>
            </a:r>
          </a:p>
          <a:p>
            <a:pPr lvl="1"/>
            <a:r>
              <a:rPr lang="en-US" dirty="0"/>
              <a:t>Creating our own Classes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Internal state should be private</a:t>
            </a:r>
          </a:p>
          <a:p>
            <a:pPr lvl="1"/>
            <a:r>
              <a:rPr lang="en-US" dirty="0"/>
              <a:t>Only expose operations that maintain validity of our internal state</a:t>
            </a:r>
          </a:p>
          <a:p>
            <a:pPr lvl="1"/>
            <a:endParaRPr lang="en-US" dirty="0"/>
          </a:p>
          <a:p>
            <a:r>
              <a:rPr lang="en-US" dirty="0"/>
              <a:t>Resource Acquisition Is Initialization (RAII)</a:t>
            </a:r>
          </a:p>
          <a:p>
            <a:pPr lvl="1"/>
            <a:r>
              <a:rPr lang="en-US" dirty="0"/>
              <a:t>Wrap resources in an object</a:t>
            </a:r>
          </a:p>
          <a:p>
            <a:pPr lvl="1"/>
            <a:r>
              <a:rPr lang="en-US" dirty="0"/>
              <a:t>Allocate when constructed and deallocate when automatically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B3C6-A7F2-47B0-BE7A-D2B45ED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8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520-118C-49A3-A9E7-C1E5A76D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9EB7-0D00-4177-BA1B-F955E7A0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syntax and structure</a:t>
            </a:r>
          </a:p>
          <a:p>
            <a:pPr lvl="1"/>
            <a:r>
              <a:rPr lang="en-US" dirty="0"/>
              <a:t>If, while, for</a:t>
            </a:r>
          </a:p>
          <a:p>
            <a:pPr lvl="1"/>
            <a:r>
              <a:rPr lang="en-US" dirty="0"/>
              <a:t>Functions and return values</a:t>
            </a:r>
          </a:p>
          <a:p>
            <a:pPr lvl="1"/>
            <a:r>
              <a:rPr lang="en-US" dirty="0"/>
              <a:t>Headers and Source files</a:t>
            </a:r>
          </a:p>
          <a:p>
            <a:pPr lvl="1"/>
            <a:endParaRPr lang="en-US" dirty="0"/>
          </a:p>
          <a:p>
            <a:r>
              <a:rPr lang="en-US" dirty="0"/>
              <a:t>Types and Variables</a:t>
            </a:r>
          </a:p>
          <a:p>
            <a:pPr lvl="1"/>
            <a:r>
              <a:rPr lang="en-US" dirty="0"/>
              <a:t>Name, Object, Value</a:t>
            </a:r>
          </a:p>
          <a:p>
            <a:pPr lvl="1"/>
            <a:r>
              <a:rPr lang="en-US" dirty="0"/>
              <a:t>Type determines the kind of value and size of object</a:t>
            </a:r>
          </a:p>
          <a:p>
            <a:pPr lvl="1"/>
            <a:endParaRPr lang="en-US" dirty="0"/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Stack, Data, and Heap segments</a:t>
            </a:r>
          </a:p>
          <a:p>
            <a:pPr lvl="1"/>
            <a:r>
              <a:rPr lang="en-US" dirty="0"/>
              <a:t>When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and possible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5427-2CF4-4746-9D73-84BD198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366F-2E26-4BDF-8C8A-15B0F8A2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9567"/>
              </p:ext>
            </p:extLst>
          </p:nvPr>
        </p:nvGraphicFramePr>
        <p:xfrm>
          <a:off x="8099558" y="29108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91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7A9-9A14-43BA-B696-5C0D16BF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 (a.k.a. Linux 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D0ED-B7FD-411B-8EA4-63D39893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access to remote machines</a:t>
            </a:r>
          </a:p>
          <a:p>
            <a:pPr lvl="1"/>
            <a:r>
              <a:rPr lang="en-US" dirty="0"/>
              <a:t>This will be a recurring need in future classes</a:t>
            </a:r>
          </a:p>
          <a:p>
            <a:endParaRPr lang="en-US" dirty="0"/>
          </a:p>
          <a:p>
            <a:r>
              <a:rPr lang="en-US" dirty="0"/>
              <a:t>Interacting with files and programs</a:t>
            </a:r>
          </a:p>
          <a:p>
            <a:pPr lvl="1"/>
            <a:r>
              <a:rPr lang="en-US" dirty="0"/>
              <a:t>cd, ls</a:t>
            </a:r>
          </a:p>
          <a:p>
            <a:pPr lvl="1"/>
            <a:r>
              <a:rPr lang="en-US" dirty="0"/>
              <a:t>Relative and absolute paths</a:t>
            </a:r>
          </a:p>
          <a:p>
            <a:pPr lvl="1"/>
            <a:r>
              <a:rPr lang="en-US" dirty="0"/>
              <a:t>Providing flags to programs and looking up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EC2-5234-431A-86E8-5721493E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64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58DD-559A-8CDA-358F-5C200EE40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background on 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DA669-DED4-947B-34FD-2245E0F17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a good class on this</a:t>
            </a:r>
          </a:p>
          <a:p>
            <a:pPr lvl="1"/>
            <a:r>
              <a:rPr lang="en-US" dirty="0"/>
              <a:t>CS150 and CS211 try to give you some basics</a:t>
            </a:r>
          </a:p>
          <a:p>
            <a:pPr lvl="1"/>
            <a:endParaRPr lang="en-US" dirty="0"/>
          </a:p>
          <a:p>
            <a:r>
              <a:rPr lang="en-US" dirty="0"/>
              <a:t>One good source of material: MIT course</a:t>
            </a:r>
          </a:p>
          <a:p>
            <a:pPr lvl="1"/>
            <a:r>
              <a:rPr lang="en-US" dirty="0"/>
              <a:t>“The Missing Semester of Your CS Education”</a:t>
            </a:r>
          </a:p>
          <a:p>
            <a:pPr lvl="1"/>
            <a:r>
              <a:rPr lang="en-US" dirty="0">
                <a:hlinkClick r:id="rId2"/>
              </a:rPr>
              <a:t>https://missing.csail.mit.edu/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Another approach: use terminal</a:t>
            </a:r>
          </a:p>
          <a:p>
            <a:pPr lvl="1"/>
            <a:r>
              <a:rPr lang="en-US" dirty="0"/>
              <a:t>The more you use it, the more you google</a:t>
            </a:r>
            <a:br>
              <a:rPr lang="en-US" dirty="0"/>
            </a:br>
            <a:r>
              <a:rPr lang="en-US" dirty="0"/>
              <a:t>how to do things, and the better you’ll get</a:t>
            </a:r>
            <a:br>
              <a:rPr lang="en-US" dirty="0"/>
            </a:br>
            <a:r>
              <a:rPr lang="en-US" dirty="0"/>
              <a:t>at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460F6-66BA-A934-8E5D-456E1D48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D5E51-D0EA-72A5-45C2-45D5F6EDC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1504" y="2174670"/>
            <a:ext cx="3358890" cy="39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420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247-374F-424C-8E5B-7723183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don’t forget about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05A4-AFBC-4E22-81D0-B6041FA1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playing around with Unix shell</a:t>
            </a:r>
          </a:p>
          <a:p>
            <a:pPr lvl="1"/>
            <a:r>
              <a:rPr lang="en-US" dirty="0"/>
              <a:t>Incredibly useful tool for software development and productivity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Several options</a:t>
            </a:r>
          </a:p>
          <a:p>
            <a:pPr lvl="2"/>
            <a:r>
              <a:rPr lang="en-US" dirty="0"/>
              <a:t>Native MacOS</a:t>
            </a:r>
          </a:p>
          <a:p>
            <a:pPr lvl="2"/>
            <a:r>
              <a:rPr lang="en-US" dirty="0"/>
              <a:t>Windows Subsystem for Linux (WSL)</a:t>
            </a:r>
          </a:p>
          <a:p>
            <a:pPr lvl="2"/>
            <a:r>
              <a:rPr lang="en-US" dirty="0"/>
              <a:t>Linux installed in a virtual machine (</a:t>
            </a:r>
            <a:r>
              <a:rPr lang="en-US" dirty="0" err="1"/>
              <a:t>Virtualbox</a:t>
            </a:r>
            <a:r>
              <a:rPr lang="en-US" dirty="0"/>
              <a:t> is a good choice)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Installing Linux on a virtual machine yourself is a good experience</a:t>
            </a:r>
          </a:p>
          <a:p>
            <a:pPr lvl="2"/>
            <a:r>
              <a:rPr lang="en-US" dirty="0"/>
              <a:t>Free and only takes an hour</a:t>
            </a:r>
          </a:p>
          <a:p>
            <a:pPr lvl="2"/>
            <a:r>
              <a:rPr lang="en-US" dirty="0"/>
              <a:t>And then you can wreck it, with no consequences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40DE-23CA-49E8-9656-F6D1417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42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endParaRPr lang="en-US" dirty="0"/>
          </a:p>
          <a:p>
            <a:r>
              <a:rPr lang="en-US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b="1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462991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FB7-3FE6-42A9-B637-5AF032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 classes!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3013-5CBB-407A-9C11-FB392AF9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CS211 is a pre-requisite for CS213</a:t>
            </a:r>
          </a:p>
          <a:p>
            <a:pPr lvl="1"/>
            <a:r>
              <a:rPr lang="en-US" dirty="0"/>
              <a:t>Obvious next step while you’re still fresh with C programming</a:t>
            </a:r>
          </a:p>
          <a:p>
            <a:pPr lvl="1"/>
            <a:endParaRPr lang="en-US" dirty="0"/>
          </a:p>
          <a:p>
            <a:r>
              <a:rPr lang="en-US" dirty="0"/>
              <a:t>CS111, CS150, and CS211 are the “programming classes”</a:t>
            </a:r>
          </a:p>
          <a:p>
            <a:pPr lvl="1"/>
            <a:r>
              <a:rPr lang="en-US" dirty="0"/>
              <a:t>Teach you how to program</a:t>
            </a:r>
          </a:p>
          <a:p>
            <a:pPr lvl="1"/>
            <a:r>
              <a:rPr lang="en-US" dirty="0"/>
              <a:t>Teach you programming languages</a:t>
            </a:r>
          </a:p>
          <a:p>
            <a:pPr lvl="1"/>
            <a:endParaRPr lang="en-US" dirty="0"/>
          </a:p>
          <a:p>
            <a:r>
              <a:rPr lang="en-US" dirty="0"/>
              <a:t>Future classes in CS are “computer science classes”</a:t>
            </a:r>
          </a:p>
          <a:p>
            <a:pPr lvl="1"/>
            <a:r>
              <a:rPr lang="en-US" dirty="0"/>
              <a:t>Teach you how to understand computation and computers</a:t>
            </a:r>
          </a:p>
          <a:p>
            <a:pPr lvl="1"/>
            <a:r>
              <a:rPr lang="en-US" dirty="0"/>
              <a:t>How do we use computers to understand and effect our world</a:t>
            </a:r>
          </a:p>
          <a:p>
            <a:pPr lvl="2"/>
            <a:r>
              <a:rPr lang="en-US" dirty="0"/>
              <a:t>You’ll write programs along the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EF9D1-56C1-4353-9863-7B98D246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43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“Wait, but I only know like four programming languages?!!”</a:t>
            </a:r>
          </a:p>
          <a:p>
            <a:pPr lvl="1"/>
            <a:r>
              <a:rPr lang="en-US" dirty="0"/>
              <a:t>Learning others will be up to you</a:t>
            </a:r>
          </a:p>
          <a:p>
            <a:pPr lvl="1"/>
            <a:endParaRPr lang="en-US" dirty="0"/>
          </a:p>
          <a:p>
            <a:r>
              <a:rPr lang="en-US" dirty="0"/>
              <a:t>The same ideas you’ve already learned will apply</a:t>
            </a:r>
          </a:p>
          <a:p>
            <a:pPr lvl="1"/>
            <a:r>
              <a:rPr lang="en-US" dirty="0"/>
              <a:t>Types and Imperative Programming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Debugging and Testing</a:t>
            </a:r>
          </a:p>
          <a:p>
            <a:pPr lvl="1"/>
            <a:endParaRPr lang="en-US" dirty="0"/>
          </a:p>
          <a:p>
            <a:r>
              <a:rPr lang="en-US" dirty="0"/>
              <a:t>Lots of great guides online for popular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0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37E5-CF03-4C23-B1BC-B9A07ABF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E039-C0EE-4D6D-B085-695B1AA7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benefit to being a “computer scientist” versus “knowing a programming language”</a:t>
            </a:r>
          </a:p>
          <a:p>
            <a:pPr lvl="1"/>
            <a:r>
              <a:rPr lang="en-US" dirty="0"/>
              <a:t>Our curriculum teaches you multiple different parts of the software stack</a:t>
            </a:r>
          </a:p>
          <a:p>
            <a:pPr lvl="1"/>
            <a:endParaRPr lang="en-US" dirty="0"/>
          </a:p>
          <a:p>
            <a:r>
              <a:rPr lang="en-US" dirty="0"/>
              <a:t>You can understand front-end (user-facing) software</a:t>
            </a:r>
          </a:p>
          <a:p>
            <a:pPr lvl="1"/>
            <a:r>
              <a:rPr lang="en-US" dirty="0"/>
              <a:t>Probably something like Python 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understand back-end (software-facing) software</a:t>
            </a:r>
          </a:p>
          <a:p>
            <a:pPr lvl="1"/>
            <a:r>
              <a:rPr lang="en-US" dirty="0"/>
              <a:t>Probably something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FD77-1EAC-488B-AD36-A8F5A258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9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875D-B444-46A6-B1A8-D7E00C4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More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F190-908A-4DF6-9A03-83B84F3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going to do a lot of programming, debugging is the most useful skill</a:t>
            </a:r>
          </a:p>
          <a:p>
            <a:pPr lvl="1"/>
            <a:r>
              <a:rPr lang="en-US" dirty="0"/>
              <a:t>You get better with lots of practice</a:t>
            </a:r>
          </a:p>
          <a:p>
            <a:pPr lvl="1"/>
            <a:endParaRPr lang="en-US" dirty="0"/>
          </a:p>
          <a:p>
            <a:r>
              <a:rPr lang="en-US" dirty="0"/>
              <a:t>Learning to test your code will help you be more successful</a:t>
            </a:r>
          </a:p>
          <a:p>
            <a:pPr lvl="1"/>
            <a:r>
              <a:rPr lang="en-US" dirty="0"/>
              <a:t>Especially on big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82C0-0CF8-4B42-B1B8-29B0D2F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77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endParaRPr lang="en-US" dirty="0"/>
          </a:p>
          <a:p>
            <a:r>
              <a:rPr lang="en-US" dirty="0"/>
              <a:t>Rust for C/C++ Programmers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5500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endParaRPr lang="en-US" dirty="0"/>
          </a:p>
          <a:p>
            <a:r>
              <a:rPr lang="en-US" dirty="0"/>
              <a:t>Bridges students from </a:t>
            </a:r>
            <a:r>
              <a:rPr lang="en-US" i="1" dirty="0"/>
              <a:t>How to Design Programs</a:t>
            </a:r>
            <a:r>
              <a:rPr lang="en-US" dirty="0"/>
              <a:t> languages to industry-standard languages and tools</a:t>
            </a:r>
          </a:p>
          <a:p>
            <a:pPr lvl="1"/>
            <a:r>
              <a:rPr lang="en-US" dirty="0"/>
              <a:t>Unix shell: SSH, ls, cd,</a:t>
            </a:r>
          </a:p>
          <a:p>
            <a:pPr lvl="1"/>
            <a:r>
              <a:rPr lang="en-US" dirty="0"/>
              <a:t>C and C++ programming languages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Make and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7557</TotalTime>
  <Words>3379</Words>
  <Application>Microsoft Office PowerPoint</Application>
  <PresentationFormat>Widescreen</PresentationFormat>
  <Paragraphs>679</Paragraphs>
  <Slides>59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4" baseType="lpstr">
      <vt:lpstr>Arial</vt:lpstr>
      <vt:lpstr>Calibri</vt:lpstr>
      <vt:lpstr>Courier New</vt:lpstr>
      <vt:lpstr>Tahoma</vt:lpstr>
      <vt:lpstr>Class Slides</vt:lpstr>
      <vt:lpstr>Lecture 17 Wrapup</vt:lpstr>
      <vt:lpstr>Administrivia</vt:lpstr>
      <vt:lpstr>Today’s Goals</vt:lpstr>
      <vt:lpstr>Outline</vt:lpstr>
      <vt:lpstr>So, why CS211?</vt:lpstr>
      <vt:lpstr>Formal goals</vt:lpstr>
      <vt:lpstr>Formal goals</vt:lpstr>
      <vt:lpstr>Upsides to C and C++</vt:lpstr>
      <vt:lpstr>Downsides to C and C++</vt:lpstr>
      <vt:lpstr>So why teach C and C++?</vt:lpstr>
      <vt:lpstr>Outline</vt:lpstr>
      <vt:lpstr>When should you use C?</vt:lpstr>
      <vt:lpstr>When should you use C?</vt:lpstr>
      <vt:lpstr>When should you use C?</vt:lpstr>
      <vt:lpstr>What is C good for?</vt:lpstr>
      <vt:lpstr>Slowly we are replacing the need for C</vt:lpstr>
      <vt:lpstr>The value of learning C</vt:lpstr>
      <vt:lpstr>What about C++?</vt:lpstr>
      <vt:lpstr>Use the right programming language for the job</vt:lpstr>
      <vt:lpstr>Break + example Go code</vt:lpstr>
      <vt:lpstr>Break + example Go code</vt:lpstr>
      <vt:lpstr>Outline</vt:lpstr>
      <vt:lpstr>Background on Rust</vt:lpstr>
      <vt:lpstr>“Hello World” in Rust</vt:lpstr>
      <vt:lpstr>“Hello World” in Rust</vt:lpstr>
      <vt:lpstr>“Hello World” in Rust</vt:lpstr>
      <vt:lpstr>“Hello World” in Rust</vt:lpstr>
      <vt:lpstr>Types in Rust</vt:lpstr>
      <vt:lpstr>Working with variables</vt:lpstr>
      <vt:lpstr>Working with variables</vt:lpstr>
      <vt:lpstr>Working with variables</vt:lpstr>
      <vt:lpstr>Rust playground - Variables</vt:lpstr>
      <vt:lpstr>Type inference in Rust</vt:lpstr>
      <vt:lpstr>Rust has structs which can have methods</vt:lpstr>
      <vt:lpstr>Rust has structs which can have methods</vt:lpstr>
      <vt:lpstr>Rust has structs which can have methods</vt:lpstr>
      <vt:lpstr>Rust has structs which can have methods</vt:lpstr>
      <vt:lpstr>Rust has structs which can have methods</vt:lpstr>
      <vt:lpstr>Rust has structs which can have methods</vt:lpstr>
      <vt:lpstr>Rust Playground - Methods</vt:lpstr>
      <vt:lpstr>Rust solves memory ownership issues</vt:lpstr>
      <vt:lpstr>Rust prevents ownership issues at compile-time</vt:lpstr>
      <vt:lpstr>Way more to Rust</vt:lpstr>
      <vt:lpstr>Break + Question</vt:lpstr>
      <vt:lpstr>Break + Question</vt:lpstr>
      <vt:lpstr>Outline</vt:lpstr>
      <vt:lpstr>What did we learn in CS211?</vt:lpstr>
      <vt:lpstr>Game Design</vt:lpstr>
      <vt:lpstr>C++ Programming</vt:lpstr>
      <vt:lpstr>C Programming</vt:lpstr>
      <vt:lpstr>Unix Shell (a.k.a. Linux terminal)</vt:lpstr>
      <vt:lpstr>More background on CS tools</vt:lpstr>
      <vt:lpstr>Recommendation: don’t forget about Unix</vt:lpstr>
      <vt:lpstr>Outline</vt:lpstr>
      <vt:lpstr>More CS classes!</vt:lpstr>
      <vt:lpstr>New languages</vt:lpstr>
      <vt:lpstr>Full-Stack Programming</vt:lpstr>
      <vt:lpstr>Plenty More Testing and Debugging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Wrapup</dc:title>
  <dc:creator>Branden Ghena</dc:creator>
  <cp:lastModifiedBy>Branden Ghena</cp:lastModifiedBy>
  <cp:revision>35</cp:revision>
  <dcterms:created xsi:type="dcterms:W3CDTF">2021-11-30T04:10:22Z</dcterms:created>
  <dcterms:modified xsi:type="dcterms:W3CDTF">2023-05-30T17:54:31Z</dcterms:modified>
</cp:coreProperties>
</file>