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66"/>
  </p:notesMasterIdLst>
  <p:sldIdLst>
    <p:sldId id="256" r:id="rId2"/>
    <p:sldId id="384" r:id="rId3"/>
    <p:sldId id="264" r:id="rId4"/>
    <p:sldId id="842" r:id="rId5"/>
    <p:sldId id="348" r:id="rId6"/>
    <p:sldId id="383" r:id="rId7"/>
    <p:sldId id="800" r:id="rId8"/>
    <p:sldId id="797" r:id="rId9"/>
    <p:sldId id="798" r:id="rId10"/>
    <p:sldId id="803" r:id="rId11"/>
    <p:sldId id="801" r:id="rId12"/>
    <p:sldId id="804" r:id="rId13"/>
    <p:sldId id="805" r:id="rId14"/>
    <p:sldId id="806" r:id="rId15"/>
    <p:sldId id="807" r:id="rId16"/>
    <p:sldId id="802" r:id="rId17"/>
    <p:sldId id="799" r:id="rId18"/>
    <p:sldId id="808" r:id="rId19"/>
    <p:sldId id="843" r:id="rId20"/>
    <p:sldId id="810" r:id="rId21"/>
    <p:sldId id="785" r:id="rId22"/>
    <p:sldId id="809" r:id="rId23"/>
    <p:sldId id="811" r:id="rId24"/>
    <p:sldId id="812" r:id="rId25"/>
    <p:sldId id="814" r:id="rId26"/>
    <p:sldId id="795" r:id="rId27"/>
    <p:sldId id="844" r:id="rId28"/>
    <p:sldId id="787" r:id="rId29"/>
    <p:sldId id="815" r:id="rId30"/>
    <p:sldId id="817" r:id="rId31"/>
    <p:sldId id="818" r:id="rId32"/>
    <p:sldId id="816" r:id="rId33"/>
    <p:sldId id="819" r:id="rId34"/>
    <p:sldId id="820" r:id="rId35"/>
    <p:sldId id="824" r:id="rId36"/>
    <p:sldId id="845" r:id="rId37"/>
    <p:sldId id="789" r:id="rId38"/>
    <p:sldId id="822" r:id="rId39"/>
    <p:sldId id="826" r:id="rId40"/>
    <p:sldId id="827" r:id="rId41"/>
    <p:sldId id="825" r:id="rId42"/>
    <p:sldId id="829" r:id="rId43"/>
    <p:sldId id="828" r:id="rId44"/>
    <p:sldId id="830" r:id="rId45"/>
    <p:sldId id="850" r:id="rId46"/>
    <p:sldId id="853" r:id="rId47"/>
    <p:sldId id="852" r:id="rId48"/>
    <p:sldId id="823" r:id="rId49"/>
    <p:sldId id="831" r:id="rId50"/>
    <p:sldId id="832" r:id="rId51"/>
    <p:sldId id="846" r:id="rId52"/>
    <p:sldId id="791" r:id="rId53"/>
    <p:sldId id="838" r:id="rId54"/>
    <p:sldId id="839" r:id="rId55"/>
    <p:sldId id="841" r:id="rId56"/>
    <p:sldId id="840" r:id="rId57"/>
    <p:sldId id="847" r:id="rId58"/>
    <p:sldId id="793" r:id="rId59"/>
    <p:sldId id="834" r:id="rId60"/>
    <p:sldId id="835" r:id="rId61"/>
    <p:sldId id="837" r:id="rId62"/>
    <p:sldId id="836" r:id="rId63"/>
    <p:sldId id="833" r:id="rId64"/>
    <p:sldId id="848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842"/>
          </p14:sldIdLst>
        </p14:section>
        <p14:section name="Version Control Overview" id="{B55B8E8C-5EAB-4A1E-A4E9-AE5E896E46FA}">
          <p14:sldIdLst>
            <p14:sldId id="348"/>
            <p14:sldId id="383"/>
            <p14:sldId id="800"/>
            <p14:sldId id="797"/>
            <p14:sldId id="798"/>
            <p14:sldId id="803"/>
            <p14:sldId id="801"/>
            <p14:sldId id="804"/>
            <p14:sldId id="805"/>
            <p14:sldId id="806"/>
            <p14:sldId id="807"/>
            <p14:sldId id="802"/>
            <p14:sldId id="799"/>
            <p14:sldId id="808"/>
          </p14:sldIdLst>
        </p14:section>
        <p14:section name="Systems for Version Control" id="{C06CFAA7-C90C-4678-BA99-FE0454BE7D2F}">
          <p14:sldIdLst>
            <p14:sldId id="843"/>
            <p14:sldId id="810"/>
            <p14:sldId id="785"/>
            <p14:sldId id="809"/>
            <p14:sldId id="811"/>
            <p14:sldId id="812"/>
            <p14:sldId id="814"/>
            <p14:sldId id="795"/>
          </p14:sldIdLst>
        </p14:section>
        <p14:section name="Git Commit Structure" id="{0D8ED447-A434-49E9-AD3B-C5A9A29EC821}">
          <p14:sldIdLst>
            <p14:sldId id="844"/>
            <p14:sldId id="787"/>
            <p14:sldId id="815"/>
            <p14:sldId id="817"/>
            <p14:sldId id="818"/>
            <p14:sldId id="816"/>
            <p14:sldId id="819"/>
            <p14:sldId id="820"/>
            <p14:sldId id="824"/>
          </p14:sldIdLst>
        </p14:section>
        <p14:section name="Using Git" id="{55EA5CB0-7F26-42BC-8EE4-7F28D00DA259}">
          <p14:sldIdLst>
            <p14:sldId id="845"/>
            <p14:sldId id="789"/>
            <p14:sldId id="822"/>
            <p14:sldId id="826"/>
            <p14:sldId id="827"/>
            <p14:sldId id="825"/>
            <p14:sldId id="829"/>
            <p14:sldId id="828"/>
            <p14:sldId id="830"/>
            <p14:sldId id="850"/>
            <p14:sldId id="853"/>
            <p14:sldId id="852"/>
            <p14:sldId id="823"/>
            <p14:sldId id="831"/>
            <p14:sldId id="832"/>
          </p14:sldIdLst>
        </p14:section>
        <p14:section name="Using Github" id="{C95517A0-06D6-405C-9A52-6CFE68F0D567}">
          <p14:sldIdLst>
            <p14:sldId id="846"/>
            <p14:sldId id="791"/>
            <p14:sldId id="838"/>
            <p14:sldId id="839"/>
            <p14:sldId id="841"/>
            <p14:sldId id="840"/>
          </p14:sldIdLst>
        </p14:section>
        <p14:section name="Best Practices" id="{CB45D716-303D-4B8E-A38E-EEFB2CB956C1}">
          <p14:sldIdLst>
            <p14:sldId id="847"/>
            <p14:sldId id="793"/>
            <p14:sldId id="834"/>
            <p14:sldId id="835"/>
            <p14:sldId id="837"/>
            <p14:sldId id="836"/>
            <p14:sldId id="833"/>
          </p14:sldIdLst>
        </p14:section>
        <p14:section name="Wrapup" id="{29A7F866-9DA9-446B-8359-CE426CB89C7A}">
          <p14:sldIdLst>
            <p14:sldId id="84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4" d="100"/>
          <a:sy n="74" d="100"/>
        </p:scale>
        <p:origin x="84" y="207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5/30/2023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5/30/2023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5/30/2023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5/30/2023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xkcd.com/1597/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ck/tock/network" TargetMode="External"/><Relationship Id="rId2" Type="http://schemas.openxmlformats.org/officeDocument/2006/relationships/hyperlink" Target="https://github.com/tov/ge211/network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ducation.github.com/git-cheat-sheet-education.pdf" TargetMode="External"/><Relationship Id="rId2" Type="http://schemas.openxmlformats.org/officeDocument/2006/relationships/hyperlink" Target="https://learngitbranching.js.or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-scm.com/book/en/v2" TargetMode="External"/><Relationship Id="rId4" Type="http://schemas.openxmlformats.org/officeDocument/2006/relationships/hyperlink" Target="https://www.atlassian.com/git/tutorials/learn-git-with-bitbucket-cloud" TargetMode="Externa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pull/4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ov/ge211/releases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brghena/git-example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</a:t>
            </a:r>
            <a:br>
              <a:rPr lang="en-US" dirty="0"/>
            </a:br>
            <a:r>
              <a:rPr lang="en-US" dirty="0"/>
              <a:t>Git Version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Spring 2023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Pat </a:t>
            </a:r>
            <a:r>
              <a:rPr lang="en-US" sz="1600" dirty="0" err="1"/>
              <a:t>Pannuto</a:t>
            </a:r>
            <a:r>
              <a:rPr lang="en-US" sz="1600" dirty="0"/>
              <a:t> &amp; Marcus Darden (Michigan), Max Goldman &amp; </a:t>
            </a:r>
            <a:r>
              <a:rPr lang="en-US" sz="1600" dirty="0" err="1"/>
              <a:t>Rober</a:t>
            </a:r>
            <a:r>
              <a:rPr lang="en-US" sz="1600" dirty="0"/>
              <a:t> Miller (MIT), Michael Ernst (Washington)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survive tragic computer accidents?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5715000"/>
            <a:ext cx="10972800" cy="457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Need backups on another computer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pic>
        <p:nvPicPr>
          <p:cNvPr id="4098" name="Picture 2" descr="I damaged my laptop&amp;quot; : r/techsupportgore">
            <a:extLst>
              <a:ext uri="{FF2B5EF4-FFF2-40B4-BE49-F238E27FC236}">
                <a16:creationId xmlns:a16="http://schemas.microsoft.com/office/drawing/2014/main" id="{3F5CEFE6-601F-4F05-94C3-90B679F2D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6157" y="1143000"/>
            <a:ext cx="5995674" cy="449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5817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181AA-998C-4833-9E43-648F18A12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Improve reliability with cloud backups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D7AAA-6144-482E-9FB3-06309E379E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Sync files up to the cloud</a:t>
            </a:r>
          </a:p>
          <a:p>
            <a:pPr lvl="1"/>
            <a:r>
              <a:rPr lang="en-US" dirty="0"/>
              <a:t>Includes all versions of all files</a:t>
            </a:r>
          </a:p>
          <a:p>
            <a:pPr lvl="1"/>
            <a:r>
              <a:rPr lang="en-US" dirty="0"/>
              <a:t>Probably does some stuff to optimize space</a:t>
            </a:r>
          </a:p>
          <a:p>
            <a:pPr lvl="2"/>
            <a:r>
              <a:rPr lang="en-US" dirty="0"/>
              <a:t>Only keep the changes, not the whole file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Download files from the cloud</a:t>
            </a:r>
          </a:p>
          <a:p>
            <a:pPr lvl="1"/>
            <a:r>
              <a:rPr lang="en-US" dirty="0"/>
              <a:t>Provides the most recent file (“Head”)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Enables sharing files across multiple computers!</a:t>
            </a:r>
          </a:p>
          <a:p>
            <a:pPr lvl="2"/>
            <a:r>
              <a:rPr lang="en-US" dirty="0"/>
              <a:t>Across one or multiple people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F5089F-1447-4BA1-A248-65AC8C571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2567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on a grocery list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9497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on local copies of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Joe’s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81726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new version of a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Joe’s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2185455"/>
            <a:chOff x="7517108" y="1192337"/>
            <a:chExt cx="2987899" cy="218545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45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D6B12-2C13-45A9-B13F-9252442A3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 when editing files!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546759-4E22-459F-B726-FEDA80AEB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87476E4-6672-4AF0-90C3-0A1AEAF20E34}"/>
              </a:ext>
            </a:extLst>
          </p:cNvPr>
          <p:cNvSpPr/>
          <p:nvPr/>
        </p:nvSpPr>
        <p:spPr>
          <a:xfrm>
            <a:off x="450761" y="1056068"/>
            <a:ext cx="11129633" cy="2550017"/>
          </a:xfrm>
          <a:prstGeom prst="roundRect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DB1BEB-E5D6-48EF-80E8-9E822B00477D}"/>
              </a:ext>
            </a:extLst>
          </p:cNvPr>
          <p:cNvSpPr txBox="1"/>
          <p:nvPr/>
        </p:nvSpPr>
        <p:spPr>
          <a:xfrm>
            <a:off x="8040849" y="571500"/>
            <a:ext cx="24641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Cloud Server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4CABEB-1CC6-4041-A9E3-09940E590DFC}"/>
              </a:ext>
            </a:extLst>
          </p:cNvPr>
          <p:cNvGrpSpPr/>
          <p:nvPr/>
        </p:nvGrpSpPr>
        <p:grpSpPr>
          <a:xfrm>
            <a:off x="4273778" y="1192337"/>
            <a:ext cx="2987900" cy="1754569"/>
            <a:chOff x="4273778" y="1192337"/>
            <a:chExt cx="2987900" cy="17545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266B774-F203-4B88-AFA6-B87278D2148D}"/>
                </a:ext>
              </a:extLst>
            </p:cNvPr>
            <p:cNvSpPr txBox="1"/>
            <p:nvPr/>
          </p:nvSpPr>
          <p:spPr>
            <a:xfrm>
              <a:off x="4273779" y="1561911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48A43CF-109A-4DD0-AF76-197C77BF7081}"/>
                </a:ext>
              </a:extLst>
            </p:cNvPr>
            <p:cNvSpPr txBox="1"/>
            <p:nvPr/>
          </p:nvSpPr>
          <p:spPr>
            <a:xfrm>
              <a:off x="427377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EEF2217-90DC-4260-A05B-84E69304EDF3}"/>
              </a:ext>
            </a:extLst>
          </p:cNvPr>
          <p:cNvGrpSpPr/>
          <p:nvPr/>
        </p:nvGrpSpPr>
        <p:grpSpPr>
          <a:xfrm>
            <a:off x="1030448" y="1192337"/>
            <a:ext cx="2987901" cy="1323681"/>
            <a:chOff x="1030448" y="1192337"/>
            <a:chExt cx="2987901" cy="132368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A06F90E-1857-46C7-B6E9-34584D616FF3}"/>
                </a:ext>
              </a:extLst>
            </p:cNvPr>
            <p:cNvSpPr txBox="1"/>
            <p:nvPr/>
          </p:nvSpPr>
          <p:spPr>
            <a:xfrm>
              <a:off x="1030450" y="1561911"/>
              <a:ext cx="2987899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4EF9846-0BB4-414A-9CD9-6F1B01205329}"/>
                </a:ext>
              </a:extLst>
            </p:cNvPr>
            <p:cNvSpPr txBox="1"/>
            <p:nvPr/>
          </p:nvSpPr>
          <p:spPr>
            <a:xfrm>
              <a:off x="103044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1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07C90C6-7457-49CE-84C2-2F749790793B}"/>
              </a:ext>
            </a:extLst>
          </p:cNvPr>
          <p:cNvGrpSpPr/>
          <p:nvPr/>
        </p:nvGrpSpPr>
        <p:grpSpPr>
          <a:xfrm>
            <a:off x="7517108" y="1192337"/>
            <a:ext cx="2987899" cy="2185455"/>
            <a:chOff x="7517108" y="1192337"/>
            <a:chExt cx="2987899" cy="218545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8B931F-C0A5-4D8D-B00D-B79CFEF32F9C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900495-41CC-4403-B540-55D59D81916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3</a:t>
              </a:r>
            </a:p>
          </p:txBody>
        </p:sp>
      </p:grp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7DAEA8-D3EB-4ED2-ACCF-A3914FD76816}"/>
              </a:ext>
            </a:extLst>
          </p:cNvPr>
          <p:cNvSpPr/>
          <p:nvPr/>
        </p:nvSpPr>
        <p:spPr>
          <a:xfrm>
            <a:off x="450762" y="3883636"/>
            <a:ext cx="4114976" cy="2241592"/>
          </a:xfrm>
          <a:prstGeom prst="roundRect">
            <a:avLst/>
          </a:prstGeom>
          <a:noFill/>
          <a:ln w="762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294D37F-C9E3-4672-AF76-C3DBD9E19ACB}"/>
              </a:ext>
            </a:extLst>
          </p:cNvPr>
          <p:cNvSpPr txBox="1"/>
          <p:nvPr/>
        </p:nvSpPr>
        <p:spPr>
          <a:xfrm>
            <a:off x="746857" y="6073170"/>
            <a:ext cx="348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Branden’s Computer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22B1325-0AEC-480C-AFF9-510A2B0AFF78}"/>
              </a:ext>
            </a:extLst>
          </p:cNvPr>
          <p:cNvGrpSpPr/>
          <p:nvPr/>
        </p:nvGrpSpPr>
        <p:grpSpPr>
          <a:xfrm>
            <a:off x="996036" y="3850399"/>
            <a:ext cx="2987899" cy="2185455"/>
            <a:chOff x="7517108" y="1192337"/>
            <a:chExt cx="2987899" cy="218545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5DF06EA-7E67-447A-B338-099117A5D307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8158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Oranges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Bread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E676599-A9C5-462D-91FC-AD78C15FF73F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5FBE131-CE73-45CD-84B4-609E7ECCB915}"/>
              </a:ext>
            </a:extLst>
          </p:cNvPr>
          <p:cNvSpPr/>
          <p:nvPr/>
        </p:nvSpPr>
        <p:spPr>
          <a:xfrm>
            <a:off x="5568776" y="3883636"/>
            <a:ext cx="4114976" cy="2241592"/>
          </a:xfrm>
          <a:prstGeom prst="roundRect">
            <a:avLst/>
          </a:prstGeom>
          <a:noFill/>
          <a:ln w="762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BD9855-3E9D-4B35-A5B0-AA539CCAAE5A}"/>
              </a:ext>
            </a:extLst>
          </p:cNvPr>
          <p:cNvSpPr txBox="1"/>
          <p:nvPr/>
        </p:nvSpPr>
        <p:spPr>
          <a:xfrm>
            <a:off x="5864871" y="6073170"/>
            <a:ext cx="36549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Joe’s Computer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E55133A-5264-404C-AC09-D5209B16FC38}"/>
              </a:ext>
            </a:extLst>
          </p:cNvPr>
          <p:cNvGrpSpPr/>
          <p:nvPr/>
        </p:nvGrpSpPr>
        <p:grpSpPr>
          <a:xfrm>
            <a:off x="6114050" y="3850399"/>
            <a:ext cx="2987899" cy="1754568"/>
            <a:chOff x="7517108" y="1192337"/>
            <a:chExt cx="2987899" cy="1754568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207B0B3-CFA9-4AC0-99AE-FD9E9D4FE24F}"/>
                </a:ext>
              </a:extLst>
            </p:cNvPr>
            <p:cNvSpPr txBox="1"/>
            <p:nvPr/>
          </p:nvSpPr>
          <p:spPr>
            <a:xfrm>
              <a:off x="7517108" y="1561910"/>
              <a:ext cx="2987899" cy="138499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Eggs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Apples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800" dirty="0"/>
                <a:t>Spindrift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43FB7A-C925-4097-8905-35CAE0CEDE29}"/>
                </a:ext>
              </a:extLst>
            </p:cNvPr>
            <p:cNvSpPr txBox="1"/>
            <p:nvPr/>
          </p:nvSpPr>
          <p:spPr>
            <a:xfrm>
              <a:off x="7517108" y="1192337"/>
              <a:ext cx="29878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Version 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94122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CAA387-C5B2-45C1-830B-4DAE9C21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simultaneous edits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12A18D-4642-400C-B428-2551C7C22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editors can lead to file conflicts!</a:t>
            </a:r>
          </a:p>
          <a:p>
            <a:endParaRPr lang="en-US" dirty="0"/>
          </a:p>
          <a:p>
            <a:r>
              <a:rPr lang="en-US" dirty="0"/>
              <a:t>Whoever commits first wins, loser has to handle the problem</a:t>
            </a:r>
          </a:p>
          <a:p>
            <a:pPr lvl="1"/>
            <a:endParaRPr lang="en-US" dirty="0"/>
          </a:p>
          <a:p>
            <a:r>
              <a:rPr lang="en-US" dirty="0"/>
              <a:t>How does the system handle “merging” the files?</a:t>
            </a:r>
          </a:p>
          <a:p>
            <a:pPr lvl="1"/>
            <a:r>
              <a:rPr lang="en-US" dirty="0"/>
              <a:t>Sometimes just ask the human to figure it out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Sometimes realize that changes are to different parts of the file and just apply both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260712-63F6-4F8E-9D5D-3D72C995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6952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B0D3-39C8-458F-968F-A233F662A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version control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70128-6FD2-4998-AAA1-7E57AC1181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Commit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Save a new version of them</a:t>
            </a:r>
          </a:p>
          <a:p>
            <a:pPr lvl="1"/>
            <a:endParaRPr lang="en-US" dirty="0"/>
          </a:p>
          <a:p>
            <a:r>
              <a:rPr lang="en-US" b="1" dirty="0"/>
              <a:t>Revert</a:t>
            </a:r>
            <a:r>
              <a:rPr lang="en-US" dirty="0"/>
              <a:t> file(s)</a:t>
            </a:r>
          </a:p>
          <a:p>
            <a:pPr lvl="1"/>
            <a:r>
              <a:rPr lang="en-US" dirty="0"/>
              <a:t>Return to a previous version of them</a:t>
            </a:r>
          </a:p>
          <a:p>
            <a:pPr lvl="1"/>
            <a:endParaRPr lang="en-US" dirty="0"/>
          </a:p>
          <a:p>
            <a:r>
              <a:rPr lang="en-US" b="1" dirty="0"/>
              <a:t>Compare</a:t>
            </a:r>
            <a:r>
              <a:rPr lang="en-US" dirty="0"/>
              <a:t> file(s) across version</a:t>
            </a:r>
          </a:p>
          <a:p>
            <a:pPr lvl="1"/>
            <a:endParaRPr lang="en-US" dirty="0"/>
          </a:p>
          <a:p>
            <a:r>
              <a:rPr lang="en-US" b="1" dirty="0"/>
              <a:t>Push</a:t>
            </a:r>
            <a:r>
              <a:rPr lang="en-US" dirty="0"/>
              <a:t> file(s) to a server</a:t>
            </a:r>
          </a:p>
          <a:p>
            <a:pPr lvl="1"/>
            <a:endParaRPr lang="en-US" dirty="0"/>
          </a:p>
          <a:p>
            <a:r>
              <a:rPr lang="en-US" b="1" dirty="0"/>
              <a:t>Pull</a:t>
            </a:r>
            <a:r>
              <a:rPr lang="en-US" dirty="0"/>
              <a:t> file(s) from a server</a:t>
            </a:r>
          </a:p>
          <a:p>
            <a:pPr lvl="1"/>
            <a:endParaRPr lang="en-US" dirty="0"/>
          </a:p>
          <a:p>
            <a:r>
              <a:rPr lang="en-US" b="1" dirty="0"/>
              <a:t>Merge</a:t>
            </a:r>
            <a:r>
              <a:rPr lang="en-US" dirty="0"/>
              <a:t> changes to a file and handle conflicts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4CC1CA-DE6F-4A0E-8276-9745B2248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845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CF766-2099-47F1-943F-8C4E8A016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Systems are essential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98EFD-1B95-4574-A599-4C55137816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Not just for software, any files!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Documents</a:t>
            </a:r>
          </a:p>
          <a:p>
            <a:pPr lvl="1"/>
            <a:r>
              <a:rPr lang="en-US" dirty="0"/>
              <a:t>Data files</a:t>
            </a:r>
          </a:p>
          <a:p>
            <a:pPr lvl="1"/>
            <a:r>
              <a:rPr lang="en-US" dirty="0"/>
              <a:t>Lecture slides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Often designed with source code in mind</a:t>
            </a:r>
          </a:p>
          <a:p>
            <a:pPr lvl="1"/>
            <a:r>
              <a:rPr lang="en-US" dirty="0"/>
              <a:t>Work particularly well on human-readable text files</a:t>
            </a:r>
          </a:p>
          <a:p>
            <a:pPr lvl="2"/>
            <a:r>
              <a:rPr lang="en-US" dirty="0"/>
              <a:t>Comparisons can happen line-by-line (diff)</a:t>
            </a:r>
          </a:p>
          <a:p>
            <a:pPr lvl="2"/>
            <a:r>
              <a:rPr lang="en-US" dirty="0"/>
              <a:t>Text is easily compressed for transfer and storage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430D2-B117-4C1F-B8D4-A337B4829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7745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b="1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028827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Projects are due on Friday!</a:t>
            </a:r>
          </a:p>
          <a:p>
            <a:pPr lvl="1"/>
            <a:r>
              <a:rPr lang="en-US" dirty="0"/>
              <a:t>Submissions to </a:t>
            </a:r>
            <a:r>
              <a:rPr lang="en-US" dirty="0" err="1"/>
              <a:t>Gradescope</a:t>
            </a:r>
            <a:r>
              <a:rPr lang="en-US" dirty="0"/>
              <a:t> are available now</a:t>
            </a:r>
          </a:p>
          <a:p>
            <a:pPr lvl="1"/>
            <a:r>
              <a:rPr lang="en-US" dirty="0"/>
              <a:t>It will check that your submitted code compiles properly</a:t>
            </a:r>
          </a:p>
          <a:p>
            <a:pPr lvl="2"/>
            <a:r>
              <a:rPr lang="en-US" dirty="0"/>
              <a:t>Submit as many times as you want to</a:t>
            </a:r>
          </a:p>
          <a:p>
            <a:pPr lvl="2"/>
            <a:r>
              <a:rPr lang="en-US" dirty="0"/>
              <a:t>Make sure to submit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Resources/</a:t>
            </a:r>
            <a:r>
              <a:rPr lang="en-US" dirty="0"/>
              <a:t> files!!</a:t>
            </a:r>
          </a:p>
          <a:p>
            <a:pPr lvl="1"/>
            <a:endParaRPr lang="en-US" dirty="0"/>
          </a:p>
          <a:p>
            <a:r>
              <a:rPr lang="en-US" dirty="0"/>
              <a:t>Evaluation guide will be due over the weekend</a:t>
            </a:r>
          </a:p>
          <a:p>
            <a:pPr lvl="1"/>
            <a:r>
              <a:rPr lang="en-US" dirty="0"/>
              <a:t>For each spec item, tell us how to confirm you did it</a:t>
            </a:r>
          </a:p>
          <a:p>
            <a:pPr lvl="1"/>
            <a:r>
              <a:rPr lang="en-US" dirty="0"/>
              <a:t>Also identify your “non-trivial” model tests</a:t>
            </a:r>
          </a:p>
          <a:p>
            <a:pPr lvl="1"/>
            <a:endParaRPr lang="en-US" dirty="0"/>
          </a:p>
          <a:p>
            <a:r>
              <a:rPr lang="en-US" dirty="0"/>
              <a:t>Quiz today at 3pm (warn your absentee friends)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21F60-52F3-43FE-8A87-6103084A2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 control terminology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B9602-70AD-4BCD-BC37-434D8323E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 (a.k.a. repo)</a:t>
            </a:r>
          </a:p>
          <a:p>
            <a:pPr lvl="1"/>
            <a:r>
              <a:rPr lang="en-US" dirty="0"/>
              <a:t>Holds all of the versions of all of the files for a project</a:t>
            </a:r>
          </a:p>
          <a:p>
            <a:pPr lvl="1"/>
            <a:r>
              <a:rPr lang="en-US" dirty="0"/>
              <a:t>You commit files to a repo</a:t>
            </a:r>
          </a:p>
          <a:p>
            <a:pPr lvl="2"/>
            <a:r>
              <a:rPr lang="en-US" dirty="0"/>
              <a:t>And push to it, if it’s on a different computer</a:t>
            </a:r>
          </a:p>
          <a:p>
            <a:pPr lvl="1"/>
            <a:endParaRPr lang="en-US" dirty="0"/>
          </a:p>
          <a:p>
            <a:r>
              <a:rPr lang="en-US" dirty="0"/>
              <a:t>Local versions of files are known as the “Working Copy”</a:t>
            </a:r>
          </a:p>
          <a:p>
            <a:pPr lvl="1"/>
            <a:r>
              <a:rPr lang="en-US" dirty="0"/>
              <a:t>You can edit these files and then commit them to the repo</a:t>
            </a:r>
          </a:p>
          <a:p>
            <a:pPr lvl="1"/>
            <a:endParaRPr lang="en-US" dirty="0"/>
          </a:p>
          <a:p>
            <a:r>
              <a:rPr lang="en-US" dirty="0"/>
              <a:t>The most recent version of a file is known as the “Head”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E9CF3E-723B-4995-95FC-6CA936415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9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Older systems: Centralized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only ever have a working copy</a:t>
            </a:r>
          </a:p>
          <a:p>
            <a:pPr lvl="1"/>
            <a:r>
              <a:rPr lang="en-US" dirty="0"/>
              <a:t>Must request version information from repo on a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 descr="Centralized version control">
            <a:extLst>
              <a:ext uri="{FF2B5EF4-FFF2-40B4-BE49-F238E27FC236}">
                <a16:creationId xmlns:a16="http://schemas.microsoft.com/office/drawing/2014/main" id="{16BAD04C-DF08-4C44-A5D0-C5C630C51D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2814" y="2509986"/>
            <a:ext cx="5142359" cy="366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71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4024D-5D46-4A19-ABDD-AD75E6D93A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Centralized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3BB956-C1A2-4E84-A842-B46705DC7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Revision Control System (RCS), 1982</a:t>
            </a:r>
          </a:p>
          <a:p>
            <a:pPr lvl="1"/>
            <a:r>
              <a:rPr lang="en-US" dirty="0"/>
              <a:t>Basic idea of versioning for single files</a:t>
            </a:r>
          </a:p>
          <a:p>
            <a:pPr lvl="1"/>
            <a:endParaRPr lang="en-US" dirty="0"/>
          </a:p>
          <a:p>
            <a:r>
              <a:rPr lang="en-US" dirty="0"/>
              <a:t>Concurrent Versions System (CVS), 1990</a:t>
            </a:r>
          </a:p>
          <a:p>
            <a:pPr lvl="1"/>
            <a:r>
              <a:rPr lang="en-US" dirty="0"/>
              <a:t>Expands version to an entire project of files</a:t>
            </a:r>
          </a:p>
          <a:p>
            <a:pPr lvl="1"/>
            <a:endParaRPr lang="en-US" dirty="0"/>
          </a:p>
          <a:p>
            <a:r>
              <a:rPr lang="en-US" dirty="0"/>
              <a:t>Subversion (SVN), 2000</a:t>
            </a:r>
          </a:p>
          <a:p>
            <a:pPr lvl="1"/>
            <a:r>
              <a:rPr lang="en-US" dirty="0"/>
              <a:t>A “Commit” includes changes across multiple files</a:t>
            </a:r>
          </a:p>
          <a:p>
            <a:pPr lvl="2"/>
            <a:r>
              <a:rPr lang="en-US" dirty="0"/>
              <a:t>Often multiple source/header files might be changed together!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Ensures </a:t>
            </a:r>
            <a:r>
              <a:rPr lang="en-US" i="1" dirty="0"/>
              <a:t>atomic</a:t>
            </a:r>
            <a:r>
              <a:rPr lang="en-US" dirty="0"/>
              <a:t> changes to the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9E7E70-6D25-4DBA-B088-EDCD244B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9B79722F-9DBF-4B85-A370-38F68EDB9C53}"/>
              </a:ext>
            </a:extLst>
          </p:cNvPr>
          <p:cNvSpPr/>
          <p:nvPr/>
        </p:nvSpPr>
        <p:spPr>
          <a:xfrm flipH="1">
            <a:off x="10264461" y="2537138"/>
            <a:ext cx="403537" cy="3727137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33837C66-D1B5-404D-B0C6-998887A72AE0}"/>
              </a:ext>
            </a:extLst>
          </p:cNvPr>
          <p:cNvSpPr/>
          <p:nvPr/>
        </p:nvSpPr>
        <p:spPr>
          <a:xfrm flipH="1">
            <a:off x="10264460" y="1050925"/>
            <a:ext cx="403537" cy="148621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BF1555-72DE-4DE0-A1FC-79C7028C2438}"/>
              </a:ext>
            </a:extLst>
          </p:cNvPr>
          <p:cNvSpPr txBox="1"/>
          <p:nvPr/>
        </p:nvSpPr>
        <p:spPr>
          <a:xfrm>
            <a:off x="10667997" y="407754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r>
              <a:rPr lang="en-US" baseline="30000" dirty="0"/>
              <a:t>nd</a:t>
            </a:r>
            <a:r>
              <a:rPr lang="en-US" dirty="0"/>
              <a:t> </a:t>
            </a:r>
          </a:p>
          <a:p>
            <a:r>
              <a:rPr lang="en-US" dirty="0"/>
              <a:t>Generation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58D2E8-5049-4358-A088-841B24D5FDC4}"/>
              </a:ext>
            </a:extLst>
          </p:cNvPr>
          <p:cNvSpPr txBox="1"/>
          <p:nvPr/>
        </p:nvSpPr>
        <p:spPr>
          <a:xfrm>
            <a:off x="10667996" y="1470865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r>
              <a:rPr lang="en-US" baseline="30000" dirty="0"/>
              <a:t>st</a:t>
            </a:r>
            <a:endParaRPr lang="en-US" dirty="0"/>
          </a:p>
          <a:p>
            <a:r>
              <a:rPr lang="en-US" dirty="0"/>
              <a:t>Generation</a:t>
            </a:r>
          </a:p>
        </p:txBody>
      </p:sp>
    </p:spTree>
    <p:extLst>
      <p:ext uri="{BB962C8B-B14F-4D97-AF65-F5344CB8AC3E}">
        <p14:creationId xmlns:p14="http://schemas.microsoft.com/office/powerpoint/2010/main" val="39289553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6EC09-CBC1-4800-B4A1-7B505F100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systems: Distributed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F8FF1-B3F4-47B2-A52A-2445D1E44B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computers have their own copy of the repository</a:t>
            </a:r>
          </a:p>
          <a:p>
            <a:pPr lvl="1"/>
            <a:r>
              <a:rPr lang="en-US" dirty="0"/>
              <a:t>Along with the working copy that users directly edit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BFDE06-6AD5-4808-ABA0-4A11C1FB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pic>
        <p:nvPicPr>
          <p:cNvPr id="6146" name="Picture 2" descr="Distributed version control">
            <a:extLst>
              <a:ext uri="{FF2B5EF4-FFF2-40B4-BE49-F238E27FC236}">
                <a16:creationId xmlns:a16="http://schemas.microsoft.com/office/drawing/2014/main" id="{ADD347A2-4B6E-438D-B12C-F88E0BA26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7682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Distributed version control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pPr lvl="1"/>
            <a:r>
              <a:rPr lang="en-US" dirty="0"/>
              <a:t>No longer developed</a:t>
            </a:r>
          </a:p>
          <a:p>
            <a:r>
              <a:rPr lang="en-US" dirty="0"/>
              <a:t>Mercurial (hg), 2005</a:t>
            </a:r>
          </a:p>
          <a:p>
            <a:pPr lvl="1"/>
            <a:r>
              <a:rPr lang="en-US" dirty="0"/>
              <a:t>Still developed, not widely used</a:t>
            </a:r>
          </a:p>
          <a:p>
            <a:r>
              <a:rPr lang="en-US" dirty="0"/>
              <a:t>Git (git), 2005</a:t>
            </a:r>
          </a:p>
          <a:p>
            <a:pPr lvl="1"/>
            <a:r>
              <a:rPr lang="en-US" dirty="0"/>
              <a:t>Most popular version control system</a:t>
            </a:r>
          </a:p>
          <a:p>
            <a:pPr lvl="1"/>
            <a:endParaRPr lang="en-US" dirty="0"/>
          </a:p>
          <a:p>
            <a:r>
              <a:rPr lang="en-US" dirty="0"/>
              <a:t>All provide methods for enabling distributed version control</a:t>
            </a:r>
          </a:p>
          <a:p>
            <a:pPr lvl="1"/>
            <a:r>
              <a:rPr lang="en-US" dirty="0"/>
              <a:t>Changes can be made and tracked locally</a:t>
            </a:r>
          </a:p>
          <a:p>
            <a:pPr lvl="1"/>
            <a:r>
              <a:rPr lang="en-US" dirty="0"/>
              <a:t>Sets of changes can be sent to others as needed</a:t>
            </a:r>
          </a:p>
          <a:p>
            <a:pPr lvl="2"/>
            <a:r>
              <a:rPr lang="en-US" dirty="0"/>
              <a:t>Often to a central shared server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1F2067D7-61D0-4956-AA03-C829BEFFA455}"/>
              </a:ext>
            </a:extLst>
          </p:cNvPr>
          <p:cNvSpPr/>
          <p:nvPr/>
        </p:nvSpPr>
        <p:spPr>
          <a:xfrm flipH="1">
            <a:off x="10264461" y="1143000"/>
            <a:ext cx="403537" cy="2823693"/>
          </a:xfrm>
          <a:prstGeom prst="lef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D4E4C3-7A78-4EC4-AD63-3236C062BDA1}"/>
              </a:ext>
            </a:extLst>
          </p:cNvPr>
          <p:cNvSpPr txBox="1"/>
          <p:nvPr/>
        </p:nvSpPr>
        <p:spPr>
          <a:xfrm>
            <a:off x="10667998" y="2231680"/>
            <a:ext cx="13159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Generation</a:t>
            </a:r>
          </a:p>
        </p:txBody>
      </p:sp>
    </p:spTree>
    <p:extLst>
      <p:ext uri="{BB962C8B-B14F-4D97-AF65-F5344CB8AC3E}">
        <p14:creationId xmlns:p14="http://schemas.microsoft.com/office/powerpoint/2010/main" val="22480638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8C4B3-9046-4F7A-B82F-65AE7F765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what happened in 2005?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00B74-807B-4ABA-B389-81098F2D5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Bazaar (</a:t>
            </a:r>
            <a:r>
              <a:rPr lang="en-US" dirty="0" err="1"/>
              <a:t>bzr</a:t>
            </a:r>
            <a:r>
              <a:rPr lang="en-US" dirty="0"/>
              <a:t>), 2005</a:t>
            </a:r>
          </a:p>
          <a:p>
            <a:r>
              <a:rPr lang="en-US" dirty="0"/>
              <a:t>Mercurial (hg), 2005</a:t>
            </a:r>
          </a:p>
          <a:p>
            <a:r>
              <a:rPr lang="en-US" dirty="0"/>
              <a:t>Git (git), 2005</a:t>
            </a:r>
          </a:p>
          <a:p>
            <a:pPr lvl="1"/>
            <a:endParaRPr lang="en-US" dirty="0"/>
          </a:p>
          <a:p>
            <a:r>
              <a:rPr lang="en-US" dirty="0" err="1"/>
              <a:t>Bitkeeper</a:t>
            </a:r>
            <a:r>
              <a:rPr lang="en-US" dirty="0"/>
              <a:t>, a proprietary distributed version control system decided to end free access for open-source projects</a:t>
            </a:r>
          </a:p>
          <a:p>
            <a:pPr lvl="1"/>
            <a:r>
              <a:rPr lang="en-US" dirty="0"/>
              <a:t>Including Linux!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Led to simultaneous development of new systems</a:t>
            </a:r>
          </a:p>
          <a:p>
            <a:pPr lvl="2"/>
            <a:r>
              <a:rPr lang="en-US" dirty="0"/>
              <a:t>And the death of </a:t>
            </a:r>
            <a:r>
              <a:rPr lang="en-US" dirty="0" err="1"/>
              <a:t>Bitkeeper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C09315-08A4-4ADA-9E2B-5EC2801B8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9524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FDAF6-5E85-4F05-8FF8-F4DED44D9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</a:t>
            </a:r>
            <a:r>
              <a:rPr lang="en-US" dirty="0" err="1"/>
              <a:t>xkcd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179A2D-B76D-424C-850C-572328345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778C724-3839-4D76-A707-B4C23905D055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lumMod val="50000"/>
                    <a:lumOff val="50000"/>
                  </a:prstClr>
                </a:solidFill>
                <a:effectLst/>
                <a:uLnTx/>
                <a:uFillTx/>
                <a:latin typeface="Tahoma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50000"/>
                  <a:lumOff val="50000"/>
                </a:prstClr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FF7789-9943-4C7C-BB8C-D24C1DF3AA24}"/>
              </a:ext>
            </a:extLst>
          </p:cNvPr>
          <p:cNvSpPr txBox="1"/>
          <p:nvPr/>
        </p:nvSpPr>
        <p:spPr>
          <a:xfrm>
            <a:off x="607595" y="6216134"/>
            <a:ext cx="6098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https://xkcd.com/1597/</a:t>
            </a:r>
            <a:endParaRPr lang="en-US" dirty="0"/>
          </a:p>
        </p:txBody>
      </p:sp>
      <p:pic>
        <p:nvPicPr>
          <p:cNvPr id="1026" name="Picture 2" descr="Git">
            <a:extLst>
              <a:ext uri="{FF2B5EF4-FFF2-40B4-BE49-F238E27FC236}">
                <a16:creationId xmlns:a16="http://schemas.microsoft.com/office/drawing/2014/main" id="{F1593743-E456-4AF9-A9F1-1C72F0DC76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9371" y="413485"/>
            <a:ext cx="4260991" cy="6171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43027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b="1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95116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are the units of change in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Commit contains</a:t>
            </a:r>
          </a:p>
          <a:p>
            <a:pPr lvl="1"/>
            <a:r>
              <a:rPr lang="en-US" dirty="0"/>
              <a:t>File modifications</a:t>
            </a:r>
          </a:p>
          <a:p>
            <a:pPr lvl="1"/>
            <a:r>
              <a:rPr lang="en-US" dirty="0"/>
              <a:t>Timestamps</a:t>
            </a:r>
          </a:p>
          <a:p>
            <a:pPr lvl="1"/>
            <a:r>
              <a:rPr lang="en-US" dirty="0"/>
              <a:t>Author of commit</a:t>
            </a:r>
          </a:p>
          <a:p>
            <a:pPr lvl="1"/>
            <a:r>
              <a:rPr lang="en-US" dirty="0"/>
              <a:t>Commit message</a:t>
            </a:r>
          </a:p>
          <a:p>
            <a:pPr lvl="1"/>
            <a:r>
              <a:rPr lang="en-US" dirty="0"/>
              <a:t>Parent of Commit</a:t>
            </a:r>
          </a:p>
          <a:p>
            <a:pPr lvl="1"/>
            <a:endParaRPr lang="en-US" dirty="0"/>
          </a:p>
          <a:p>
            <a:r>
              <a:rPr lang="en-US" dirty="0"/>
              <a:t>Git commits each have a name</a:t>
            </a:r>
          </a:p>
          <a:p>
            <a:pPr lvl="1"/>
            <a:r>
              <a:rPr lang="en-US" dirty="0"/>
              <a:t>Example: 42e2e5af9d49de268cd1fda3587788da4ace418a</a:t>
            </a:r>
          </a:p>
          <a:p>
            <a:pPr lvl="2"/>
            <a:r>
              <a:rPr lang="en-US" dirty="0"/>
              <a:t>160-bit SHA1 hash of the commit data (guaranteed unique)</a:t>
            </a:r>
          </a:p>
          <a:p>
            <a:pPr lvl="2"/>
            <a:r>
              <a:rPr lang="en-US" dirty="0"/>
              <a:t>Usually referred to by first 7 digits (268 million choices, likely unique)</a:t>
            </a:r>
          </a:p>
          <a:p>
            <a:pPr lvl="3"/>
            <a:r>
              <a:rPr lang="en-US" dirty="0"/>
              <a:t>Example: 42e2e5a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159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Every commit has a parent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 list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5131807" y="2690542"/>
            <a:ext cx="824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</a:t>
            </a:r>
          </a:p>
        </p:txBody>
      </p:sp>
    </p:spTree>
    <p:extLst>
      <p:ext uri="{BB962C8B-B14F-4D97-AF65-F5344CB8AC3E}">
        <p14:creationId xmlns:p14="http://schemas.microsoft.com/office/powerpoint/2010/main" val="2993232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concepts behind Version Control Systems</a:t>
            </a:r>
          </a:p>
          <a:p>
            <a:pPr lvl="1"/>
            <a:r>
              <a:rPr lang="en-US" dirty="0"/>
              <a:t>Why are they important?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Describe one specific Version Control System: Git</a:t>
            </a:r>
          </a:p>
          <a:p>
            <a:pPr lvl="1"/>
            <a:r>
              <a:rPr lang="en-US" dirty="0"/>
              <a:t>How does Git work conceptually?</a:t>
            </a:r>
          </a:p>
          <a:p>
            <a:pPr lvl="1"/>
            <a:r>
              <a:rPr lang="en-US" dirty="0"/>
              <a:t>How do we use Git?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Where does </a:t>
            </a:r>
            <a:r>
              <a:rPr lang="en-US" dirty="0" err="1"/>
              <a:t>Github</a:t>
            </a:r>
            <a:r>
              <a:rPr lang="en-US" dirty="0"/>
              <a:t> fit into this?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A6C41-252C-4AC3-81F8-95868E501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commit history can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9BEB7-7F83-4241-B885-384A23B71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Multiple commits can have the same parent</a:t>
            </a:r>
          </a:p>
          <a:p>
            <a:pPr lvl="1"/>
            <a:endParaRPr lang="en-US" dirty="0"/>
          </a:p>
          <a:p>
            <a:r>
              <a:rPr lang="en-US" dirty="0"/>
              <a:t>Branching intentionally forms a new path for commits</a:t>
            </a:r>
          </a:p>
          <a:p>
            <a:pPr lvl="1"/>
            <a:r>
              <a:rPr lang="en-US" dirty="0"/>
              <a:t>Starts at a parent from the main “branch”</a:t>
            </a:r>
          </a:p>
          <a:p>
            <a:pPr lvl="1"/>
            <a:r>
              <a:rPr lang="en-US" dirty="0"/>
              <a:t>Continues on separately from there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Often used for development of new features</a:t>
            </a:r>
          </a:p>
          <a:p>
            <a:pPr lvl="1"/>
            <a:endParaRPr lang="en-US" dirty="0"/>
          </a:p>
          <a:p>
            <a:r>
              <a:rPr lang="en-US" dirty="0"/>
              <a:t>Original code path is known as Main</a:t>
            </a:r>
          </a:p>
          <a:p>
            <a:pPr lvl="1"/>
            <a:r>
              <a:rPr lang="en-US" dirty="0"/>
              <a:t>Occasionally referred to as “master” in legacy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77AC17-530B-4A85-BFA2-B2AF05D5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580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83E3C-191D-4E6A-A46F-8AE62297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parents have multiple children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B9FC12-FB74-4DCF-BBFE-8F7DAF01F2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B29664-9112-4BCB-B8DA-355D68A6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1FCAC6B-9AC9-4802-BDCA-6D4391ED7594}"/>
              </a:ext>
            </a:extLst>
          </p:cNvPr>
          <p:cNvSpPr/>
          <p:nvPr/>
        </p:nvSpPr>
        <p:spPr>
          <a:xfrm>
            <a:off x="112046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A78E3B2-95AF-40CA-BE1D-CA76B947F74D}"/>
              </a:ext>
            </a:extLst>
          </p:cNvPr>
          <p:cNvSpPr/>
          <p:nvPr/>
        </p:nvSpPr>
        <p:spPr>
          <a:xfrm>
            <a:off x="245757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3310F54-C4EF-4FAB-829C-529F94F1CAE8}"/>
              </a:ext>
            </a:extLst>
          </p:cNvPr>
          <p:cNvSpPr/>
          <p:nvPr/>
        </p:nvSpPr>
        <p:spPr>
          <a:xfrm>
            <a:off x="3794692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8840C6A-F5DF-4107-8BA1-6762D96F1307}"/>
              </a:ext>
            </a:extLst>
          </p:cNvPr>
          <p:cNvSpPr/>
          <p:nvPr/>
        </p:nvSpPr>
        <p:spPr>
          <a:xfrm>
            <a:off x="5131807" y="3103808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BEC658C-719C-4F5D-8596-D6F6957C9844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618941" y="3515932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D25F20-FED6-467A-B11A-AEADFEE3AE2D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281825" y="3515932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BE524CA-E369-4752-A28B-CDABA071568E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944710" y="3515932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401025E-4E85-4FE6-8A82-FBA79AEAFD1E}"/>
              </a:ext>
            </a:extLst>
          </p:cNvPr>
          <p:cNvSpPr txBox="1"/>
          <p:nvPr/>
        </p:nvSpPr>
        <p:spPr>
          <a:xfrm>
            <a:off x="6025026" y="3105834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D78B3E67-7C74-4CA4-B35D-3ACE9C535046}"/>
              </a:ext>
            </a:extLst>
          </p:cNvPr>
          <p:cNvSpPr/>
          <p:nvPr/>
        </p:nvSpPr>
        <p:spPr>
          <a:xfrm>
            <a:off x="5131807" y="4195292"/>
            <a:ext cx="824248" cy="824248"/>
          </a:xfrm>
          <a:prstGeom prst="ellipse">
            <a:avLst/>
          </a:prstGeom>
          <a:noFill/>
          <a:ln w="762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39E2BDD-810E-4F55-ADB5-AAC970741C73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AC73ECD-1284-4D8D-97A5-A9BB19E8666C}"/>
              </a:ext>
            </a:extLst>
          </p:cNvPr>
          <p:cNvCxnSpPr>
            <a:cxnSpLocks/>
            <a:stCxn id="13" idx="2"/>
            <a:endCxn id="7" idx="5"/>
          </p:cNvCxnSpPr>
          <p:nvPr/>
        </p:nvCxnSpPr>
        <p:spPr>
          <a:xfrm flipH="1" flipV="1">
            <a:off x="4498232" y="3807348"/>
            <a:ext cx="633575" cy="80006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94BE1F3-D960-47CF-AD50-90D5318A380F}"/>
              </a:ext>
            </a:extLst>
          </p:cNvPr>
          <p:cNvCxnSpPr>
            <a:cxnSpLocks/>
            <a:stCxn id="14" idx="2"/>
            <a:endCxn id="7" idx="4"/>
          </p:cNvCxnSpPr>
          <p:nvPr/>
        </p:nvCxnSpPr>
        <p:spPr>
          <a:xfrm flipH="1" flipV="1">
            <a:off x="4206816" y="3928056"/>
            <a:ext cx="924991" cy="183202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8760AE1-86C7-42AA-97CB-4B53A2B222F6}"/>
              </a:ext>
            </a:extLst>
          </p:cNvPr>
          <p:cNvSpPr txBox="1"/>
          <p:nvPr/>
        </p:nvSpPr>
        <p:spPr>
          <a:xfrm>
            <a:off x="6093993" y="4284250"/>
            <a:ext cx="1299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Feature1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3019FB6-77C6-451D-B474-C6B3AF31063A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63D9315-E0B5-4604-B6F7-693F4448D669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E3CF486-B8B4-4579-8792-C0E4A9CDB934}"/>
              </a:ext>
            </a:extLst>
          </p:cNvPr>
          <p:cNvCxnSpPr>
            <a:cxnSpLocks/>
            <a:stCxn id="22" idx="2"/>
            <a:endCxn id="23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4ECD27-AD25-4BDB-A2BD-428C1EC975FD}"/>
              </a:ext>
            </a:extLst>
          </p:cNvPr>
          <p:cNvCxnSpPr>
            <a:cxnSpLocks/>
            <a:stCxn id="23" idx="2"/>
            <a:endCxn id="14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411258D9-55B2-47B2-B5D7-41FF8EBDFF02}"/>
              </a:ext>
            </a:extLst>
          </p:cNvPr>
          <p:cNvSpPr txBox="1"/>
          <p:nvPr/>
        </p:nvSpPr>
        <p:spPr>
          <a:xfrm>
            <a:off x="8630285" y="5436910"/>
            <a:ext cx="16084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 test-branch</a:t>
            </a:r>
          </a:p>
        </p:txBody>
      </p:sp>
    </p:spTree>
    <p:extLst>
      <p:ext uri="{BB962C8B-B14F-4D97-AF65-F5344CB8AC3E}">
        <p14:creationId xmlns:p14="http://schemas.microsoft.com/office/powerpoint/2010/main" val="10357187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5579F-ECA7-4EB6-B88B-E98CA298F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 may later merge back into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C13F9D-B680-4B6B-9573-D471CC806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Combining two branches requires a “merge” operation</a:t>
            </a:r>
          </a:p>
          <a:p>
            <a:pPr lvl="1"/>
            <a:r>
              <a:rPr lang="en-US" dirty="0"/>
              <a:t>Might include conflicts if both branches modify the same file!</a:t>
            </a:r>
          </a:p>
          <a:p>
            <a:pPr lvl="1"/>
            <a:r>
              <a:rPr lang="en-US" dirty="0"/>
              <a:t>Git is pretty good at automatically resolving conflicts</a:t>
            </a:r>
          </a:p>
          <a:p>
            <a:pPr lvl="2"/>
            <a:r>
              <a:rPr lang="en-US" dirty="0"/>
              <a:t>Unless the two branches both modify the same line of code</a:t>
            </a:r>
          </a:p>
          <a:p>
            <a:pPr lvl="2"/>
            <a:endParaRPr lang="en-US" dirty="0"/>
          </a:p>
          <a:p>
            <a:r>
              <a:rPr lang="en-US" dirty="0"/>
              <a:t>Merge commit gets added to list the multiple parent commits</a:t>
            </a:r>
          </a:p>
          <a:p>
            <a:endParaRPr lang="en-US" dirty="0"/>
          </a:p>
          <a:p>
            <a:r>
              <a:rPr lang="en-US" dirty="0"/>
              <a:t>There is an alternative: a “rebase” operation</a:t>
            </a:r>
          </a:p>
          <a:p>
            <a:pPr lvl="1"/>
            <a:r>
              <a:rPr lang="en-US" dirty="0"/>
              <a:t>Change branch’s parent to the current head of Main</a:t>
            </a:r>
          </a:p>
          <a:p>
            <a:pPr lvl="2"/>
            <a:r>
              <a:rPr lang="en-US" dirty="0"/>
              <a:t>Probably works as long as nothing major has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012C33-1459-41A5-B6FE-7C3ABEBE0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3870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A3D1E1-6CDF-4ABF-ABF9-11D3EDDE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Git’s true nature is a graph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A2E-F220-455C-B80F-3E9614D7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Simplest structure of commits can form a sort of linked-list</a:t>
            </a:r>
          </a:p>
          <a:p>
            <a:r>
              <a:rPr lang="en-US" dirty="0"/>
              <a:t>With branches, commits can form a tree structure</a:t>
            </a:r>
          </a:p>
          <a:p>
            <a:r>
              <a:rPr lang="en-US" dirty="0"/>
              <a:t>Reality of Git: Directed, </a:t>
            </a:r>
            <a:r>
              <a:rPr lang="en-US" dirty="0" err="1"/>
              <a:t>acyclical</a:t>
            </a:r>
            <a:r>
              <a:rPr lang="en-US" dirty="0"/>
              <a:t> graph</a:t>
            </a:r>
          </a:p>
          <a:p>
            <a:pPr lvl="1"/>
            <a:r>
              <a:rPr lang="en-US" dirty="0"/>
              <a:t>Each commit has one </a:t>
            </a:r>
            <a:r>
              <a:rPr lang="en-US" i="1" dirty="0"/>
              <a:t>or more</a:t>
            </a:r>
            <a:r>
              <a:rPr lang="en-US" dirty="0"/>
              <a:t> parents</a:t>
            </a:r>
          </a:p>
          <a:p>
            <a:pPr lvl="1"/>
            <a:r>
              <a:rPr lang="en-US" dirty="0"/>
              <a:t>There are no cycles (parents that are children of themselves)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24570A-3EBE-4417-BBCE-510C045B8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FECD5BA-6ABE-4D8C-8EA6-12628FB54BA9}"/>
              </a:ext>
            </a:extLst>
          </p:cNvPr>
          <p:cNvSpPr/>
          <p:nvPr/>
        </p:nvSpPr>
        <p:spPr>
          <a:xfrm>
            <a:off x="99167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DDA487-0C8C-4F3D-AFB5-0593F30A987B}"/>
              </a:ext>
            </a:extLst>
          </p:cNvPr>
          <p:cNvSpPr/>
          <p:nvPr/>
        </p:nvSpPr>
        <p:spPr>
          <a:xfrm>
            <a:off x="232878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F3F41C9-C73A-4F34-922D-437032C1A4C4}"/>
              </a:ext>
            </a:extLst>
          </p:cNvPr>
          <p:cNvSpPr/>
          <p:nvPr/>
        </p:nvSpPr>
        <p:spPr>
          <a:xfrm>
            <a:off x="366590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2FE7897-C0F6-4E80-97DE-05BF891195D6}"/>
              </a:ext>
            </a:extLst>
          </p:cNvPr>
          <p:cNvSpPr/>
          <p:nvPr/>
        </p:nvSpPr>
        <p:spPr>
          <a:xfrm>
            <a:off x="5003018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C814DC9-DFB2-4920-AEDE-22539B9379FF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4490152" y="4523705"/>
            <a:ext cx="512866" cy="965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E007ACC-C340-438E-8B26-32F48B1F7742}"/>
              </a:ext>
            </a:extLst>
          </p:cNvPr>
          <p:cNvCxnSpPr>
            <a:cxnSpLocks/>
            <a:endCxn id="6" idx="6"/>
          </p:cNvCxnSpPr>
          <p:nvPr/>
        </p:nvCxnSpPr>
        <p:spPr>
          <a:xfrm flipH="1">
            <a:off x="3153036" y="4523705"/>
            <a:ext cx="512868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5282852-99FB-4251-AFAE-39FDBAF9B254}"/>
              </a:ext>
            </a:extLst>
          </p:cNvPr>
          <p:cNvCxnSpPr>
            <a:cxnSpLocks/>
            <a:stCxn id="6" idx="2"/>
            <a:endCxn id="5" idx="6"/>
          </p:cNvCxnSpPr>
          <p:nvPr/>
        </p:nvCxnSpPr>
        <p:spPr>
          <a:xfrm flipH="1">
            <a:off x="1815921" y="4523705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DCC5AC-6F9D-4320-A99D-E5C5DF4D64C6}"/>
              </a:ext>
            </a:extLst>
          </p:cNvPr>
          <p:cNvSpPr txBox="1"/>
          <p:nvPr/>
        </p:nvSpPr>
        <p:spPr>
          <a:xfrm>
            <a:off x="10203216" y="4113607"/>
            <a:ext cx="1163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Head of</a:t>
            </a:r>
            <a:br>
              <a:rPr lang="en-US" b="1" dirty="0"/>
            </a:br>
            <a:r>
              <a:rPr lang="en-US" b="1" dirty="0"/>
              <a:t>Main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CA7C878-ABB0-4245-9BDE-958B6D1E76AA}"/>
              </a:ext>
            </a:extLst>
          </p:cNvPr>
          <p:cNvSpPr/>
          <p:nvPr/>
        </p:nvSpPr>
        <p:spPr>
          <a:xfrm>
            <a:off x="513180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C25FF57-D448-4BD4-91A0-BE89FAF32C40}"/>
              </a:ext>
            </a:extLst>
          </p:cNvPr>
          <p:cNvCxnSpPr>
            <a:cxnSpLocks/>
            <a:stCxn id="13" idx="1"/>
            <a:endCxn id="7" idx="5"/>
          </p:cNvCxnSpPr>
          <p:nvPr/>
        </p:nvCxnSpPr>
        <p:spPr>
          <a:xfrm flipH="1" flipV="1">
            <a:off x="4369443" y="4815121"/>
            <a:ext cx="883072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A36B7862-45AE-49C8-9231-DE4AE4D14684}"/>
              </a:ext>
            </a:extLst>
          </p:cNvPr>
          <p:cNvSpPr/>
          <p:nvPr/>
        </p:nvSpPr>
        <p:spPr>
          <a:xfrm>
            <a:off x="7806037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3D9F5E5-42C8-4AF7-A110-9A0BD8738E1D}"/>
              </a:ext>
            </a:extLst>
          </p:cNvPr>
          <p:cNvSpPr/>
          <p:nvPr/>
        </p:nvSpPr>
        <p:spPr>
          <a:xfrm>
            <a:off x="6468922" y="5347952"/>
            <a:ext cx="824248" cy="824248"/>
          </a:xfrm>
          <a:prstGeom prst="ellipse">
            <a:avLst/>
          </a:prstGeom>
          <a:noFill/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42E8733-A6B4-4169-A708-9C6CF00A3D2E}"/>
              </a:ext>
            </a:extLst>
          </p:cNvPr>
          <p:cNvCxnSpPr>
            <a:cxnSpLocks/>
            <a:stCxn id="15" idx="2"/>
            <a:endCxn id="16" idx="6"/>
          </p:cNvCxnSpPr>
          <p:nvPr/>
        </p:nvCxnSpPr>
        <p:spPr>
          <a:xfrm flipH="1">
            <a:off x="7293170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99354CC-62DF-4192-A9C5-3EC00B803CB1}"/>
              </a:ext>
            </a:extLst>
          </p:cNvPr>
          <p:cNvCxnSpPr>
            <a:cxnSpLocks/>
            <a:stCxn id="16" idx="2"/>
            <a:endCxn id="13" idx="6"/>
          </p:cNvCxnSpPr>
          <p:nvPr/>
        </p:nvCxnSpPr>
        <p:spPr>
          <a:xfrm flipH="1">
            <a:off x="5956055" y="5760076"/>
            <a:ext cx="51286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597DD7F-0BF8-4206-892B-6B4FC168394B}"/>
              </a:ext>
            </a:extLst>
          </p:cNvPr>
          <p:cNvSpPr txBox="1"/>
          <p:nvPr/>
        </p:nvSpPr>
        <p:spPr>
          <a:xfrm>
            <a:off x="6174149" y="6253576"/>
            <a:ext cx="1608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test-branch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408B124-1AE2-4AC2-826D-F7FE81F79DA0}"/>
              </a:ext>
            </a:extLst>
          </p:cNvPr>
          <p:cNvSpPr/>
          <p:nvPr/>
        </p:nvSpPr>
        <p:spPr>
          <a:xfrm>
            <a:off x="9294253" y="4111581"/>
            <a:ext cx="824248" cy="824248"/>
          </a:xfrm>
          <a:prstGeom prst="ellipse">
            <a:avLst/>
          </a:pr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DC22EDA-CC92-428C-8A1C-BE14EA9A6050}"/>
              </a:ext>
            </a:extLst>
          </p:cNvPr>
          <p:cNvCxnSpPr>
            <a:cxnSpLocks/>
            <a:stCxn id="20" idx="3"/>
            <a:endCxn id="15" idx="7"/>
          </p:cNvCxnSpPr>
          <p:nvPr/>
        </p:nvCxnSpPr>
        <p:spPr>
          <a:xfrm flipH="1">
            <a:off x="8509577" y="4815121"/>
            <a:ext cx="905384" cy="65353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4E2BF22-C1A9-40D8-BADA-C8BA9227362E}"/>
              </a:ext>
            </a:extLst>
          </p:cNvPr>
          <p:cNvCxnSpPr>
            <a:cxnSpLocks/>
            <a:stCxn id="20" idx="2"/>
            <a:endCxn id="8" idx="6"/>
          </p:cNvCxnSpPr>
          <p:nvPr/>
        </p:nvCxnSpPr>
        <p:spPr>
          <a:xfrm flipH="1">
            <a:off x="5827266" y="4523705"/>
            <a:ext cx="3466987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76381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64692-482B-49E4-BA41-36C3CAFC8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Tags let you refer to specific commits from repo’s history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BFC48-E18C-4863-A769-133B2A7751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/>
          </a:bodyPr>
          <a:lstStyle/>
          <a:p>
            <a:r>
              <a:rPr lang="en-US" dirty="0"/>
              <a:t>Git history can start to get rather complicated</a:t>
            </a:r>
          </a:p>
          <a:p>
            <a:pPr lvl="1"/>
            <a:r>
              <a:rPr lang="en-US" dirty="0"/>
              <a:t>What if you want to point to something other than the Head of Main?</a:t>
            </a:r>
          </a:p>
          <a:p>
            <a:pPr lvl="1"/>
            <a:endParaRPr lang="en-US" dirty="0"/>
          </a:p>
          <a:p>
            <a:r>
              <a:rPr lang="en-US" dirty="0"/>
              <a:t>Tags are alternative names given to specified commits</a:t>
            </a:r>
          </a:p>
          <a:p>
            <a:pPr lvl="1"/>
            <a:r>
              <a:rPr lang="en-US" dirty="0"/>
              <a:t>Can be reverted to</a:t>
            </a:r>
          </a:p>
          <a:p>
            <a:pPr lvl="1"/>
            <a:r>
              <a:rPr lang="en-US" dirty="0"/>
              <a:t>Can be compared against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Usually for major versions</a:t>
            </a:r>
            <a:br>
              <a:rPr lang="en-US" dirty="0"/>
            </a:br>
            <a:r>
              <a:rPr lang="en-US" dirty="0"/>
              <a:t>of your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598B-7356-4EF4-9427-FB78C6472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8196" name="Picture 4" descr="Quick Tip: How To Delete a Git Tag">
            <a:extLst>
              <a:ext uri="{FF2B5EF4-FFF2-40B4-BE49-F238E27FC236}">
                <a16:creationId xmlns:a16="http://schemas.microsoft.com/office/drawing/2014/main" id="{3CAA389F-E1CE-4092-9072-266BEB6675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476" y="3429000"/>
            <a:ext cx="5015524" cy="284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0933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0CE6-58B7-46C7-9C8E-8481D2D2A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commit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4E930-C402-42E1-9605-5990C98039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https://github.com/tov/ge211/network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https://github.com/tock/tock/network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E9D5F8-B0E4-46A4-9A71-37F8C8DBB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55161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b="1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5918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is a distributed version control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There will be one (or more!) server repositories</a:t>
            </a:r>
          </a:p>
          <a:p>
            <a:r>
              <a:rPr lang="en-US" dirty="0"/>
              <a:t>Each user will also have their own local repository clone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5" name="Picture 2" descr="Distributed version control">
            <a:extLst>
              <a:ext uri="{FF2B5EF4-FFF2-40B4-BE49-F238E27FC236}">
                <a16:creationId xmlns:a16="http://schemas.microsoft.com/office/drawing/2014/main" id="{322D06EF-C88E-4A47-817A-130232E79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7168" y="2251187"/>
            <a:ext cx="5093652" cy="392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429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Local computer repo</a:t>
            </a:r>
          </a:p>
          <a:p>
            <a:pPr lvl="1"/>
            <a:r>
              <a:rPr lang="en-US" dirty="0"/>
              <a:t>A copy of the repo from the cloud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Might have various local commits/branches that aren’t on the cloud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80747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/>
          <a:lstStyle/>
          <a:p>
            <a:r>
              <a:rPr lang="en-US" dirty="0"/>
              <a:t>Staging Area</a:t>
            </a:r>
          </a:p>
          <a:p>
            <a:pPr lvl="1"/>
            <a:r>
              <a:rPr lang="en-US" dirty="0"/>
              <a:t>Where files are held that are ready to be committed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User selects files that are ready to commit and first adds them to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290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6F083-1FAB-43F2-A983-729C6D302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Guides for learning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971008-1867-4D60-B43F-671F34F382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Understanding Git commits and branches</a:t>
            </a:r>
          </a:p>
          <a:p>
            <a:pPr lvl="1"/>
            <a:r>
              <a:rPr lang="en-US" dirty="0">
                <a:hlinkClick r:id="rId2"/>
              </a:rPr>
              <a:t>https://learngitbranching.js.org/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Remember git commands</a:t>
            </a:r>
          </a:p>
          <a:p>
            <a:pPr lvl="1"/>
            <a:r>
              <a:rPr lang="en-US" dirty="0">
                <a:hlinkClick r:id="rId3"/>
              </a:rPr>
              <a:t>https://education.github.com/git-cheat-sheet-education.pdf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Learning more about Git</a:t>
            </a:r>
          </a:p>
          <a:p>
            <a:pPr lvl="1"/>
            <a:r>
              <a:rPr lang="en-US" dirty="0">
                <a:hlinkClick r:id="rId4"/>
              </a:rPr>
              <a:t>https://www.atlassian.com/git/tutorials/learn-git-with-bitbucket-cloud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https://git-scm.com/book/en/v2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93B619-7832-4309-94E0-0702D2D3A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063696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B8F2763-E5EB-4D23-81D5-C38C8618AA08}"/>
              </a:ext>
            </a:extLst>
          </p:cNvPr>
          <p:cNvSpPr/>
          <p:nvPr/>
        </p:nvSpPr>
        <p:spPr>
          <a:xfrm>
            <a:off x="393701" y="3429000"/>
            <a:ext cx="7480300" cy="29273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splits the local computer into several parts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FBD9EE-330C-43B2-A58A-AA974BF20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19939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Working Directory</a:t>
            </a:r>
          </a:p>
          <a:p>
            <a:pPr lvl="1"/>
            <a:r>
              <a:rPr lang="en-US" dirty="0"/>
              <a:t>Files actually in use on the local computer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Initially matches a commit in the repo</a:t>
            </a:r>
          </a:p>
          <a:p>
            <a:pPr lvl="2"/>
            <a:r>
              <a:rPr lang="en-US" dirty="0"/>
              <a:t>Might include local edits that haven’t been staged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3581400"/>
            <a:ext cx="1943100" cy="25908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3581400"/>
            <a:ext cx="1943100" cy="25908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3568700"/>
            <a:ext cx="1943100" cy="25908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3581400"/>
            <a:ext cx="1943100" cy="25908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Working Directory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0E06650-78BE-4D91-AE79-DF7856497925}"/>
              </a:ext>
            </a:extLst>
          </p:cNvPr>
          <p:cNvCxnSpPr>
            <a:cxnSpLocks/>
          </p:cNvCxnSpPr>
          <p:nvPr/>
        </p:nvCxnSpPr>
        <p:spPr>
          <a:xfrm>
            <a:off x="2226844" y="57277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0585A8E-F195-4C47-BB8C-6F13E9C74FF1}"/>
              </a:ext>
            </a:extLst>
          </p:cNvPr>
          <p:cNvCxnSpPr>
            <a:cxnSpLocks/>
          </p:cNvCxnSpPr>
          <p:nvPr/>
        </p:nvCxnSpPr>
        <p:spPr>
          <a:xfrm>
            <a:off x="4741444" y="5740400"/>
            <a:ext cx="1354556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6B7AC-48C4-4B93-B2DC-50E1E5E90431}"/>
              </a:ext>
            </a:extLst>
          </p:cNvPr>
          <p:cNvCxnSpPr>
            <a:cxnSpLocks/>
          </p:cNvCxnSpPr>
          <p:nvPr/>
        </p:nvCxnSpPr>
        <p:spPr>
          <a:xfrm flipV="1">
            <a:off x="7243344" y="5727700"/>
            <a:ext cx="3005556" cy="12700"/>
          </a:xfrm>
          <a:prstGeom prst="straightConnector1">
            <a:avLst/>
          </a:prstGeom>
          <a:ln w="7620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364621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8928284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</p:spTree>
    <p:extLst>
      <p:ext uri="{BB962C8B-B14F-4D97-AF65-F5344CB8AC3E}">
        <p14:creationId xmlns:p14="http://schemas.microsoft.com/office/powerpoint/2010/main" val="1435102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</p:spTree>
    <p:extLst>
      <p:ext uri="{BB962C8B-B14F-4D97-AF65-F5344CB8AC3E}">
        <p14:creationId xmlns:p14="http://schemas.microsoft.com/office/powerpoint/2010/main" val="76294544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commands modify files in different areas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A126E961-2BAC-4B99-E00D-C75BC7EF5352}"/>
              </a:ext>
            </a:extLst>
          </p:cNvPr>
          <p:cNvSpPr/>
          <p:nvPr/>
        </p:nvSpPr>
        <p:spPr>
          <a:xfrm>
            <a:off x="7239828" y="3175000"/>
            <a:ext cx="334394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580DD039-18CF-CEC5-5845-579872D51D7C}"/>
              </a:ext>
            </a:extLst>
          </p:cNvPr>
          <p:cNvSpPr/>
          <p:nvPr/>
        </p:nvSpPr>
        <p:spPr>
          <a:xfrm rot="3017681" flipH="1">
            <a:off x="441807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26730335-1BFB-8F59-6CCE-F564C20CF471}"/>
              </a:ext>
            </a:extLst>
          </p:cNvPr>
          <p:cNvSpPr/>
          <p:nvPr/>
        </p:nvSpPr>
        <p:spPr>
          <a:xfrm rot="3017681" flipH="1">
            <a:off x="675153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C907218C-D00D-3D59-E399-42B35BA6EF6F}"/>
              </a:ext>
            </a:extLst>
          </p:cNvPr>
          <p:cNvSpPr/>
          <p:nvPr/>
        </p:nvSpPr>
        <p:spPr>
          <a:xfrm flipH="1">
            <a:off x="1145831" y="5521324"/>
            <a:ext cx="952216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703681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moving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39EF8FB-A9E9-E9D5-7DE8-60FBFF86D89A}"/>
              </a:ext>
            </a:extLst>
          </p:cNvPr>
          <p:cNvSpPr/>
          <p:nvPr/>
        </p:nvSpPr>
        <p:spPr>
          <a:xfrm>
            <a:off x="7239828" y="3175000"/>
            <a:ext cx="334394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73FC5D-3ADF-9501-BABF-F774ED39DCDA}"/>
              </a:ext>
            </a:extLst>
          </p:cNvPr>
          <p:cNvSpPr/>
          <p:nvPr/>
        </p:nvSpPr>
        <p:spPr>
          <a:xfrm rot="3017681" flipH="1">
            <a:off x="441807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F43655-9C0D-C49D-AFC1-FFA40529D408}"/>
              </a:ext>
            </a:extLst>
          </p:cNvPr>
          <p:cNvSpPr/>
          <p:nvPr/>
        </p:nvSpPr>
        <p:spPr>
          <a:xfrm rot="3017681" flipH="1">
            <a:off x="675153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4F8463-5E5B-DA2F-9AB4-DCCA5BC0FADE}"/>
              </a:ext>
            </a:extLst>
          </p:cNvPr>
          <p:cNvSpPr/>
          <p:nvPr/>
        </p:nvSpPr>
        <p:spPr>
          <a:xfrm flipH="1">
            <a:off x="1145831" y="5521324"/>
            <a:ext cx="952216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2693743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Question: how would I share a new file with everyone?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39EF8FB-A9E9-E9D5-7DE8-60FBFF86D89A}"/>
              </a:ext>
            </a:extLst>
          </p:cNvPr>
          <p:cNvSpPr/>
          <p:nvPr/>
        </p:nvSpPr>
        <p:spPr>
          <a:xfrm>
            <a:off x="7239828" y="3175000"/>
            <a:ext cx="3343947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73FC5D-3ADF-9501-BABF-F774ED39DCDA}"/>
              </a:ext>
            </a:extLst>
          </p:cNvPr>
          <p:cNvSpPr/>
          <p:nvPr/>
        </p:nvSpPr>
        <p:spPr>
          <a:xfrm rot="3017681" flipH="1">
            <a:off x="441807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F43655-9C0D-C49D-AFC1-FFA40529D408}"/>
              </a:ext>
            </a:extLst>
          </p:cNvPr>
          <p:cNvSpPr/>
          <p:nvPr/>
        </p:nvSpPr>
        <p:spPr>
          <a:xfrm rot="3017681" flipH="1">
            <a:off x="6751538" y="5414753"/>
            <a:ext cx="1135719" cy="561702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4F8463-5E5B-DA2F-9AB4-DCCA5BC0FADE}"/>
              </a:ext>
            </a:extLst>
          </p:cNvPr>
          <p:cNvSpPr/>
          <p:nvPr/>
        </p:nvSpPr>
        <p:spPr>
          <a:xfrm flipH="1">
            <a:off x="1145831" y="5521324"/>
            <a:ext cx="9522169" cy="939800"/>
          </a:xfrm>
          <a:prstGeom prst="rightArrow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160171481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C0BB162-D086-4A06-9FAA-38450741E545}"/>
              </a:ext>
            </a:extLst>
          </p:cNvPr>
          <p:cNvSpPr/>
          <p:nvPr/>
        </p:nvSpPr>
        <p:spPr>
          <a:xfrm>
            <a:off x="393701" y="1003300"/>
            <a:ext cx="7480300" cy="53530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5B4BA-B7B0-46D9-8157-55EDC781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Break + Question: how would I share a new file with everyone?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B7F6-5FF1-4720-8904-98FB3473D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0503909-730E-4DCA-A96C-1D3185BF54A3}"/>
              </a:ext>
            </a:extLst>
          </p:cNvPr>
          <p:cNvSpPr/>
          <p:nvPr/>
        </p:nvSpPr>
        <p:spPr>
          <a:xfrm>
            <a:off x="9637294" y="1143000"/>
            <a:ext cx="1943100" cy="5029200"/>
          </a:xfrm>
          <a:prstGeom prst="roundRect">
            <a:avLst/>
          </a:prstGeom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800" dirty="0"/>
          </a:p>
          <a:p>
            <a:pPr algn="ctr"/>
            <a:r>
              <a:rPr lang="en-US" sz="2800" dirty="0"/>
              <a:t>Cloud Server Repo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B8C068E-39D7-4C2A-A434-3D57EA9A412F}"/>
              </a:ext>
            </a:extLst>
          </p:cNvPr>
          <p:cNvSpPr/>
          <p:nvPr/>
        </p:nvSpPr>
        <p:spPr>
          <a:xfrm>
            <a:off x="5647488" y="1143000"/>
            <a:ext cx="1943100" cy="5029200"/>
          </a:xfrm>
          <a:prstGeom prst="roundRect">
            <a:avLst/>
          </a:prstGeom>
          <a:solidFill>
            <a:srgbClr val="0070C0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Local Computer Repo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E21EF6C-61A8-4923-A3DB-FAA69466C263}"/>
              </a:ext>
            </a:extLst>
          </p:cNvPr>
          <p:cNvSpPr/>
          <p:nvPr/>
        </p:nvSpPr>
        <p:spPr>
          <a:xfrm>
            <a:off x="3179344" y="1130300"/>
            <a:ext cx="1943100" cy="5029200"/>
          </a:xfrm>
          <a:prstGeom prst="roundRect">
            <a:avLst/>
          </a:prstGeom>
          <a:solidFill>
            <a:schemeClr val="accent3">
              <a:lumMod val="75000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Staging Area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4B426AD-BA84-436E-8ECB-E446AA84CF9B}"/>
              </a:ext>
            </a:extLst>
          </p:cNvPr>
          <p:cNvSpPr/>
          <p:nvPr/>
        </p:nvSpPr>
        <p:spPr>
          <a:xfrm>
            <a:off x="711200" y="1143000"/>
            <a:ext cx="1943100" cy="5029200"/>
          </a:xfrm>
          <a:prstGeom prst="roundRect">
            <a:avLst/>
          </a:prstGeom>
          <a:solidFill>
            <a:schemeClr val="accent4">
              <a:lumMod val="75000"/>
            </a:schemeClr>
          </a:solidFill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Working Directory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E495F83-9048-49DF-B5EE-72C1686D28FC}"/>
              </a:ext>
            </a:extLst>
          </p:cNvPr>
          <p:cNvSpPr/>
          <p:nvPr/>
        </p:nvSpPr>
        <p:spPr>
          <a:xfrm>
            <a:off x="1366076" y="2547938"/>
            <a:ext cx="2477838" cy="9398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add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A1D89249-8A06-4864-92FD-FF9C25EA3121}"/>
              </a:ext>
            </a:extLst>
          </p:cNvPr>
          <p:cNvSpPr/>
          <p:nvPr/>
        </p:nvSpPr>
        <p:spPr>
          <a:xfrm flipH="1">
            <a:off x="3936658" y="3396457"/>
            <a:ext cx="3093452" cy="939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 --staged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FCA07297-011D-49B6-AAA0-43A1C108669F}"/>
              </a:ext>
            </a:extLst>
          </p:cNvPr>
          <p:cNvSpPr/>
          <p:nvPr/>
        </p:nvSpPr>
        <p:spPr>
          <a:xfrm flipH="1">
            <a:off x="1366075" y="3393282"/>
            <a:ext cx="2269459" cy="939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restore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5EBE28C3-87AA-44A8-9CA9-D6280A7A20A3}"/>
              </a:ext>
            </a:extLst>
          </p:cNvPr>
          <p:cNvSpPr/>
          <p:nvPr/>
        </p:nvSpPr>
        <p:spPr>
          <a:xfrm>
            <a:off x="4146377" y="2547938"/>
            <a:ext cx="2935707" cy="9398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commit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9A4D7BC8-F33A-4A8C-8EC0-7CAD69E634E2}"/>
              </a:ext>
            </a:extLst>
          </p:cNvPr>
          <p:cNvSpPr/>
          <p:nvPr/>
        </p:nvSpPr>
        <p:spPr>
          <a:xfrm rot="19290462" flipH="1">
            <a:off x="3734155" y="4979158"/>
            <a:ext cx="1135719" cy="56170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0175CE59-0AFA-4AED-AF54-58A7846A1D0E}"/>
              </a:ext>
            </a:extLst>
          </p:cNvPr>
          <p:cNvSpPr/>
          <p:nvPr/>
        </p:nvSpPr>
        <p:spPr>
          <a:xfrm flipH="1">
            <a:off x="1374431" y="4360069"/>
            <a:ext cx="5655679" cy="939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checkout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C39EF8FB-A9E9-E9D5-7DE8-60FBFF86D89A}"/>
              </a:ext>
            </a:extLst>
          </p:cNvPr>
          <p:cNvSpPr/>
          <p:nvPr/>
        </p:nvSpPr>
        <p:spPr>
          <a:xfrm>
            <a:off x="7239828" y="3175000"/>
            <a:ext cx="3343947" cy="939800"/>
          </a:xfrm>
          <a:prstGeom prst="rightArrow">
            <a:avLst/>
          </a:prstGeom>
          <a:solidFill>
            <a:schemeClr val="accent2">
              <a:lumMod val="7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push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D273FC5D-3ADF-9501-BABF-F774ED39DCDA}"/>
              </a:ext>
            </a:extLst>
          </p:cNvPr>
          <p:cNvSpPr/>
          <p:nvPr/>
        </p:nvSpPr>
        <p:spPr>
          <a:xfrm rot="3017681" flipH="1">
            <a:off x="4418078" y="5414753"/>
            <a:ext cx="1135719" cy="56170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6EF43655-9C0D-C49D-AFC1-FFA40529D408}"/>
              </a:ext>
            </a:extLst>
          </p:cNvPr>
          <p:cNvSpPr/>
          <p:nvPr/>
        </p:nvSpPr>
        <p:spPr>
          <a:xfrm rot="3017681" flipH="1">
            <a:off x="6751538" y="5414753"/>
            <a:ext cx="1135719" cy="561702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dirty="0"/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234F8463-5E5B-DA2F-9AB4-DCCA5BC0FADE}"/>
              </a:ext>
            </a:extLst>
          </p:cNvPr>
          <p:cNvSpPr/>
          <p:nvPr/>
        </p:nvSpPr>
        <p:spPr>
          <a:xfrm flipH="1">
            <a:off x="1145831" y="5521324"/>
            <a:ext cx="9522169" cy="939800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git pull</a:t>
            </a:r>
          </a:p>
        </p:txBody>
      </p:sp>
    </p:spTree>
    <p:extLst>
      <p:ext uri="{BB962C8B-B14F-4D97-AF65-F5344CB8AC3E}">
        <p14:creationId xmlns:p14="http://schemas.microsoft.com/office/powerpoint/2010/main" val="313716404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4630A-C0F3-4725-82C8-681880817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Keeping your file revisions safe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4B994-D826-4C26-8B3D-0B05FD4006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of these commands will fail rather than overwrite changes in your working directory or staging area</a:t>
            </a:r>
          </a:p>
          <a:p>
            <a:endParaRPr lang="en-US" dirty="0"/>
          </a:p>
          <a:p>
            <a:r>
              <a:rPr lang="en-US" dirty="0"/>
              <a:t>Exception: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restore</a:t>
            </a:r>
            <a:r>
              <a:rPr lang="en-US" dirty="0"/>
              <a:t> will overwrite whatever is in your Working Directory with the version from the Staging Area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1209-BF17-4165-B35E-5D01E6350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35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6D341-E8F2-43FC-9BFA-15626CBF7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27D13-0295-46FE-B5BD-D988199E7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clone</a:t>
            </a:r>
          </a:p>
          <a:p>
            <a:pPr lvl="1"/>
            <a:r>
              <a:rPr lang="en-US" dirty="0"/>
              <a:t>Makes a local repo that’s a copy of some remote server repo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status</a:t>
            </a:r>
          </a:p>
          <a:p>
            <a:pPr lvl="1"/>
            <a:r>
              <a:rPr lang="en-US" dirty="0"/>
              <a:t>Lists all modified Working Directory files</a:t>
            </a:r>
          </a:p>
          <a:p>
            <a:pPr lvl="1"/>
            <a:r>
              <a:rPr lang="en-US" dirty="0"/>
              <a:t>Lists all files currently in the Staging Area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</a:t>
            </a:r>
          </a:p>
          <a:p>
            <a:pPr lvl="1"/>
            <a:r>
              <a:rPr lang="en-US" dirty="0"/>
              <a:t>Lists all modifications from the Staging Area for all files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diff FILE</a:t>
            </a:r>
            <a:r>
              <a:rPr lang="en-US" dirty="0"/>
              <a:t> lists differences for a single file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C6E43-69B1-43F5-ACB0-C9AE7FC3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87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67226E-76D4-4A68-A6DA-D8428298C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important commands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F946-DB16-40C8-A96E-DC08A588D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branch</a:t>
            </a:r>
          </a:p>
          <a:p>
            <a:pPr lvl="1"/>
            <a:r>
              <a:rPr lang="en-US" dirty="0"/>
              <a:t>Creates a new branch with a parent of the current commit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checkout</a:t>
            </a:r>
          </a:p>
          <a:p>
            <a:pPr lvl="1"/>
            <a:r>
              <a:rPr lang="en-US" dirty="0"/>
              <a:t>Changes which commit or branch is the current one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</a:t>
            </a:r>
          </a:p>
          <a:p>
            <a:pPr lvl="1"/>
            <a:r>
              <a:rPr lang="en-US" dirty="0"/>
              <a:t>Lists commit history previous to the current commit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log -N</a:t>
            </a:r>
            <a:r>
              <a:rPr lang="en-US" dirty="0"/>
              <a:t> lists details from the last N commits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5E1D-DBD3-4BA0-9916-C8E62B376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24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b="1" dirty="0"/>
              <a:t>Using </a:t>
            </a:r>
            <a:r>
              <a:rPr lang="en-US" b="1" dirty="0" err="1"/>
              <a:t>Github</a:t>
            </a:r>
            <a:endParaRPr lang="en-US" b="1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8774092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Github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website that hosts remote repos</a:t>
            </a:r>
          </a:p>
          <a:p>
            <a:pPr lvl="1"/>
            <a:r>
              <a:rPr lang="en-US" dirty="0"/>
              <a:t>Can be the one shared cloud repo that everyone pulls from and pushes to</a:t>
            </a:r>
          </a:p>
          <a:p>
            <a:pPr lvl="1"/>
            <a:r>
              <a:rPr lang="en-US" dirty="0"/>
              <a:t>Could just be a copy of that repo for public access</a:t>
            </a:r>
          </a:p>
          <a:p>
            <a:pPr lvl="1"/>
            <a:endParaRPr lang="en-US" dirty="0"/>
          </a:p>
          <a:p>
            <a:r>
              <a:rPr lang="en-US" dirty="0"/>
              <a:t>There are many websites that provide this</a:t>
            </a:r>
          </a:p>
          <a:p>
            <a:pPr lvl="1"/>
            <a:r>
              <a:rPr lang="en-US" dirty="0" err="1"/>
              <a:t>Github</a:t>
            </a:r>
            <a:endParaRPr lang="en-US" dirty="0"/>
          </a:p>
          <a:p>
            <a:pPr lvl="1"/>
            <a:r>
              <a:rPr lang="en-US" dirty="0"/>
              <a:t>Bitbucket</a:t>
            </a:r>
          </a:p>
          <a:p>
            <a:pPr lvl="1"/>
            <a:r>
              <a:rPr lang="en-US" dirty="0"/>
              <a:t>Gitlab</a:t>
            </a:r>
          </a:p>
          <a:p>
            <a:pPr lvl="1"/>
            <a:endParaRPr lang="en-US" dirty="0"/>
          </a:p>
          <a:p>
            <a:r>
              <a:rPr lang="en-US" dirty="0"/>
              <a:t>Often provide additional features as well</a:t>
            </a:r>
          </a:p>
          <a:p>
            <a:pPr lvl="1"/>
            <a:r>
              <a:rPr lang="en-US" dirty="0"/>
              <a:t>Viewing history of the repo in a GUI</a:t>
            </a:r>
          </a:p>
          <a:p>
            <a:pPr lvl="1"/>
            <a:r>
              <a:rPr lang="en-US" dirty="0"/>
              <a:t>Managing community input about a project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5885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1BA4E-290A-4CA0-83D3-2F9DB16BE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Public and Private Repos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4A20B-F50D-46EF-B87D-1226B673E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repo hosted by </a:t>
            </a:r>
            <a:r>
              <a:rPr lang="en-US" dirty="0" err="1"/>
              <a:t>Github</a:t>
            </a:r>
            <a:r>
              <a:rPr lang="en-US" dirty="0"/>
              <a:t> can be Public or Private</a:t>
            </a:r>
          </a:p>
          <a:p>
            <a:pPr lvl="1"/>
            <a:r>
              <a:rPr lang="en-US" dirty="0"/>
              <a:t>Public repos are accessible by anyone</a:t>
            </a:r>
          </a:p>
          <a:p>
            <a:pPr lvl="1"/>
            <a:r>
              <a:rPr lang="en-US" dirty="0"/>
              <a:t>Private repos are accessible by only specified users</a:t>
            </a:r>
          </a:p>
          <a:p>
            <a:pPr lvl="1"/>
            <a:endParaRPr lang="en-US" dirty="0"/>
          </a:p>
          <a:p>
            <a:r>
              <a:rPr lang="en-US" dirty="0"/>
              <a:t>Generally, want to make repos Public if possible</a:t>
            </a:r>
          </a:p>
          <a:p>
            <a:pPr lvl="1"/>
            <a:r>
              <a:rPr lang="en-US" dirty="0"/>
              <a:t>That’s how you share neat work with others and build off their work</a:t>
            </a:r>
          </a:p>
          <a:p>
            <a:pPr lvl="1"/>
            <a:endParaRPr lang="en-US" dirty="0"/>
          </a:p>
          <a:p>
            <a:r>
              <a:rPr lang="en-US" dirty="0"/>
              <a:t>Specifically, make sure any class files are in Private repos</a:t>
            </a:r>
          </a:p>
          <a:p>
            <a:pPr lvl="1"/>
            <a:r>
              <a:rPr lang="en-US" dirty="0"/>
              <a:t>Otherwise, you could be accused of academic dishonesty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9C19-498F-47EC-BBCB-F6AE98364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9266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6FEFE-80B3-4BF9-A114-1AFD5CA40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97BBB-EE57-4542-8B22-80E3275D69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Pull Requests are a feature of hosting websites</a:t>
            </a:r>
          </a:p>
          <a:p>
            <a:pPr lvl="1"/>
            <a:r>
              <a:rPr lang="en-US" dirty="0"/>
              <a:t>Literally: a request for the remote repo to pull from your copy</a:t>
            </a:r>
          </a:p>
          <a:p>
            <a:pPr lvl="1"/>
            <a:endParaRPr lang="en-US" dirty="0"/>
          </a:p>
          <a:p>
            <a:r>
              <a:rPr lang="en-US" dirty="0"/>
              <a:t>Repo maintainers can review pull requests, comment on them, make changes, and eventually pull them to add the commits to their project</a:t>
            </a:r>
          </a:p>
          <a:p>
            <a:pPr lvl="1"/>
            <a:endParaRPr lang="en-US" dirty="0"/>
          </a:p>
          <a:p>
            <a:r>
              <a:rPr lang="en-US" dirty="0"/>
              <a:t>These are how you contribute to open source projects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Copy their repo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changes to it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Pull request so they can get your changes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A159-6F3A-4876-A105-E086F5894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45026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FE825-06E7-4F48-9763-9E89646B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3345603" cy="1346200"/>
          </a:xfrm>
        </p:spPr>
        <p:txBody>
          <a:bodyPr>
            <a:normAutofit/>
          </a:bodyPr>
          <a:lstStyle/>
          <a:p>
            <a:r>
              <a:rPr lang="en-US" dirty="0"/>
              <a:t>Example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FF5B6-08BE-4F2A-AF92-2D699E6716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2082800"/>
            <a:ext cx="2897605" cy="4089400"/>
          </a:xfrm>
        </p:spPr>
        <p:txBody>
          <a:bodyPr/>
          <a:lstStyle/>
          <a:p>
            <a:r>
              <a:rPr lang="en-US" dirty="0"/>
              <a:t>Adds a commit and explains why it is useful</a:t>
            </a:r>
          </a:p>
          <a:p>
            <a:pPr lvl="1"/>
            <a:endParaRPr lang="en-US" dirty="0"/>
          </a:p>
          <a:p>
            <a:r>
              <a:rPr lang="en-US" dirty="0"/>
              <a:t>Maintainer adds their own commit and then merges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829CA-A757-4A79-9C7B-D9C05DADD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95583D-FE48-40C3-9664-BAD790586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3199" y="228601"/>
            <a:ext cx="7627195" cy="5943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DF551E-B72B-46A0-84A6-E28D63AE3094}"/>
              </a:ext>
            </a:extLst>
          </p:cNvPr>
          <p:cNvSpPr txBox="1"/>
          <p:nvPr/>
        </p:nvSpPr>
        <p:spPr>
          <a:xfrm>
            <a:off x="681200" y="616958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https://github.com/tov/ge211/pull/4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0221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82A55-5FDE-4377-A4D8-C9ADAD8CBA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also hosts releases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1A43E-90E7-4757-9C49-BC1E0A74A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287113" cy="5029200"/>
          </a:xfrm>
        </p:spPr>
        <p:txBody>
          <a:bodyPr/>
          <a:lstStyle/>
          <a:p>
            <a:r>
              <a:rPr lang="en-US" dirty="0"/>
              <a:t>A release is</a:t>
            </a:r>
          </a:p>
          <a:p>
            <a:pPr lvl="1"/>
            <a:r>
              <a:rPr lang="en-US" dirty="0"/>
              <a:t>A tagged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Plus the built files that you want to distribute</a:t>
            </a:r>
          </a:p>
          <a:p>
            <a:pPr lvl="1"/>
            <a:endParaRPr lang="en-US" dirty="0"/>
          </a:p>
          <a:p>
            <a:r>
              <a:rPr lang="en-US" dirty="0"/>
              <a:t>Users can clone the repo and checkout the code for that particular release</a:t>
            </a:r>
          </a:p>
          <a:p>
            <a:r>
              <a:rPr lang="en-US" dirty="0"/>
              <a:t>Or, they can just download the pre-compiled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F23BBB-8DB0-4240-B8ED-8EE2AE667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DDA669B-0A03-4CF0-A96E-047DC74BF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794" y="1642813"/>
            <a:ext cx="5287113" cy="357237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F1906E4-BCD2-4179-9EC1-03C665CC5B3B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https://github.com/tov/ge211/releases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32059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b="1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12879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often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Especially when working on group projects</a:t>
            </a:r>
          </a:p>
          <a:p>
            <a:pPr lvl="1"/>
            <a:r>
              <a:rPr lang="en-US" dirty="0"/>
              <a:t>Don’t want to be working with old versions of the files</a:t>
            </a:r>
          </a:p>
          <a:p>
            <a:pPr lvl="1"/>
            <a:r>
              <a:rPr lang="en-US" dirty="0"/>
              <a:t>Might end up fixing the same bug someone else already did</a:t>
            </a:r>
          </a:p>
          <a:p>
            <a:pPr lvl="1"/>
            <a:endParaRPr lang="en-US" dirty="0"/>
          </a:p>
          <a:p>
            <a:r>
              <a:rPr lang="en-US" dirty="0"/>
              <a:t>Helps to avoid conflicts</a:t>
            </a:r>
          </a:p>
          <a:p>
            <a:pPr lvl="1"/>
            <a:r>
              <a:rPr lang="en-US" dirty="0"/>
              <a:t>If you’re working on the most up-to-date version of a file, you’ll only conflict if someone else modifies it while you 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50361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35ACB-1CFF-4D0A-B169-F674F671F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Commits should be a sensible unit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2D6A5-9521-4C6B-BA8D-921452334F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Commits should include every file related to a change</a:t>
            </a:r>
          </a:p>
          <a:p>
            <a:pPr lvl="1"/>
            <a:r>
              <a:rPr lang="en-US" dirty="0"/>
              <a:t>And should NOT included files with unrelated changes</a:t>
            </a:r>
          </a:p>
          <a:p>
            <a:pPr lvl="1"/>
            <a:endParaRPr lang="en-US" dirty="0"/>
          </a:p>
          <a:p>
            <a:r>
              <a:rPr lang="en-US" dirty="0"/>
              <a:t>The goal is that any commit is valid and compiles</a:t>
            </a:r>
          </a:p>
          <a:p>
            <a:pPr lvl="1"/>
            <a:r>
              <a:rPr lang="en-US" dirty="0"/>
              <a:t>Otherwise collaborators will get upset when they pull…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Advanced users can re-write commits to combine or split them allowing them to fix this later</a:t>
            </a:r>
          </a:p>
          <a:p>
            <a:pPr lvl="1"/>
            <a:r>
              <a:rPr lang="en-US" dirty="0"/>
              <a:t>Git has all kinds of crazy features for rewriting local history before sending up to the remote repo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D9E717-9730-4F2C-9274-F390094D9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4373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Simplest ideas of version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Undo/Redo in programs</a:t>
            </a:r>
          </a:p>
          <a:p>
            <a:pPr lvl="1"/>
            <a:r>
              <a:rPr lang="en-US" dirty="0"/>
              <a:t>Keeps track of prior actions and lets you go back to them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Manual file renaming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What if I told you there was a better way?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E425D0C-9BCE-465E-8849-FE841FF32588}"/>
              </a:ext>
            </a:extLst>
          </p:cNvPr>
          <p:cNvGrpSpPr/>
          <p:nvPr/>
        </p:nvGrpSpPr>
        <p:grpSpPr>
          <a:xfrm>
            <a:off x="1042473" y="3429000"/>
            <a:ext cx="1738648" cy="1695856"/>
            <a:chOff x="991673" y="3837904"/>
            <a:chExt cx="1738648" cy="1695856"/>
          </a:xfrm>
        </p:grpSpPr>
        <p:pic>
          <p:nvPicPr>
            <p:cNvPr id="2052" name="Picture 4">
              <a:extLst>
                <a:ext uri="{FF2B5EF4-FFF2-40B4-BE49-F238E27FC236}">
                  <a16:creationId xmlns:a16="http://schemas.microsoft.com/office/drawing/2014/main" id="{B934C906-B730-4895-8314-A5AACE2778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CDA76C5-CFF6-4820-AE5C-BEE3033E91F4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Project Report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96959C-06B7-4725-B915-8B3E197C54DC}"/>
              </a:ext>
            </a:extLst>
          </p:cNvPr>
          <p:cNvGrpSpPr/>
          <p:nvPr/>
        </p:nvGrpSpPr>
        <p:grpSpPr>
          <a:xfrm>
            <a:off x="2933521" y="3429000"/>
            <a:ext cx="1738648" cy="1972855"/>
            <a:chOff x="991673" y="3837904"/>
            <a:chExt cx="1738648" cy="1972855"/>
          </a:xfrm>
        </p:grpSpPr>
        <p:pic>
          <p:nvPicPr>
            <p:cNvPr id="14" name="Picture 4">
              <a:extLst>
                <a:ext uri="{FF2B5EF4-FFF2-40B4-BE49-F238E27FC236}">
                  <a16:creationId xmlns:a16="http://schemas.microsoft.com/office/drawing/2014/main" id="{C93242B3-D582-4BE2-84AF-27051F7B9A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A30A7FB-8A12-4579-A21E-BF1F1567EE7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v2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8C0780F-14B1-4716-9090-7F8DF2117D9B}"/>
              </a:ext>
            </a:extLst>
          </p:cNvPr>
          <p:cNvGrpSpPr/>
          <p:nvPr/>
        </p:nvGrpSpPr>
        <p:grpSpPr>
          <a:xfrm>
            <a:off x="4824569" y="3429000"/>
            <a:ext cx="1738648" cy="1972855"/>
            <a:chOff x="991673" y="3837904"/>
            <a:chExt cx="1738648" cy="1972855"/>
          </a:xfrm>
        </p:grpSpPr>
        <p:pic>
          <p:nvPicPr>
            <p:cNvPr id="17" name="Picture 4">
              <a:extLst>
                <a:ext uri="{FF2B5EF4-FFF2-40B4-BE49-F238E27FC236}">
                  <a16:creationId xmlns:a16="http://schemas.microsoft.com/office/drawing/2014/main" id="{E95CBE51-3C46-4955-9F9E-6E44516419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CB285C9-123B-415B-A10F-AB1C3441E39D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v3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D2234F6-68C0-4BB7-8A4A-29B09EC71BAF}"/>
              </a:ext>
            </a:extLst>
          </p:cNvPr>
          <p:cNvGrpSpPr/>
          <p:nvPr/>
        </p:nvGrpSpPr>
        <p:grpSpPr>
          <a:xfrm>
            <a:off x="6709165" y="3429000"/>
            <a:ext cx="1738648" cy="1972855"/>
            <a:chOff x="991673" y="3837904"/>
            <a:chExt cx="1738648" cy="1972855"/>
          </a:xfrm>
        </p:grpSpPr>
        <p:pic>
          <p:nvPicPr>
            <p:cNvPr id="20" name="Picture 4">
              <a:extLst>
                <a:ext uri="{FF2B5EF4-FFF2-40B4-BE49-F238E27FC236}">
                  <a16:creationId xmlns:a16="http://schemas.microsoft.com/office/drawing/2014/main" id="{DE4426BF-055D-452D-B98A-2E5EF38C70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1A8C01-A0A4-4C4A-A11A-2C61F2EC8BEF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531BE32-4D8C-4E3C-8A4E-A9027310A948}"/>
              </a:ext>
            </a:extLst>
          </p:cNvPr>
          <p:cNvGrpSpPr/>
          <p:nvPr/>
        </p:nvGrpSpPr>
        <p:grpSpPr>
          <a:xfrm>
            <a:off x="8600213" y="3429000"/>
            <a:ext cx="1738648" cy="1972855"/>
            <a:chOff x="991673" y="3837904"/>
            <a:chExt cx="1738648" cy="1972855"/>
          </a:xfrm>
        </p:grpSpPr>
        <p:pic>
          <p:nvPicPr>
            <p:cNvPr id="23" name="Picture 4">
              <a:extLst>
                <a:ext uri="{FF2B5EF4-FFF2-40B4-BE49-F238E27FC236}">
                  <a16:creationId xmlns:a16="http://schemas.microsoft.com/office/drawing/2014/main" id="{C5E27F90-95A6-468F-8A55-8272B81E4B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3465" y="3837904"/>
              <a:ext cx="1693676" cy="13262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967AE84-6367-4A9B-8B7F-D9F62C1F6A3A}"/>
                </a:ext>
              </a:extLst>
            </p:cNvPr>
            <p:cNvSpPr txBox="1"/>
            <p:nvPr/>
          </p:nvSpPr>
          <p:spPr>
            <a:xfrm>
              <a:off x="991673" y="5164428"/>
              <a:ext cx="173864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Project Report final v2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429686-7AC6-4198-BE6B-939CBD98C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commit generated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56B72-5D53-4AAD-8857-3BFEEB1EA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code and build system should be committed</a:t>
            </a:r>
          </a:p>
          <a:p>
            <a:endParaRPr lang="en-US" dirty="0"/>
          </a:p>
          <a:p>
            <a:r>
              <a:rPr lang="en-US" dirty="0"/>
              <a:t>Built artifacts should not be committed</a:t>
            </a:r>
          </a:p>
          <a:p>
            <a:pPr lvl="1"/>
            <a:r>
              <a:rPr lang="en-US" dirty="0"/>
              <a:t>.o files</a:t>
            </a:r>
          </a:p>
          <a:p>
            <a:pPr lvl="1"/>
            <a:r>
              <a:rPr lang="en-US" dirty="0"/>
              <a:t>Executables</a:t>
            </a:r>
          </a:p>
          <a:p>
            <a:pPr lvl="2"/>
            <a:r>
              <a:rPr lang="en-US" dirty="0"/>
              <a:t>Any user can regenerate them whenever they are needed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Non-text files don’t play well with version control</a:t>
            </a:r>
          </a:p>
          <a:p>
            <a:pPr lvl="2"/>
            <a:r>
              <a:rPr lang="en-US" dirty="0"/>
              <a:t>Can only detect if anything changed, not what</a:t>
            </a:r>
          </a:p>
          <a:p>
            <a:pPr lvl="2"/>
            <a:r>
              <a:rPr lang="en-US" dirty="0"/>
              <a:t>Often hard to compress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5989AF-6C8A-4C9D-9CF7-C9C4F9A17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05506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8B261-EC5B-4B40-90B5-0DAC56F9B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.</a:t>
            </a:r>
            <a:r>
              <a:rPr lang="en-US" dirty="0" err="1"/>
              <a:t>gitignore</a:t>
            </a:r>
            <a:r>
              <a:rPr lang="en-US" dirty="0"/>
              <a:t> 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2D4C5-99B6-4F1E-9FE2-23F38F6B5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 you to list which files should NEVER be committed</a:t>
            </a:r>
          </a:p>
          <a:p>
            <a:pPr lvl="1"/>
            <a:r>
              <a:rPr lang="en-US" dirty="0"/>
              <a:t>Example from one of my repos:</a:t>
            </a:r>
          </a:p>
          <a:p>
            <a:pPr lvl="2"/>
            <a:r>
              <a:rPr lang="en-US" dirty="0"/>
              <a:t>build/</a:t>
            </a:r>
          </a:p>
          <a:p>
            <a:pPr lvl="2"/>
            <a:r>
              <a:rPr lang="en-US" dirty="0"/>
              <a:t>*.pdf</a:t>
            </a:r>
          </a:p>
          <a:p>
            <a:pPr lvl="2"/>
            <a:r>
              <a:rPr lang="en-US" dirty="0"/>
              <a:t>*.</a:t>
            </a:r>
            <a:r>
              <a:rPr lang="en-US" dirty="0" err="1"/>
              <a:t>tgz</a:t>
            </a:r>
            <a:endParaRPr lang="en-US" dirty="0"/>
          </a:p>
          <a:p>
            <a:pPr lvl="2"/>
            <a:r>
              <a:rPr lang="en-US" dirty="0"/>
              <a:t>.</a:t>
            </a:r>
            <a:r>
              <a:rPr lang="en-US" dirty="0" err="1"/>
              <a:t>DS_Store</a:t>
            </a:r>
            <a:endParaRPr lang="en-US" dirty="0"/>
          </a:p>
          <a:p>
            <a:pPr lvl="2"/>
            <a:r>
              <a:rPr lang="en-US" dirty="0"/>
              <a:t>*~</a:t>
            </a:r>
          </a:p>
          <a:p>
            <a:pPr lvl="2"/>
            <a:r>
              <a:rPr lang="en-US" dirty="0"/>
              <a:t>.idea/</a:t>
            </a:r>
          </a:p>
          <a:p>
            <a:pPr lvl="2"/>
            <a:endParaRPr lang="en-US" dirty="0"/>
          </a:p>
          <a:p>
            <a:r>
              <a:rPr lang="en-US" dirty="0"/>
              <a:t>Definitely use these to keep accidents from happening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7A7310-998A-44D5-A530-4C0FE31DB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1627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38717-4562-46CA-B653-1513F9DACA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force anything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B8153-3D38-45FA-ACCC-172454165A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the version control system doesn’t let you do something, there’s usually a good reason</a:t>
            </a:r>
          </a:p>
          <a:p>
            <a:endParaRPr lang="en-US" dirty="0"/>
          </a:p>
          <a:p>
            <a:r>
              <a:rPr lang="en-US" dirty="0"/>
              <a:t>Example: you cannot push commits that don’t align with the history of the branch in the remote repo</a:t>
            </a:r>
          </a:p>
          <a:p>
            <a:pPr lvl="1"/>
            <a:r>
              <a:rPr lang="en-US" dirty="0"/>
              <a:t>Because that would mess things up for anyone else using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If you know that no one else is using it, then you can force push to overwrite the old commits with the new ones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312D43-1AFF-4B60-BAEA-32F7F38FD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5396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F174A-D3E7-487C-9B00-DD3D763DE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76655-5B93-4144-971C-3DBD0DDC0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hlinkClick r:id="rId2"/>
              </a:rPr>
              <a:t>https://github.com/brghena/git-example</a:t>
            </a:r>
            <a:endParaRPr lang="en-US" dirty="0"/>
          </a:p>
          <a:p>
            <a:endParaRPr lang="en-US" dirty="0"/>
          </a:p>
          <a:p>
            <a:r>
              <a:rPr lang="en-US" dirty="0"/>
              <a:t>Clone the repo</a:t>
            </a:r>
          </a:p>
          <a:p>
            <a:pPr lvl="1"/>
            <a:r>
              <a:rPr lang="en-US" dirty="0"/>
              <a:t>Check the log of commits</a:t>
            </a:r>
          </a:p>
          <a:p>
            <a:pPr lvl="1"/>
            <a:r>
              <a:rPr lang="en-US" dirty="0"/>
              <a:t>Diff what changed in those commits</a:t>
            </a:r>
          </a:p>
          <a:p>
            <a:pPr lvl="1"/>
            <a:endParaRPr lang="en-US" dirty="0"/>
          </a:p>
          <a:p>
            <a:r>
              <a:rPr lang="en-US" dirty="0"/>
              <a:t>Make some modifications</a:t>
            </a:r>
          </a:p>
          <a:p>
            <a:pPr lvl="1"/>
            <a:r>
              <a:rPr lang="en-US" dirty="0"/>
              <a:t>Demonstrate adding and restoring</a:t>
            </a:r>
          </a:p>
          <a:p>
            <a:pPr lvl="1"/>
            <a:endParaRPr lang="en-US" dirty="0"/>
          </a:p>
          <a:p>
            <a:r>
              <a:rPr lang="en-US" dirty="0"/>
              <a:t>Commit files</a:t>
            </a:r>
          </a:p>
          <a:p>
            <a:pPr lvl="1"/>
            <a:endParaRPr lang="en-US" dirty="0"/>
          </a:p>
          <a:p>
            <a:r>
              <a:rPr lang="en-US" dirty="0"/>
              <a:t>Push changes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44AF92-DFC3-4747-BAC6-933A699095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6248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Control Overview</a:t>
            </a:r>
          </a:p>
          <a:p>
            <a:r>
              <a:rPr lang="en-US" dirty="0"/>
              <a:t>Systems for Version Control</a:t>
            </a:r>
          </a:p>
          <a:p>
            <a:pPr lvl="1"/>
            <a:endParaRPr lang="en-US" dirty="0"/>
          </a:p>
          <a:p>
            <a:r>
              <a:rPr lang="en-US" dirty="0"/>
              <a:t>Git Commit Structure</a:t>
            </a:r>
          </a:p>
          <a:p>
            <a:r>
              <a:rPr lang="en-US" dirty="0"/>
              <a:t>Using Git</a:t>
            </a:r>
          </a:p>
          <a:p>
            <a:r>
              <a:rPr lang="en-US" dirty="0"/>
              <a:t>Using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Best Practices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462036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1B04B-CEEA-49DE-BBF2-1C11262BA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You mean there’s a better way?</a:t>
            </a:r>
          </a:p>
        </p:txBody>
      </p:sp>
      <p:pic>
        <p:nvPicPr>
          <p:cNvPr id="3074" name="Picture 2" descr="A person in a garment&#10;&#10;Description automatically generated with low confidence">
            <a:extLst>
              <a:ext uri="{FF2B5EF4-FFF2-40B4-BE49-F238E27FC236}">
                <a16:creationId xmlns:a16="http://schemas.microsoft.com/office/drawing/2014/main" id="{D1C3E18F-EDA9-49A7-A513-93C389CDD7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758982" y="1143000"/>
            <a:ext cx="6670026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1693D5-BB9F-4D68-88AB-1F2720F07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4963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4D8A-A3D8-41F4-B797-5E321149F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a better system: backup naming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7AA00-AD20-4EC8-AD19-2696A4A2B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Start with a system capable of doing the file rename for you</a:t>
            </a:r>
          </a:p>
          <a:p>
            <a:pPr lvl="1"/>
            <a:r>
              <a:rPr lang="en-US" dirty="0"/>
              <a:t>When you choose to “commit” the file, the system makes a backup copy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Backup copies are kept with metadata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What time was this version saved</a:t>
            </a:r>
          </a:p>
          <a:p>
            <a:pPr lvl="2"/>
            <a:r>
              <a:rPr lang="en-US" dirty="0"/>
              <a:t>Who made the changes to the file</a:t>
            </a:r>
          </a:p>
          <a:p>
            <a:pPr lvl="2"/>
            <a:r>
              <a:rPr lang="en-US" dirty="0"/>
              <a:t>Message from the user about what changed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0E09A-7254-4617-86C4-34B169BE5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473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9C0A4-C4DD-4A2C-AF56-730A04225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some way to “revert” to an old version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A2AAFD-E07D-45BF-8D27-B8F1978611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Oh no! This most recent version broke something</a:t>
            </a:r>
          </a:p>
          <a:p>
            <a:endParaRPr lang="en-US" dirty="0"/>
          </a:p>
          <a:p>
            <a:r>
              <a:rPr lang="en-US" dirty="0"/>
              <a:t>Change back to a previous version of the file</a:t>
            </a:r>
          </a:p>
          <a:p>
            <a:pPr lvl="1"/>
            <a:r>
              <a:rPr lang="en-US" dirty="0"/>
              <a:t>Or maybe several versions ago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Might also ask to see what changed since previous version</a:t>
            </a:r>
          </a:p>
          <a:p>
            <a:pPr lvl="1"/>
            <a:r>
              <a:rPr lang="en-US" dirty="0"/>
              <a:t>One of those lines must be what broke 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How we do this depends on the file</a:t>
            </a:r>
          </a:p>
          <a:p>
            <a:pPr lvl="2"/>
            <a:r>
              <a:rPr lang="en-US" dirty="0"/>
              <a:t>Code: line-by-line comparison</a:t>
            </a:r>
          </a:p>
          <a:p>
            <a:pPr lvl="2"/>
            <a:r>
              <a:rPr lang="en-US" dirty="0"/>
              <a:t>Word documents: more complicated…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45B12-73F9-4B65-B107-2B5FE90D8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35675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579</TotalTime>
  <Words>2830</Words>
  <Application>Microsoft Office PowerPoint</Application>
  <PresentationFormat>Widescreen</PresentationFormat>
  <Paragraphs>707</Paragraphs>
  <Slides>64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Arial</vt:lpstr>
      <vt:lpstr>Calibri</vt:lpstr>
      <vt:lpstr>Courier New</vt:lpstr>
      <vt:lpstr>Tahoma</vt:lpstr>
      <vt:lpstr>Class Slides</vt:lpstr>
      <vt:lpstr>Lecture 18 Git Version Control</vt:lpstr>
      <vt:lpstr>Administrivia</vt:lpstr>
      <vt:lpstr>Today’s Goals</vt:lpstr>
      <vt:lpstr>Guides for learning Git</vt:lpstr>
      <vt:lpstr>Outline</vt:lpstr>
      <vt:lpstr>Simplest ideas of version control</vt:lpstr>
      <vt:lpstr>You mean there’s a better way?</vt:lpstr>
      <vt:lpstr>Building a better system: backup naming</vt:lpstr>
      <vt:lpstr>Need some way to “revert” to an old version</vt:lpstr>
      <vt:lpstr>How do we survive tragic computer accidents?</vt:lpstr>
      <vt:lpstr>Improve reliability with cloud backups</vt:lpstr>
      <vt:lpstr>Version control on a grocery list</vt:lpstr>
      <vt:lpstr>Working on local copies of files</vt:lpstr>
      <vt:lpstr>Making a new version of a file</vt:lpstr>
      <vt:lpstr>Conflicts when editing files!</vt:lpstr>
      <vt:lpstr>Problem: simultaneous edits</vt:lpstr>
      <vt:lpstr>Fundamental version control operations</vt:lpstr>
      <vt:lpstr>Version Control Systems are essential</vt:lpstr>
      <vt:lpstr>Outline</vt:lpstr>
      <vt:lpstr>Version control terminology</vt:lpstr>
      <vt:lpstr>Older systems: Centralized version control</vt:lpstr>
      <vt:lpstr>Centralized version control systems</vt:lpstr>
      <vt:lpstr>Modern systems: Distributed version control</vt:lpstr>
      <vt:lpstr>Distributed version control systems</vt:lpstr>
      <vt:lpstr>Sidebar: what happened in 2005?</vt:lpstr>
      <vt:lpstr>Break + xkcd</vt:lpstr>
      <vt:lpstr>Outline</vt:lpstr>
      <vt:lpstr>Commits are the units of change in Git</vt:lpstr>
      <vt:lpstr>Every commit has a parent</vt:lpstr>
      <vt:lpstr>The commit history can branch</vt:lpstr>
      <vt:lpstr>Some parents have multiple children</vt:lpstr>
      <vt:lpstr>Branches may later merge back into Main</vt:lpstr>
      <vt:lpstr>Git’s true nature is a graph structure</vt:lpstr>
      <vt:lpstr>Tags let you refer to specific commits from repo’s history</vt:lpstr>
      <vt:lpstr>Example commit networks</vt:lpstr>
      <vt:lpstr>Outline</vt:lpstr>
      <vt:lpstr>Git is a distributed version control system</vt:lpstr>
      <vt:lpstr>Git splits the local computer into several parts </vt:lpstr>
      <vt:lpstr>Git splits the local computer into several parts </vt:lpstr>
      <vt:lpstr>Git splits the local computer into several parts </vt:lpstr>
      <vt:lpstr>Git commands modify files in different areas</vt:lpstr>
      <vt:lpstr>Git commands modify files in different areas</vt:lpstr>
      <vt:lpstr>Git commands modify files in different areas</vt:lpstr>
      <vt:lpstr>Git commands modify files in different areas</vt:lpstr>
      <vt:lpstr>Overview of moving files</vt:lpstr>
      <vt:lpstr>Break + Question: how would I share a new file with everyone?</vt:lpstr>
      <vt:lpstr>Break + Question: how would I share a new file with everyone?</vt:lpstr>
      <vt:lpstr>Keeping your file revisions safe</vt:lpstr>
      <vt:lpstr>Other important commands</vt:lpstr>
      <vt:lpstr>Other important commands</vt:lpstr>
      <vt:lpstr>Outline</vt:lpstr>
      <vt:lpstr>What is Github?</vt:lpstr>
      <vt:lpstr>Public and Private Repos</vt:lpstr>
      <vt:lpstr>Pull Requests</vt:lpstr>
      <vt:lpstr>Example Pull Request</vt:lpstr>
      <vt:lpstr>Github also hosts releases</vt:lpstr>
      <vt:lpstr>Outline</vt:lpstr>
      <vt:lpstr>Pull often</vt:lpstr>
      <vt:lpstr>Commits should be a sensible unit</vt:lpstr>
      <vt:lpstr>Don’t commit generated files</vt:lpstr>
      <vt:lpstr>Use .gitignore files</vt:lpstr>
      <vt:lpstr>Don’t force anything</vt:lpstr>
      <vt:lpstr>Git demo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 Git Version Control</dc:title>
  <dc:creator>Branden Ghena</dc:creator>
  <cp:lastModifiedBy>Branden Ghena</cp:lastModifiedBy>
  <cp:revision>46</cp:revision>
  <dcterms:created xsi:type="dcterms:W3CDTF">2021-11-23T03:01:17Z</dcterms:created>
  <dcterms:modified xsi:type="dcterms:W3CDTF">2023-05-30T18:10:12Z</dcterms:modified>
</cp:coreProperties>
</file>