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0"/>
  </p:notesMasterIdLst>
  <p:sldIdLst>
    <p:sldId id="256" r:id="rId2"/>
    <p:sldId id="473" r:id="rId3"/>
    <p:sldId id="474" r:id="rId4"/>
    <p:sldId id="264" r:id="rId5"/>
    <p:sldId id="348" r:id="rId6"/>
    <p:sldId id="385" r:id="rId7"/>
    <p:sldId id="386" r:id="rId8"/>
    <p:sldId id="397" r:id="rId9"/>
    <p:sldId id="395" r:id="rId10"/>
    <p:sldId id="467" r:id="rId11"/>
    <p:sldId id="387" r:id="rId12"/>
    <p:sldId id="410" r:id="rId13"/>
    <p:sldId id="429" r:id="rId14"/>
    <p:sldId id="430" r:id="rId15"/>
    <p:sldId id="439" r:id="rId16"/>
    <p:sldId id="440" r:id="rId17"/>
    <p:sldId id="475" r:id="rId18"/>
    <p:sldId id="476" r:id="rId19"/>
    <p:sldId id="441" r:id="rId20"/>
    <p:sldId id="444" r:id="rId21"/>
    <p:sldId id="445" r:id="rId22"/>
    <p:sldId id="432" r:id="rId23"/>
    <p:sldId id="447" r:id="rId24"/>
    <p:sldId id="450" r:id="rId25"/>
    <p:sldId id="449" r:id="rId26"/>
    <p:sldId id="477" r:id="rId27"/>
    <p:sldId id="468" r:id="rId28"/>
    <p:sldId id="389" r:id="rId29"/>
    <p:sldId id="416" r:id="rId30"/>
    <p:sldId id="448" r:id="rId31"/>
    <p:sldId id="453" r:id="rId32"/>
    <p:sldId id="451" r:id="rId33"/>
    <p:sldId id="454" r:id="rId34"/>
    <p:sldId id="446" r:id="rId35"/>
    <p:sldId id="452" r:id="rId36"/>
    <p:sldId id="433" r:id="rId37"/>
    <p:sldId id="455" r:id="rId38"/>
    <p:sldId id="458" r:id="rId39"/>
    <p:sldId id="478" r:id="rId40"/>
    <p:sldId id="469" r:id="rId41"/>
    <p:sldId id="406" r:id="rId42"/>
    <p:sldId id="465" r:id="rId43"/>
    <p:sldId id="383" r:id="rId44"/>
    <p:sldId id="388" r:id="rId45"/>
    <p:sldId id="394" r:id="rId46"/>
    <p:sldId id="392" r:id="rId47"/>
    <p:sldId id="393" r:id="rId48"/>
    <p:sldId id="463" r:id="rId49"/>
    <p:sldId id="402" r:id="rId50"/>
    <p:sldId id="396" r:id="rId51"/>
    <p:sldId id="398" r:id="rId52"/>
    <p:sldId id="390" r:id="rId53"/>
    <p:sldId id="464" r:id="rId54"/>
    <p:sldId id="391" r:id="rId55"/>
    <p:sldId id="400" r:id="rId56"/>
    <p:sldId id="401" r:id="rId57"/>
    <p:sldId id="470" r:id="rId58"/>
    <p:sldId id="466" r:id="rId59"/>
    <p:sldId id="403" r:id="rId60"/>
    <p:sldId id="405" r:id="rId61"/>
    <p:sldId id="404" r:id="rId62"/>
    <p:sldId id="479" r:id="rId63"/>
    <p:sldId id="471" r:id="rId64"/>
    <p:sldId id="415" r:id="rId65"/>
    <p:sldId id="419" r:id="rId66"/>
    <p:sldId id="438" r:id="rId67"/>
    <p:sldId id="442" r:id="rId68"/>
    <p:sldId id="47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73"/>
            <p14:sldId id="474"/>
            <p14:sldId id="264"/>
          </p14:sldIdLst>
        </p14:section>
        <p14:section name="IO Motivation" id="{B55B8E8C-5EAB-4A1E-A4E9-AE5E896E46FA}">
          <p14:sldIdLst>
            <p14:sldId id="348"/>
            <p14:sldId id="385"/>
            <p14:sldId id="386"/>
            <p14:sldId id="397"/>
            <p14:sldId id="395"/>
          </p14:sldIdLst>
        </p14:section>
        <p14:section name="Memory-Mapped IO" id="{D3968AC6-9071-4CEF-8030-C12E5E2FBC41}">
          <p14:sldIdLst>
            <p14:sldId id="467"/>
            <p14:sldId id="387"/>
            <p14:sldId id="410"/>
            <p14:sldId id="429"/>
            <p14:sldId id="430"/>
            <p14:sldId id="439"/>
            <p14:sldId id="440"/>
            <p14:sldId id="475"/>
            <p14:sldId id="476"/>
            <p14:sldId id="441"/>
            <p14:sldId id="444"/>
            <p14:sldId id="445"/>
            <p14:sldId id="432"/>
            <p14:sldId id="447"/>
            <p14:sldId id="450"/>
            <p14:sldId id="449"/>
            <p14:sldId id="477"/>
          </p14:sldIdLst>
        </p14:section>
        <p14:section name="Interrupts" id="{E17672F8-7D6D-42FB-8696-6D653D355008}">
          <p14:sldIdLst>
            <p14:sldId id="468"/>
            <p14:sldId id="389"/>
            <p14:sldId id="416"/>
            <p14:sldId id="448"/>
            <p14:sldId id="453"/>
            <p14:sldId id="451"/>
            <p14:sldId id="454"/>
            <p14:sldId id="446"/>
            <p14:sldId id="452"/>
            <p14:sldId id="433"/>
            <p14:sldId id="455"/>
            <p14:sldId id="458"/>
            <p14:sldId id="478"/>
            <p14:sldId id="469"/>
            <p14:sldId id="406"/>
            <p14:sldId id="465"/>
            <p14:sldId id="383"/>
            <p14:sldId id="388"/>
            <p14:sldId id="394"/>
            <p14:sldId id="392"/>
            <p14:sldId id="393"/>
            <p14:sldId id="463"/>
            <p14:sldId id="402"/>
            <p14:sldId id="396"/>
            <p14:sldId id="398"/>
            <p14:sldId id="390"/>
            <p14:sldId id="464"/>
            <p14:sldId id="391"/>
            <p14:sldId id="400"/>
            <p14:sldId id="401"/>
          </p14:sldIdLst>
        </p14:section>
        <p14:section name="GPIOTE" id="{35FC054D-E6F4-495A-A0C7-1F9891C441CC}">
          <p14:sldIdLst>
            <p14:sldId id="470"/>
            <p14:sldId id="466"/>
            <p14:sldId id="403"/>
            <p14:sldId id="405"/>
            <p14:sldId id="404"/>
            <p14:sldId id="479"/>
          </p14:sldIdLst>
        </p14:section>
        <p14:section name="DMA" id="{5E921DB0-BBF6-452C-A7B9-CB2C27909E40}">
          <p14:sldIdLst>
            <p14:sldId id="471"/>
            <p14:sldId id="415"/>
            <p14:sldId id="419"/>
            <p14:sldId id="438"/>
            <p14:sldId id="442"/>
          </p14:sldIdLst>
        </p14:section>
        <p14:section name="Wrapup" id="{29A7F866-9DA9-446B-8359-CE426CB89C7A}">
          <p14:sldIdLst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0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ccormick.northwestern.edu/contact/tech-room-finder-map.php?id=CG50&amp;room-floor=0&amp;room-id=259&amp;room-ingress=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ece-labs@northwestern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etechnote.com/html/Electronics_CMO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dirty="0"/>
              <a:t>Input and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b="1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8546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computer talk with peripherals?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peripheral is a hardware unit within a microcontroller</a:t>
            </a:r>
          </a:p>
          <a:p>
            <a:pPr lvl="1"/>
            <a:r>
              <a:rPr lang="en-US" dirty="0"/>
              <a:t>Sort of a “computer-within-the-computer”</a:t>
            </a:r>
          </a:p>
          <a:p>
            <a:pPr lvl="1"/>
            <a:r>
              <a:rPr lang="en-US" dirty="0"/>
              <a:t>Performs some kind of action given input, generates output</a:t>
            </a:r>
          </a:p>
          <a:p>
            <a:pPr lvl="1"/>
            <a:endParaRPr lang="en-US" dirty="0"/>
          </a:p>
          <a:p>
            <a:r>
              <a:rPr lang="en-US" dirty="0"/>
              <a:t>We interact with a peripheral’s interface</a:t>
            </a:r>
          </a:p>
          <a:p>
            <a:pPr lvl="1"/>
            <a:r>
              <a:rPr lang="en-US" dirty="0"/>
              <a:t>Called registers (actually are from EE perspective, but you can’t use them)</a:t>
            </a:r>
          </a:p>
          <a:p>
            <a:pPr lvl="1"/>
            <a:r>
              <a:rPr lang="en-US" dirty="0"/>
              <a:t>Read/Write like they’re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read/write them?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/>
              <a:t>Special assembly instructions</a:t>
            </a:r>
          </a:p>
          <a:p>
            <a:pPr lvl="2"/>
            <a:r>
              <a:rPr lang="en-US" dirty="0"/>
              <a:t>Treat like normal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369EA-EFEA-44BC-88DE-96D8B217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94"/>
          <a:stretch/>
        </p:blipFill>
        <p:spPr>
          <a:xfrm>
            <a:off x="5712994" y="4054475"/>
            <a:ext cx="5867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559B-842A-4C74-97B4-D6CB8EB6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Memory-mapped I/O (MMIO): treat devices like normal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95B3-63A8-4A62-B96A-3D8A886A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physical addresses do not actually go to memory</a:t>
            </a:r>
          </a:p>
          <a:p>
            <a:r>
              <a:rPr lang="en-US" dirty="0"/>
              <a:t>Instead they correspond to peripherals</a:t>
            </a:r>
          </a:p>
          <a:p>
            <a:pPr lvl="1"/>
            <a:r>
              <a:rPr lang="en-US" dirty="0"/>
              <a:t>And any instruction that accesses memory can access them too!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Every microcontroller I’ve</a:t>
            </a:r>
            <a:br>
              <a:rPr lang="en-US" dirty="0"/>
            </a:br>
            <a:r>
              <a:rPr lang="en-US" dirty="0"/>
              <a:t>ever seen uses MMIO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3E1E-FA8A-4071-ABC5-B20267B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oogle Shape;628;p32">
            <a:extLst>
              <a:ext uri="{FF2B5EF4-FFF2-40B4-BE49-F238E27FC236}">
                <a16:creationId xmlns:a16="http://schemas.microsoft.com/office/drawing/2014/main" id="{E32835B2-8F77-4EF5-B938-B5C9ECF68CAE}"/>
              </a:ext>
            </a:extLst>
          </p:cNvPr>
          <p:cNvGrpSpPr/>
          <p:nvPr/>
        </p:nvGrpSpPr>
        <p:grpSpPr>
          <a:xfrm>
            <a:off x="8369300" y="3429000"/>
            <a:ext cx="3086100" cy="930275"/>
            <a:chOff x="2160" y="3120"/>
            <a:chExt cx="1944" cy="586"/>
          </a:xfrm>
        </p:grpSpPr>
        <p:grpSp>
          <p:nvGrpSpPr>
            <p:cNvPr id="6" name="Google Shape;629;p32">
              <a:extLst>
                <a:ext uri="{FF2B5EF4-FFF2-40B4-BE49-F238E27FC236}">
                  <a16:creationId xmlns:a16="http://schemas.microsoft.com/office/drawing/2014/main" id="{804368A4-234B-4A8E-9908-ACA40D612D06}"/>
                </a:ext>
              </a:extLst>
            </p:cNvPr>
            <p:cNvGrpSpPr/>
            <p:nvPr/>
          </p:nvGrpSpPr>
          <p:grpSpPr>
            <a:xfrm>
              <a:off x="2816" y="3120"/>
              <a:ext cx="1288" cy="586"/>
              <a:chOff x="2816" y="3120"/>
              <a:chExt cx="1288" cy="586"/>
            </a:xfrm>
          </p:grpSpPr>
          <p:pic>
            <p:nvPicPr>
              <p:cNvPr id="9" name="Google Shape;630;p32" descr="keyboard">
                <a:extLst>
                  <a:ext uri="{FF2B5EF4-FFF2-40B4-BE49-F238E27FC236}">
                    <a16:creationId xmlns:a16="http://schemas.microsoft.com/office/drawing/2014/main" id="{264E37A7-A2B3-41F6-A1D5-C1451FFB96E5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3696" y="3120"/>
                <a:ext cx="408" cy="37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" name="Google Shape;631;p32">
                <a:extLst>
                  <a:ext uri="{FF2B5EF4-FFF2-40B4-BE49-F238E27FC236}">
                    <a16:creationId xmlns:a16="http://schemas.microsoft.com/office/drawing/2014/main" id="{1A11ED0C-3E70-42E8-9E67-5F88BFE7295D}"/>
                  </a:ext>
                </a:extLst>
              </p:cNvPr>
              <p:cNvGrpSpPr/>
              <p:nvPr/>
            </p:nvGrpSpPr>
            <p:grpSpPr>
              <a:xfrm>
                <a:off x="2816" y="3264"/>
                <a:ext cx="870" cy="442"/>
                <a:chOff x="3632" y="3696"/>
                <a:chExt cx="870" cy="442"/>
              </a:xfrm>
            </p:grpSpPr>
            <p:grpSp>
              <p:nvGrpSpPr>
                <p:cNvPr id="11" name="Google Shape;632;p32">
                  <a:extLst>
                    <a:ext uri="{FF2B5EF4-FFF2-40B4-BE49-F238E27FC236}">
                      <a16:creationId xmlns:a16="http://schemas.microsoft.com/office/drawing/2014/main" id="{53806E37-5E10-46F4-A97E-8D7614D1350A}"/>
                    </a:ext>
                  </a:extLst>
                </p:cNvPr>
                <p:cNvGrpSpPr/>
                <p:nvPr/>
              </p:nvGrpSpPr>
              <p:grpSpPr>
                <a:xfrm>
                  <a:off x="3632" y="3696"/>
                  <a:ext cx="870" cy="252"/>
                  <a:chOff x="2096" y="3792"/>
                  <a:chExt cx="870" cy="252"/>
                </a:xfrm>
              </p:grpSpPr>
              <p:sp>
                <p:nvSpPr>
                  <p:cNvPr id="14" name="Google Shape;633;p32">
                    <a:extLst>
                      <a:ext uri="{FF2B5EF4-FFF2-40B4-BE49-F238E27FC236}">
                        <a16:creationId xmlns:a16="http://schemas.microsoft.com/office/drawing/2014/main" id="{58B13A1F-BB48-4762-AB5A-223EB97CAD0A}"/>
                      </a:ext>
                    </a:extLst>
                  </p:cNvPr>
                  <p:cNvSpPr/>
                  <p:nvPr/>
                </p:nvSpPr>
                <p:spPr>
                  <a:xfrm>
                    <a:off x="2112" y="3840"/>
                    <a:ext cx="816" cy="192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Google Shape;634;p32">
                    <a:extLst>
                      <a:ext uri="{FF2B5EF4-FFF2-40B4-BE49-F238E27FC236}">
                        <a16:creationId xmlns:a16="http://schemas.microsoft.com/office/drawing/2014/main" id="{6A026497-8666-49A2-9C8D-12D5074DB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6" y="3792"/>
                    <a:ext cx="870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Arial"/>
                      <a:buNone/>
                    </a:pPr>
                    <a:r>
                      <a:rPr lang="en-US"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control reg.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" name="Google Shape;635;p32">
                  <a:extLst>
                    <a:ext uri="{FF2B5EF4-FFF2-40B4-BE49-F238E27FC236}">
                      <a16:creationId xmlns:a16="http://schemas.microsoft.com/office/drawing/2014/main" id="{76976C12-3F70-4711-8416-2BD7450EADD9}"/>
                    </a:ext>
                  </a:extLst>
                </p:cNvPr>
                <p:cNvSpPr/>
                <p:nvPr/>
              </p:nvSpPr>
              <p:spPr>
                <a:xfrm>
                  <a:off x="3648" y="3936"/>
                  <a:ext cx="816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636;p32">
                  <a:extLst>
                    <a:ext uri="{FF2B5EF4-FFF2-40B4-BE49-F238E27FC236}">
                      <a16:creationId xmlns:a16="http://schemas.microsoft.com/office/drawing/2014/main" id="{24446AD0-B19B-4912-9A74-BD6B89DF642B}"/>
                    </a:ext>
                  </a:extLst>
                </p:cNvPr>
                <p:cNvSpPr txBox="1"/>
                <p:nvPr/>
              </p:nvSpPr>
              <p:spPr>
                <a:xfrm>
                  <a:off x="3696" y="3888"/>
                  <a:ext cx="74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reg.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7" name="Google Shape;637;p32">
              <a:extLst>
                <a:ext uri="{FF2B5EF4-FFF2-40B4-BE49-F238E27FC236}">
                  <a16:creationId xmlns:a16="http://schemas.microsoft.com/office/drawing/2014/main" id="{94477F4C-D243-4614-990F-B232C5287564}"/>
                </a:ext>
              </a:extLst>
            </p:cNvPr>
            <p:cNvCxnSpPr/>
            <p:nvPr/>
          </p:nvCxnSpPr>
          <p:spPr>
            <a:xfrm rot="10800000" flipH="1">
              <a:off x="2160" y="3312"/>
              <a:ext cx="624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638;p32">
              <a:extLst>
                <a:ext uri="{FF2B5EF4-FFF2-40B4-BE49-F238E27FC236}">
                  <a16:creationId xmlns:a16="http://schemas.microsoft.com/office/drawing/2014/main" id="{C4CC9CCF-D82F-4C60-86A2-ACF7E12C24F4}"/>
                </a:ext>
              </a:extLst>
            </p:cNvPr>
            <p:cNvCxnSpPr/>
            <p:nvPr/>
          </p:nvCxnSpPr>
          <p:spPr>
            <a:xfrm rot="10800000">
              <a:off x="2208" y="3552"/>
              <a:ext cx="624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639;p32">
            <a:extLst>
              <a:ext uri="{FF2B5EF4-FFF2-40B4-BE49-F238E27FC236}">
                <a16:creationId xmlns:a16="http://schemas.microsoft.com/office/drawing/2014/main" id="{97C33B3E-1819-471B-8A97-9AF8F54F1C88}"/>
              </a:ext>
            </a:extLst>
          </p:cNvPr>
          <p:cNvGrpSpPr/>
          <p:nvPr/>
        </p:nvGrpSpPr>
        <p:grpSpPr>
          <a:xfrm>
            <a:off x="5534650" y="2803534"/>
            <a:ext cx="2836874" cy="3221725"/>
            <a:chOff x="592127" y="3032134"/>
            <a:chExt cx="2836874" cy="3221725"/>
          </a:xfrm>
        </p:grpSpPr>
        <p:sp>
          <p:nvSpPr>
            <p:cNvPr id="17" name="Google Shape;640;p32">
              <a:extLst>
                <a:ext uri="{FF2B5EF4-FFF2-40B4-BE49-F238E27FC236}">
                  <a16:creationId xmlns:a16="http://schemas.microsoft.com/office/drawing/2014/main" id="{F8500312-2187-4C51-B816-611DBD32030B}"/>
                </a:ext>
              </a:extLst>
            </p:cNvPr>
            <p:cNvSpPr/>
            <p:nvPr/>
          </p:nvSpPr>
          <p:spPr>
            <a:xfrm>
              <a:off x="2286000" y="3505200"/>
              <a:ext cx="1143000" cy="26670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41;p32">
              <a:extLst>
                <a:ext uri="{FF2B5EF4-FFF2-40B4-BE49-F238E27FC236}">
                  <a16:creationId xmlns:a16="http://schemas.microsoft.com/office/drawing/2014/main" id="{F098814E-A004-4B27-8FCE-36E5F7E6C510}"/>
                </a:ext>
              </a:extLst>
            </p:cNvPr>
            <p:cNvSpPr txBox="1"/>
            <p:nvPr/>
          </p:nvSpPr>
          <p:spPr>
            <a:xfrm>
              <a:off x="592127" y="5856959"/>
              <a:ext cx="1581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42;p32">
              <a:extLst>
                <a:ext uri="{FF2B5EF4-FFF2-40B4-BE49-F238E27FC236}">
                  <a16:creationId xmlns:a16="http://schemas.microsoft.com/office/drawing/2014/main" id="{2F683BF7-9CA6-4F26-B0B1-3823DE339A03}"/>
                </a:ext>
              </a:extLst>
            </p:cNvPr>
            <p:cNvSpPr txBox="1"/>
            <p:nvPr/>
          </p:nvSpPr>
          <p:spPr>
            <a:xfrm>
              <a:off x="592137" y="3336925"/>
              <a:ext cx="1693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0xFFFFFFFF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43;p32">
              <a:extLst>
                <a:ext uri="{FF2B5EF4-FFF2-40B4-BE49-F238E27FC236}">
                  <a16:creationId xmlns:a16="http://schemas.microsoft.com/office/drawing/2014/main" id="{AF7AB4B8-1248-4818-BA58-7BF53662C539}"/>
                </a:ext>
              </a:extLst>
            </p:cNvPr>
            <p:cNvSpPr/>
            <p:nvPr/>
          </p:nvSpPr>
          <p:spPr>
            <a:xfrm>
              <a:off x="2286000" y="4114800"/>
              <a:ext cx="1143000" cy="2286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44;p32">
              <a:extLst>
                <a:ext uri="{FF2B5EF4-FFF2-40B4-BE49-F238E27FC236}">
                  <a16:creationId xmlns:a16="http://schemas.microsoft.com/office/drawing/2014/main" id="{E1725D59-744B-4EE9-AA45-694607DE86B7}"/>
                </a:ext>
              </a:extLst>
            </p:cNvPr>
            <p:cNvSpPr txBox="1"/>
            <p:nvPr/>
          </p:nvSpPr>
          <p:spPr>
            <a:xfrm>
              <a:off x="609600" y="3962400"/>
              <a:ext cx="1638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0xFFFF0000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45;p32">
              <a:extLst>
                <a:ext uri="{FF2B5EF4-FFF2-40B4-BE49-F238E27FC236}">
                  <a16:creationId xmlns:a16="http://schemas.microsoft.com/office/drawing/2014/main" id="{2C0A95FB-B918-445F-BF83-97FA92C819F4}"/>
                </a:ext>
              </a:extLst>
            </p:cNvPr>
            <p:cNvSpPr txBox="1"/>
            <p:nvPr/>
          </p:nvSpPr>
          <p:spPr>
            <a:xfrm>
              <a:off x="755502" y="3032134"/>
              <a:ext cx="138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ddress</a:t>
              </a:r>
              <a:endParaRPr sz="1400" b="1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47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9D39-EE77-44F2-ABA0-E64879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 on nRF52833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E713-256C-45F7-9F2E-7951D8BD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2905" cy="5029200"/>
          </a:xfrm>
        </p:spPr>
        <p:txBody>
          <a:bodyPr>
            <a:normAutofit/>
          </a:bodyPr>
          <a:lstStyle/>
          <a:p>
            <a:r>
              <a:rPr lang="en-US" dirty="0"/>
              <a:t>Flash 0x00000000</a:t>
            </a:r>
          </a:p>
          <a:p>
            <a:r>
              <a:rPr lang="en-US" dirty="0"/>
              <a:t>SRAM 0x20000000</a:t>
            </a:r>
          </a:p>
          <a:p>
            <a:endParaRPr lang="en-US" dirty="0"/>
          </a:p>
          <a:p>
            <a:r>
              <a:rPr lang="en-US" dirty="0"/>
              <a:t>APB peripherals 0x40000000</a:t>
            </a:r>
          </a:p>
          <a:p>
            <a:pPr lvl="1"/>
            <a:r>
              <a:rPr lang="en-US" dirty="0"/>
              <a:t>Everything but GPIO</a:t>
            </a:r>
          </a:p>
          <a:p>
            <a:r>
              <a:rPr lang="en-US" dirty="0"/>
              <a:t>AHB peripherals 0x50000000</a:t>
            </a:r>
          </a:p>
          <a:p>
            <a:pPr lvl="1"/>
            <a:r>
              <a:rPr lang="en-US" dirty="0"/>
              <a:t>Just GPIO</a:t>
            </a:r>
          </a:p>
          <a:p>
            <a:pPr lvl="1"/>
            <a:endParaRPr lang="en-US" dirty="0"/>
          </a:p>
          <a:p>
            <a:r>
              <a:rPr lang="en-US" dirty="0"/>
              <a:t>UICR – User Information Config</a:t>
            </a:r>
          </a:p>
          <a:p>
            <a:r>
              <a:rPr lang="en-US" dirty="0"/>
              <a:t>FICR – Factory Information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45C-11B0-481F-90C5-3B52D61D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E6854-8E3B-409C-943F-D9106A20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3" y="228500"/>
            <a:ext cx="4918495" cy="61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755-D9C1-45C9-82F7-BD04148C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nRF52 peripheral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C60F-A94A-437E-8DAA-CDB9904C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0x1000 is plenty of space for each peripheral</a:t>
            </a:r>
          </a:p>
          <a:p>
            <a:pPr lvl="1"/>
            <a:r>
              <a:rPr lang="en-US" dirty="0"/>
              <a:t>1024 registers, each 32 bits</a:t>
            </a:r>
          </a:p>
          <a:p>
            <a:pPr lvl="1"/>
            <a:r>
              <a:rPr lang="en-US" dirty="0"/>
              <a:t>No reason to pack them tighter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7252-3D65-4FEA-A023-DA6E8453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F6F40-5105-47A9-B790-B880638F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2828777"/>
            <a:ext cx="9006158" cy="33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on nRF52833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temperature sensor</a:t>
            </a:r>
          </a:p>
          <a:p>
            <a:pPr lvl="1"/>
            <a:r>
              <a:rPr lang="en-US" dirty="0"/>
              <a:t>0.25° C resolution</a:t>
            </a:r>
          </a:p>
          <a:p>
            <a:pPr lvl="1"/>
            <a:r>
              <a:rPr lang="en-US" dirty="0"/>
              <a:t>Range equivalent to microcontroller IC (-40° to 105° C)</a:t>
            </a:r>
          </a:p>
          <a:p>
            <a:pPr lvl="1"/>
            <a:r>
              <a:rPr lang="en-US" dirty="0"/>
              <a:t>Various configurations for the temperature conversion (ignoring)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87F4F-A20B-48BB-ADF0-B4405FA0C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6"/>
          <a:stretch/>
        </p:blipFill>
        <p:spPr>
          <a:xfrm>
            <a:off x="607595" y="3213100"/>
            <a:ext cx="848704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addresses for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addresses do we need? (ignore interrupts for now)</a:t>
            </a:r>
          </a:p>
          <a:p>
            <a:pPr lvl="1"/>
            <a:r>
              <a:rPr lang="en-US" dirty="0"/>
              <a:t>0x4000C000 – TASKS_START</a:t>
            </a:r>
          </a:p>
          <a:p>
            <a:pPr lvl="1"/>
            <a:r>
              <a:rPr lang="en-US" dirty="0"/>
              <a:t>0x4000C100 – EVENTS_DATARDY</a:t>
            </a:r>
          </a:p>
          <a:p>
            <a:pPr lvl="1"/>
            <a:r>
              <a:rPr lang="en-US" dirty="0"/>
              <a:t>0x4000C508 - TEMP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6830-F4A3-4109-B5D9-EB23E4703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6"/>
          <a:stretch/>
        </p:blipFill>
        <p:spPr>
          <a:xfrm>
            <a:off x="607595" y="3162300"/>
            <a:ext cx="848704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0x4000C000 is cast to a uint32_t*</a:t>
            </a:r>
          </a:p>
          <a:p>
            <a:pPr lvl="1"/>
            <a:r>
              <a:rPr lang="en-US" dirty="0"/>
              <a:t>Then dereferenced</a:t>
            </a:r>
          </a:p>
          <a:p>
            <a:pPr lvl="1"/>
            <a:r>
              <a:rPr lang="en-US" dirty="0"/>
              <a:t>And we write 1 to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“There are 32-bits of memory at 0x4000C000. Write a 1 there.”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terminal!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250F-B887-4D0C-AC98-8DEB5987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E06F-B457-4B51-BA16-ED66EF94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My office hours are: Fridays 1-2pm on Zoom (see Canvas homepage)</a:t>
            </a:r>
          </a:p>
          <a:p>
            <a:pPr lvl="1"/>
            <a:r>
              <a:rPr lang="en-US" dirty="0"/>
              <a:t>Also available by request (make a post to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General lab office hours will hopefully be posted this weekend?</a:t>
            </a:r>
          </a:p>
          <a:p>
            <a:pPr lvl="1"/>
            <a:endParaRPr lang="en-US" dirty="0"/>
          </a:p>
          <a:p>
            <a:r>
              <a:rPr lang="en-US" dirty="0"/>
              <a:t>Lab tomorrow!</a:t>
            </a:r>
          </a:p>
          <a:p>
            <a:pPr lvl="1"/>
            <a:r>
              <a:rPr lang="en-US" dirty="0"/>
              <a:t>Tech CG50</a:t>
            </a:r>
          </a:p>
          <a:p>
            <a:pPr lvl="1"/>
            <a:r>
              <a:rPr lang="en-US" dirty="0">
                <a:hlinkClick r:id="rId2"/>
              </a:rPr>
              <a:t>https://www.mccormick.northwestern.edu/contact/tech-room-finder-map.php?id=CG50&amp;room-floor=0&amp;room-id=259&amp;room-ingress=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2AF4-B49F-4166-AB72-5E615C6D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79D6-1875-46DA-8CEE-F4170B7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A34B-2B37-44CB-BE3F-3738929C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BE2C7-993C-4F79-8B2B-15C3BC3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706A0-C859-4377-899E-94BB2C39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7642945" cy="53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8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CC4A-EE22-4046-87E9-4CBBD555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structs to manage MMIO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691B-4C4D-477B-98C3-482CA9C6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simple C code and access peripherals is great!</a:t>
            </a:r>
          </a:p>
          <a:p>
            <a:pPr lvl="1"/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Need to remember all these long addresses</a:t>
            </a:r>
          </a:p>
          <a:p>
            <a:pPr lvl="1"/>
            <a:r>
              <a:rPr lang="en-US" dirty="0"/>
              <a:t>Need to make sure compiler doesn’t stop us!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Wrap entire access in a struct!</a:t>
            </a:r>
          </a:p>
          <a:p>
            <a:pPr lvl="1"/>
            <a:r>
              <a:rPr lang="en-US" dirty="0"/>
              <a:t>Compilers turn it into the same thing in the end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B9C3-B87D-499D-A7E8-DDE4B858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variables placed together in memory</a:t>
            </a:r>
          </a:p>
          <a:p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variable_two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array[2];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example_struct_t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Placement rules - </a:t>
            </a:r>
            <a:r>
              <a:rPr lang="en-US" sz="2000" dirty="0">
                <a:cs typeface="Courier New" panose="02070309020205020404" pitchFamily="49" charset="0"/>
              </a:rPr>
              <a:t>Variables are placed adjacent to each other in memory except: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Variables are always placed at a multiple of their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Padding added to the end to make the total size a multiple of the biggest member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Microcontrollers can usually ignore these: all registers are the same size!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FF06-9E0E-483B-ABA1-82ECA75D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634667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[64+64+1];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[64+64];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FF06-9E0E-483B-ABA1-82ECA75D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634667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44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[64+64+1];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[64+64];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to access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TEMP_REGS-&gt;TASKS_START = 1;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(TEMP_REGS-&gt;EVENTS_DATARDY == 0);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temperature = ((float)TEMP_REGS-&gt;TEMP)/4.0;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634667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C4BF-9259-4BA6-8389-8AC73CE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03E6-3CF9-44CB-A969-F20D4BCE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Pointers">
            <a:extLst>
              <a:ext uri="{FF2B5EF4-FFF2-40B4-BE49-F238E27FC236}">
                <a16:creationId xmlns:a16="http://schemas.microsoft.com/office/drawing/2014/main" id="{153645DC-5B83-4F5E-BC3E-B928E759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51" y="1143000"/>
            <a:ext cx="6055223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8C841-3106-4F38-8EFD-FCE03B3A7770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https://xkcd.com/138/</a:t>
            </a:r>
          </a:p>
        </p:txBody>
      </p:sp>
    </p:spTree>
    <p:extLst>
      <p:ext uri="{BB962C8B-B14F-4D97-AF65-F5344CB8AC3E}">
        <p14:creationId xmlns:p14="http://schemas.microsoft.com/office/powerpoint/2010/main" val="416291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b="1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61962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interactions with devices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is ready for a command)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value(s) to DATA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command(s) to COMMAND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has completed the request)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Read value(s)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2BAD3-0ECD-407E-9C55-F8456F63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09"/>
          <a:stretch/>
        </p:blipFill>
        <p:spPr>
          <a:xfrm>
            <a:off x="3350794" y="1143000"/>
            <a:ext cx="58674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64A3D-67CF-4B73-9235-DD80D163EF54}"/>
              </a:ext>
            </a:extLst>
          </p:cNvPr>
          <p:cNvSpPr txBox="1"/>
          <p:nvPr/>
        </p:nvSpPr>
        <p:spPr>
          <a:xfrm>
            <a:off x="8648700" y="2489200"/>
            <a:ext cx="318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“polling” model of I/O.</a:t>
            </a:r>
          </a:p>
          <a:p>
            <a:br>
              <a:rPr lang="en-US" sz="2400" dirty="0"/>
            </a:br>
            <a:r>
              <a:rPr lang="en-US" sz="2400" dirty="0"/>
              <a:t>“Poll” the peripheral in software repeatedly to see if it’s ready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2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0398-913E-44D3-8C04-5844B492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can be a waste of CPU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E605-8A38-413A-BA2F-FAE04F0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is ready for a command)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value(s) to DATA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command(s) to COMMAND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has completed the request)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Read value(s) from Data</a:t>
            </a:r>
          </a:p>
          <a:p>
            <a:r>
              <a:rPr lang="en-US" dirty="0"/>
              <a:t>Imagine a keyboard device</a:t>
            </a:r>
          </a:p>
          <a:p>
            <a:pPr lvl="1"/>
            <a:r>
              <a:rPr lang="en-US" dirty="0"/>
              <a:t>CPU could be waiting for minutes before data arrives</a:t>
            </a:r>
          </a:p>
          <a:p>
            <a:pPr lvl="1"/>
            <a:r>
              <a:rPr lang="en-US" dirty="0"/>
              <a:t>Need a way to notify CPU when an event occurs</a:t>
            </a:r>
          </a:p>
          <a:p>
            <a:pPr lvl="2"/>
            <a:r>
              <a:rPr lang="en-US" dirty="0"/>
              <a:t>Interrupts!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B709-429E-476C-99CB-E4A5FAE3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6F18-A4D4-49E3-A65C-7A810040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Lab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0BBB-CFCA-491A-85F4-C96769A1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We’ll double-check on Friday, but your ID cards should get you into CG50 at any time</a:t>
            </a:r>
          </a:p>
          <a:p>
            <a:pPr lvl="1"/>
            <a:r>
              <a:rPr lang="en-US" dirty="0"/>
              <a:t>You are welcome to go in there to work on stuff 24/7</a:t>
            </a:r>
          </a:p>
          <a:p>
            <a:pPr lvl="1"/>
            <a:endParaRPr lang="en-US" dirty="0"/>
          </a:p>
          <a:p>
            <a:r>
              <a:rPr lang="en-US" dirty="0"/>
              <a:t>However, Tech is doing contact tracing and needs your help</a:t>
            </a:r>
          </a:p>
          <a:p>
            <a:pPr lvl="1"/>
            <a:r>
              <a:rPr lang="en-US" dirty="0"/>
              <a:t>If you are going to lab (apart from class/office hours) please send an email to </a:t>
            </a:r>
            <a:r>
              <a:rPr lang="en-US" dirty="0">
                <a:hlinkClick r:id="rId2"/>
              </a:rPr>
              <a:t>ece-labs@northwestern.edu</a:t>
            </a:r>
            <a:r>
              <a:rPr lang="en-US" dirty="0"/>
              <a:t> 24 hours in advance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You’re not scheduling anything, and they likely won’t respond, but they’ll keep the info for Tech for contact-tracing purposes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don’t remember 24 hours in advance:</a:t>
            </a:r>
          </a:p>
          <a:p>
            <a:pPr lvl="2"/>
            <a:r>
              <a:rPr lang="en-US" dirty="0"/>
              <a:t>2 hours, 15 minutes, 0 hours, or -1 hours are all still helpful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90AC-2428-48B7-9B2D-5A32B389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87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4B15-96D5-4617-8F14-C4A4152E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B2BA-FE3A-4937-BF09-276E565F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interrupt?</a:t>
            </a:r>
          </a:p>
          <a:p>
            <a:pPr lvl="1"/>
            <a:r>
              <a:rPr lang="en-US" dirty="0"/>
              <a:t>Some event which causes the processor to stop normal execution</a:t>
            </a:r>
          </a:p>
          <a:p>
            <a:pPr lvl="1"/>
            <a:r>
              <a:rPr lang="en-US" dirty="0"/>
              <a:t>The processor instead jumps to a handler for that event</a:t>
            </a:r>
          </a:p>
          <a:p>
            <a:pPr lvl="1"/>
            <a:endParaRPr lang="en-US" dirty="0"/>
          </a:p>
          <a:p>
            <a:r>
              <a:rPr lang="en-US" dirty="0"/>
              <a:t>What causes interrupts?</a:t>
            </a:r>
          </a:p>
          <a:p>
            <a:pPr lvl="1"/>
            <a:r>
              <a:rPr lang="en-US" dirty="0"/>
              <a:t>Hardware exceptions</a:t>
            </a:r>
          </a:p>
          <a:p>
            <a:pPr lvl="2"/>
            <a:r>
              <a:rPr lang="en-US" dirty="0"/>
              <a:t>Divide by zero, Undefined Instruction, Memory bus error</a:t>
            </a:r>
          </a:p>
          <a:p>
            <a:pPr lvl="1"/>
            <a:r>
              <a:rPr lang="en-US" dirty="0"/>
              <a:t>Software</a:t>
            </a:r>
          </a:p>
          <a:p>
            <a:pPr lvl="2"/>
            <a:r>
              <a:rPr lang="en-US" dirty="0" err="1"/>
              <a:t>Syscall</a:t>
            </a:r>
            <a:r>
              <a:rPr lang="en-US" dirty="0"/>
              <a:t>, Software Interrupt (SWI)</a:t>
            </a:r>
          </a:p>
          <a:p>
            <a:pPr lvl="1"/>
            <a:r>
              <a:rPr lang="en-US" dirty="0"/>
              <a:t>External hardware</a:t>
            </a:r>
          </a:p>
          <a:p>
            <a:pPr lvl="2"/>
            <a:r>
              <a:rPr lang="en-US" dirty="0"/>
              <a:t>Input pin, Timer, various “Data Ready”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DF5D8-5E33-4946-BFE0-F0ACF41B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7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447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3200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59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1828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879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4895846"/>
            <a:ext cx="3035300" cy="146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6ABF2-4F26-436C-8409-D9707CD66863}"/>
              </a:ext>
            </a:extLst>
          </p:cNvPr>
          <p:cNvCxnSpPr>
            <a:cxnSpLocks/>
          </p:cNvCxnSpPr>
          <p:nvPr/>
        </p:nvCxnSpPr>
        <p:spPr>
          <a:xfrm>
            <a:off x="3346450" y="5721350"/>
            <a:ext cx="0" cy="4889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10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Nested Vectored Interrupt Controller (NVIC)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787442"/>
            <a:ext cx="10972800" cy="2384757"/>
          </a:xfrm>
        </p:spPr>
        <p:txBody>
          <a:bodyPr/>
          <a:lstStyle/>
          <a:p>
            <a:r>
              <a:rPr lang="en-US" dirty="0"/>
              <a:t>Manages interrupt requests (IRQ)</a:t>
            </a:r>
          </a:p>
          <a:p>
            <a:pPr lvl="1"/>
            <a:r>
              <a:rPr lang="en-US" dirty="0"/>
              <a:t>Stores all callee saved registers on the stack</a:t>
            </a:r>
          </a:p>
          <a:p>
            <a:pPr lvl="2"/>
            <a:r>
              <a:rPr lang="en-US" dirty="0"/>
              <a:t>So the handler code doesn’t overwrite them</a:t>
            </a:r>
          </a:p>
          <a:p>
            <a:pPr lvl="1"/>
            <a:r>
              <a:rPr lang="en-US" dirty="0"/>
              <a:t>Moves the PC to the proper handler, a.k.a. Interrupt Service Routine (ISR)</a:t>
            </a:r>
          </a:p>
          <a:p>
            <a:pPr lvl="1"/>
            <a:r>
              <a:rPr lang="en-US" dirty="0"/>
              <a:t>Restores registers after handler returns and moves PC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Google Shape;262;p31">
            <a:extLst>
              <a:ext uri="{FF2B5EF4-FFF2-40B4-BE49-F238E27FC236}">
                <a16:creationId xmlns:a16="http://schemas.microsoft.com/office/drawing/2014/main" id="{A33D91A0-409D-4E77-A2BF-C70DF73806D8}"/>
              </a:ext>
            </a:extLst>
          </p:cNvPr>
          <p:cNvSpPr/>
          <p:nvPr/>
        </p:nvSpPr>
        <p:spPr>
          <a:xfrm>
            <a:off x="1587500" y="273500"/>
            <a:ext cx="13462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" name="Google Shape;263;p31">
            <a:extLst>
              <a:ext uri="{FF2B5EF4-FFF2-40B4-BE49-F238E27FC236}">
                <a16:creationId xmlns:a16="http://schemas.microsoft.com/office/drawing/2014/main" id="{8C4177C4-0F8A-4912-865C-1C2187D7348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136140" y="825500"/>
            <a:ext cx="124460" cy="11252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64;p31">
            <a:extLst>
              <a:ext uri="{FF2B5EF4-FFF2-40B4-BE49-F238E27FC236}">
                <a16:creationId xmlns:a16="http://schemas.microsoft.com/office/drawing/2014/main" id="{80239C46-D6AA-483A-AFA6-4C73ACBA1DE4}"/>
              </a:ext>
            </a:extLst>
          </p:cNvPr>
          <p:cNvSpPr txBox="1"/>
          <p:nvPr/>
        </p:nvSpPr>
        <p:spPr>
          <a:xfrm>
            <a:off x="793940" y="195076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Interrupts can preempt other interrupts!</a:t>
            </a:r>
            <a:endParaRPr sz="2400" dirty="0"/>
          </a:p>
        </p:txBody>
      </p:sp>
      <p:sp>
        <p:nvSpPr>
          <p:cNvPr id="9" name="Google Shape;265;p31">
            <a:extLst>
              <a:ext uri="{FF2B5EF4-FFF2-40B4-BE49-F238E27FC236}">
                <a16:creationId xmlns:a16="http://schemas.microsoft.com/office/drawing/2014/main" id="{883A23E5-3D46-4EB4-B406-BBD69369F27A}"/>
              </a:ext>
            </a:extLst>
          </p:cNvPr>
          <p:cNvSpPr/>
          <p:nvPr/>
        </p:nvSpPr>
        <p:spPr>
          <a:xfrm>
            <a:off x="2933700" y="273500"/>
            <a:ext cx="16764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66;p31">
            <a:extLst>
              <a:ext uri="{FF2B5EF4-FFF2-40B4-BE49-F238E27FC236}">
                <a16:creationId xmlns:a16="http://schemas.microsoft.com/office/drawing/2014/main" id="{10819A56-E677-4179-91DC-CA5E36E200D6}"/>
              </a:ext>
            </a:extLst>
          </p:cNvPr>
          <p:cNvSpPr txBox="1"/>
          <p:nvPr/>
        </p:nvSpPr>
        <p:spPr>
          <a:xfrm>
            <a:off x="3664685" y="189081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Jump directly to the interrupt handler</a:t>
            </a:r>
            <a:endParaRPr sz="2400" dirty="0"/>
          </a:p>
        </p:txBody>
      </p:sp>
      <p:cxnSp>
        <p:nvCxnSpPr>
          <p:cNvPr id="11" name="Google Shape;267;p31">
            <a:extLst>
              <a:ext uri="{FF2B5EF4-FFF2-40B4-BE49-F238E27FC236}">
                <a16:creationId xmlns:a16="http://schemas.microsoft.com/office/drawing/2014/main" id="{2E1259CB-E187-4314-9949-AA452DE71B3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71900" y="825500"/>
            <a:ext cx="1234985" cy="10653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68;p31">
            <a:extLst>
              <a:ext uri="{FF2B5EF4-FFF2-40B4-BE49-F238E27FC236}">
                <a16:creationId xmlns:a16="http://schemas.microsoft.com/office/drawing/2014/main" id="{86D911ED-09CD-4E26-9921-806362D36341}"/>
              </a:ext>
            </a:extLst>
          </p:cNvPr>
          <p:cNvSpPr/>
          <p:nvPr/>
        </p:nvSpPr>
        <p:spPr>
          <a:xfrm>
            <a:off x="4610100" y="273833"/>
            <a:ext cx="3632200" cy="55166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69;p31">
            <a:extLst>
              <a:ext uri="{FF2B5EF4-FFF2-40B4-BE49-F238E27FC236}">
                <a16:creationId xmlns:a16="http://schemas.microsoft.com/office/drawing/2014/main" id="{E6AE1CD1-8125-496D-A1F4-EF3693D10DA9}"/>
              </a:ext>
            </a:extLst>
          </p:cNvPr>
          <p:cNvSpPr txBox="1"/>
          <p:nvPr/>
        </p:nvSpPr>
        <p:spPr>
          <a:xfrm>
            <a:off x="6789459" y="1640642"/>
            <a:ext cx="26844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Handles interrupt entry and exit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Unstacking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Priorities</a:t>
            </a:r>
            <a:endParaRPr sz="2400" dirty="0"/>
          </a:p>
        </p:txBody>
      </p:sp>
      <p:cxnSp>
        <p:nvCxnSpPr>
          <p:cNvPr id="14" name="Google Shape;270;p31">
            <a:extLst>
              <a:ext uri="{FF2B5EF4-FFF2-40B4-BE49-F238E27FC236}">
                <a16:creationId xmlns:a16="http://schemas.microsoft.com/office/drawing/2014/main" id="{44C1EF66-C899-4B7B-B5A4-2E1A76E6C5A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26200" y="825500"/>
            <a:ext cx="1705459" cy="8151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4435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Vector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6ACA-6FB9-486C-A1E2-343C479F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77205" cy="5029200"/>
          </a:xfrm>
        </p:spPr>
        <p:txBody>
          <a:bodyPr/>
          <a:lstStyle/>
          <a:p>
            <a:r>
              <a:rPr lang="en-US" dirty="0"/>
              <a:t>List of function pointers to handler for each interrupt/exception</a:t>
            </a:r>
          </a:p>
          <a:p>
            <a:endParaRPr lang="en-US" dirty="0"/>
          </a:p>
          <a:p>
            <a:r>
              <a:rPr lang="en-US" dirty="0"/>
              <a:t>First 15 are architecture-specific exceptions</a:t>
            </a:r>
          </a:p>
          <a:p>
            <a:endParaRPr lang="en-US" dirty="0"/>
          </a:p>
          <a:p>
            <a:r>
              <a:rPr lang="en-US" dirty="0"/>
              <a:t>After that are microcontroller interrupt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Google Shape;291;p33">
            <a:extLst>
              <a:ext uri="{FF2B5EF4-FFF2-40B4-BE49-F238E27FC236}">
                <a16:creationId xmlns:a16="http://schemas.microsoft.com/office/drawing/2014/main" id="{0512E34D-8CF9-4229-AFF1-3FDAC9FBDC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9003" y="228600"/>
            <a:ext cx="5981391" cy="5948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53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B66F-C579-4CA3-BB28-3A8386F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in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B4F2-7EA3-4BD1-BA10-D41A6BB2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16905" cy="5029200"/>
          </a:xfrm>
        </p:spPr>
        <p:txBody>
          <a:bodyPr/>
          <a:lstStyle/>
          <a:p>
            <a:r>
              <a:rPr lang="en-US" dirty="0"/>
              <a:t>Placed in its own section</a:t>
            </a:r>
          </a:p>
          <a:p>
            <a:pPr lvl="1"/>
            <a:r>
              <a:rPr lang="en-US" dirty="0"/>
              <a:t>LD file puts it first in Flash</a:t>
            </a:r>
          </a:p>
          <a:p>
            <a:pPr lvl="1"/>
            <a:endParaRPr lang="en-US" dirty="0"/>
          </a:p>
          <a:p>
            <a:r>
              <a:rPr lang="en-US" dirty="0" err="1"/>
              <a:t>Reset_Handler</a:t>
            </a:r>
            <a:r>
              <a:rPr lang="en-US" dirty="0"/>
              <a:t> determines where software starts executing</a:t>
            </a:r>
          </a:p>
          <a:p>
            <a:endParaRPr lang="en-US" dirty="0"/>
          </a:p>
          <a:p>
            <a:r>
              <a:rPr lang="en-US" dirty="0"/>
              <a:t>After that are all exception and interrupt handlers</a:t>
            </a:r>
          </a:p>
          <a:p>
            <a:pPr lvl="1"/>
            <a:r>
              <a:rPr lang="en-US" dirty="0"/>
              <a:t>All function pointers to some C code somewhere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F82C-F780-4AD3-B81C-8179F98C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1A2AD-6EDB-49CF-A4C9-8F49028F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28"/>
          <a:stretch/>
        </p:blipFill>
        <p:spPr>
          <a:xfrm>
            <a:off x="5870599" y="228601"/>
            <a:ext cx="570979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465A-2AAB-4A19-ACD7-0249F2A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53B9-A69B-4148-A43F-67E263E2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NVIC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(number)</a:t>
            </a:r>
          </a:p>
          <a:p>
            <a:pPr lvl="1"/>
            <a:r>
              <a:rPr lang="en-US" dirty="0" err="1"/>
              <a:t>NVIC_DisableIRQ</a:t>
            </a:r>
            <a:r>
              <a:rPr lang="en-US" dirty="0"/>
              <a:t>(number)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(number, priority)</a:t>
            </a:r>
          </a:p>
          <a:p>
            <a:pPr lvl="2"/>
            <a:r>
              <a:rPr lang="en-US" dirty="0"/>
              <a:t>Technically 256 priorities</a:t>
            </a:r>
          </a:p>
          <a:p>
            <a:pPr lvl="2"/>
            <a:r>
              <a:rPr lang="en-US" dirty="0"/>
              <a:t>Only 8 are implemented</a:t>
            </a:r>
          </a:p>
          <a:p>
            <a:pPr lvl="2"/>
            <a:endParaRPr lang="en-US" dirty="0"/>
          </a:p>
          <a:p>
            <a:r>
              <a:rPr lang="en-US" dirty="0"/>
              <a:t>Must enable interrupts in two places!</a:t>
            </a:r>
          </a:p>
          <a:p>
            <a:pPr lvl="1"/>
            <a:r>
              <a:rPr lang="en-US" dirty="0"/>
              <a:t>Enabling interrupt in the peripheral will generate the signal</a:t>
            </a:r>
          </a:p>
          <a:p>
            <a:pPr lvl="1"/>
            <a:r>
              <a:rPr lang="en-US" dirty="0"/>
              <a:t>Enabling interrupt in the NVIC will cause signal to jump to handler</a:t>
            </a:r>
          </a:p>
          <a:p>
            <a:pPr lvl="1"/>
            <a:endParaRPr lang="en-US" dirty="0"/>
          </a:p>
          <a:p>
            <a:r>
              <a:rPr lang="en-US" dirty="0"/>
              <a:t>Priority determines which interrupt goes first</a:t>
            </a:r>
          </a:p>
          <a:p>
            <a:pPr lvl="1"/>
            <a:r>
              <a:rPr lang="en-US" dirty="0"/>
              <a:t>And determines how interrupts are nested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883A-0FFE-4B87-9755-9059AC91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6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5448300"/>
            <a:ext cx="3035300" cy="90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42BF9-FC94-4CE2-B3D9-8C498546E039}"/>
              </a:ext>
            </a:extLst>
          </p:cNvPr>
          <p:cNvCxnSpPr>
            <a:cxnSpLocks/>
          </p:cNvCxnSpPr>
          <p:nvPr/>
        </p:nvCxnSpPr>
        <p:spPr>
          <a:xfrm>
            <a:off x="4076700" y="4406892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64B0BE-ABCC-450C-8B66-4597C8299FA7}"/>
              </a:ext>
            </a:extLst>
          </p:cNvPr>
          <p:cNvSpPr txBox="1"/>
          <p:nvPr/>
        </p:nvSpPr>
        <p:spPr>
          <a:xfrm>
            <a:off x="2222503" y="4121829"/>
            <a:ext cx="20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priority</a:t>
            </a:r>
            <a:br>
              <a:rPr lang="en-US" dirty="0"/>
            </a:br>
            <a:r>
              <a:rPr lang="en-US" dirty="0"/>
              <a:t>Interrupt triggers!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76579-34F5-49EE-8F95-E68D2493D2E0}"/>
              </a:ext>
            </a:extLst>
          </p:cNvPr>
          <p:cNvSpPr/>
          <p:nvPr/>
        </p:nvSpPr>
        <p:spPr>
          <a:xfrm>
            <a:off x="4876800" y="4959350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3735A-47BA-4EBB-B5E1-A818CD830EA5}"/>
              </a:ext>
            </a:extLst>
          </p:cNvPr>
          <p:cNvSpPr/>
          <p:nvPr/>
        </p:nvSpPr>
        <p:spPr>
          <a:xfrm>
            <a:off x="7912100" y="4406887"/>
            <a:ext cx="3035300" cy="5524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402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6B6-B054-4227-BED5-76189B9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FA6B-6B5E-4FA0-A6D9-75AF64F6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a system use interrupts versus polling?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49727-D9E6-4639-88E1-16586623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microcontroller interact with peripherals to perform input and output operations?</a:t>
            </a:r>
          </a:p>
          <a:p>
            <a:pPr lvl="1"/>
            <a:r>
              <a:rPr lang="en-US" dirty="0"/>
              <a:t>Memory-Mapped I/O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DMA</a:t>
            </a:r>
          </a:p>
          <a:p>
            <a:pPr lvl="1"/>
            <a:endParaRPr lang="en-US" dirty="0"/>
          </a:p>
          <a:p>
            <a:r>
              <a:rPr lang="en-US" dirty="0"/>
              <a:t>Explore reliable use of MMIO</a:t>
            </a:r>
          </a:p>
          <a:p>
            <a:r>
              <a:rPr lang="en-US" dirty="0"/>
              <a:t>Discuss interaction patterns for Interrupts and DMA</a:t>
            </a:r>
          </a:p>
          <a:p>
            <a:pPr lvl="1"/>
            <a:endParaRPr lang="en-US" dirty="0"/>
          </a:p>
          <a:p>
            <a:r>
              <a:rPr lang="en-US" dirty="0"/>
              <a:t>Understand General Purpose I/O (GPIO) peripherals</a:t>
            </a:r>
          </a:p>
          <a:p>
            <a:pPr lvl="1"/>
            <a:r>
              <a:rPr lang="en-US" dirty="0"/>
              <a:t>And what kind of configurations they have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b="1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1482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D74-D2DE-4DF5-9EA9-F03B9084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694C-39F9-433D-9269-61406E2B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916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Simplest form of I/O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Exist in two states:</a:t>
            </a:r>
          </a:p>
          <a:p>
            <a:pPr lvl="1"/>
            <a:r>
              <a:rPr lang="en-US" dirty="0"/>
              <a:t>High (a.k.a. Set, a.k.a. 1)</a:t>
            </a:r>
          </a:p>
          <a:p>
            <a:pPr lvl="1"/>
            <a:r>
              <a:rPr lang="en-US" dirty="0"/>
              <a:t>Low (a.k.a. Clear, a.k.a. 0)</a:t>
            </a:r>
          </a:p>
          <a:p>
            <a:pPr lvl="1"/>
            <a:endParaRPr lang="en-US" dirty="0"/>
          </a:p>
          <a:p>
            <a:r>
              <a:rPr lang="en-US" dirty="0"/>
              <a:t>Simpler to interact with</a:t>
            </a:r>
          </a:p>
          <a:p>
            <a:pPr lvl="1"/>
            <a:r>
              <a:rPr lang="en-US" dirty="0"/>
              <a:t>Constrained to two voltages</a:t>
            </a:r>
          </a:p>
          <a:p>
            <a:pPr lvl="1"/>
            <a:r>
              <a:rPr lang="en-US" dirty="0"/>
              <a:t>With quick transitions between the two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math for voltage level</a:t>
            </a:r>
          </a:p>
          <a:p>
            <a:pPr lvl="2"/>
            <a:r>
              <a:rPr lang="en-US" dirty="0"/>
              <a:t>Either high or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A900-E942-42FA-9193-B475F107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1DDD2EFA-AF85-4108-8DF8-505D0084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1" y="234486"/>
            <a:ext cx="4811294" cy="288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2E6DC6F6-E67D-4549-B6A4-4A4F33DD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3121263"/>
            <a:ext cx="4811293" cy="302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4758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 map to voltage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6690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Upper range is high signal</a:t>
            </a:r>
          </a:p>
          <a:p>
            <a:pPr lvl="1"/>
            <a:r>
              <a:rPr lang="en-US" dirty="0"/>
              <a:t>~0.7*VDD</a:t>
            </a:r>
          </a:p>
          <a:p>
            <a:r>
              <a:rPr lang="en-US" dirty="0"/>
              <a:t>Bottom range is low signal</a:t>
            </a:r>
          </a:p>
          <a:p>
            <a:pPr lvl="1"/>
            <a:r>
              <a:rPr lang="en-US" dirty="0"/>
              <a:t>~0.3*VDD</a:t>
            </a:r>
          </a:p>
          <a:p>
            <a:endParaRPr lang="en-US" dirty="0"/>
          </a:p>
          <a:p>
            <a:r>
              <a:rPr lang="en-US" dirty="0"/>
              <a:t>Middle is undefined</a:t>
            </a:r>
          </a:p>
          <a:p>
            <a:pPr lvl="1"/>
            <a:r>
              <a:rPr lang="en-US" dirty="0"/>
              <a:t>Only exists during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21BFC7-2508-472A-A5FA-947C0E0C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32" y="1143000"/>
            <a:ext cx="8454762" cy="50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6B1DE-654E-4805-98DC-ECE9C877B80C}"/>
              </a:ext>
            </a:extLst>
          </p:cNvPr>
          <p:cNvSpPr txBox="1"/>
          <p:nvPr/>
        </p:nvSpPr>
        <p:spPr>
          <a:xfrm>
            <a:off x="4454883" y="6214057"/>
            <a:ext cx="4333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http://www.sharetechnote.com/html/Electronics_CMOS.html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AC447-A1CB-4C93-B744-E9F051A09142}"/>
              </a:ext>
            </a:extLst>
          </p:cNvPr>
          <p:cNvSpPr/>
          <p:nvPr/>
        </p:nvSpPr>
        <p:spPr>
          <a:xfrm>
            <a:off x="7962900" y="1143000"/>
            <a:ext cx="736600" cy="50254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7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Input/Output (GPIO)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Read/write from/to external pins on the microcontroller</a:t>
            </a:r>
          </a:p>
          <a:p>
            <a:pPr lvl="1"/>
            <a:r>
              <a:rPr lang="en-US" dirty="0"/>
              <a:t>Two possible values: high (1) or low (0)</a:t>
            </a:r>
          </a:p>
          <a:p>
            <a:endParaRPr lang="en-US" dirty="0"/>
          </a:p>
          <a:p>
            <a:r>
              <a:rPr lang="en-US" dirty="0"/>
              <a:t>Basic unit of operation for microcontrollers</a:t>
            </a:r>
          </a:p>
          <a:p>
            <a:pPr lvl="1"/>
            <a:r>
              <a:rPr lang="en-US" dirty="0"/>
              <a:t>Allows them to interact with buttons and LEDs</a:t>
            </a:r>
          </a:p>
          <a:p>
            <a:pPr lvl="1"/>
            <a:r>
              <a:rPr lang="en-US" dirty="0"/>
              <a:t>Every microcontroller has GPIO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9193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540000" y="1701800"/>
            <a:ext cx="4546600" cy="40767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37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model of the pin.</a:t>
            </a:r>
          </a:p>
          <a:p>
            <a:r>
              <a:rPr lang="en-US" dirty="0"/>
              <a:t>This isn’t really how the hardware is implemented. But it’s a reasonable model for users.</a:t>
            </a:r>
          </a:p>
        </p:txBody>
      </p:sp>
    </p:spTree>
    <p:extLst>
      <p:ext uri="{BB962C8B-B14F-4D97-AF65-F5344CB8AC3E}">
        <p14:creationId xmlns:p14="http://schemas.microsoft.com/office/powerpoint/2010/main" val="3062440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406400" y="1765300"/>
            <a:ext cx="2057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and outputs to/from the peripheral.</a:t>
            </a:r>
          </a:p>
          <a:p>
            <a:r>
              <a:rPr lang="en-US" dirty="0"/>
              <a:t>GPIO could be controlled by other peripherals. Controlling a pin in use by other peripherals is bad.</a:t>
            </a:r>
          </a:p>
        </p:txBody>
      </p:sp>
    </p:spTree>
    <p:extLst>
      <p:ext uri="{BB962C8B-B14F-4D97-AF65-F5344CB8AC3E}">
        <p14:creationId xmlns:p14="http://schemas.microsoft.com/office/powerpoint/2010/main" val="1941224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2654300" y="28842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 within the GPIO peripheral.</a:t>
            </a:r>
            <a:br>
              <a:rPr lang="en-US" dirty="0"/>
            </a:br>
            <a:r>
              <a:rPr lang="en-US" dirty="0"/>
              <a:t>Configure various things about setup.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A4DDD-C3DF-46A6-9A4D-C4F39A7B09AC}"/>
              </a:ext>
            </a:extLst>
          </p:cNvPr>
          <p:cNvSpPr/>
          <p:nvPr/>
        </p:nvSpPr>
        <p:spPr>
          <a:xfrm>
            <a:off x="2540000" y="41161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834D8-5CE3-42B2-883E-6D5B1FB31C69}"/>
              </a:ext>
            </a:extLst>
          </p:cNvPr>
          <p:cNvSpPr/>
          <p:nvPr/>
        </p:nvSpPr>
        <p:spPr>
          <a:xfrm>
            <a:off x="2540000" y="3767148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E293D-CD80-4DB5-B687-75B19E763D79}"/>
              </a:ext>
            </a:extLst>
          </p:cNvPr>
          <p:cNvSpPr/>
          <p:nvPr/>
        </p:nvSpPr>
        <p:spPr>
          <a:xfrm>
            <a:off x="3898900" y="2412999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4F3A2-DB3B-4EC2-8F49-52EF307D9142}"/>
              </a:ext>
            </a:extLst>
          </p:cNvPr>
          <p:cNvSpPr/>
          <p:nvPr/>
        </p:nvSpPr>
        <p:spPr>
          <a:xfrm>
            <a:off x="4773194" y="3106631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64BBA-D596-4AD7-9C21-E316611FA145}"/>
              </a:ext>
            </a:extLst>
          </p:cNvPr>
          <p:cNvSpPr/>
          <p:nvPr/>
        </p:nvSpPr>
        <p:spPr>
          <a:xfrm>
            <a:off x="4773194" y="3980386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D35CC-3B93-4217-BF53-D49B128D44DD}"/>
              </a:ext>
            </a:extLst>
          </p:cNvPr>
          <p:cNvSpPr/>
          <p:nvPr/>
        </p:nvSpPr>
        <p:spPr>
          <a:xfrm>
            <a:off x="3975100" y="3670718"/>
            <a:ext cx="1320800" cy="2996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3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8864600" y="1879600"/>
            <a:ext cx="2819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Peripheral contents are duplicated for each output pin.</a:t>
            </a:r>
          </a:p>
          <a:p>
            <a:r>
              <a:rPr lang="en-US" dirty="0"/>
              <a:t>Each pin has its own registers (or portions thereof).</a:t>
            </a:r>
          </a:p>
        </p:txBody>
      </p:sp>
    </p:spTree>
    <p:extLst>
      <p:ext uri="{BB962C8B-B14F-4D97-AF65-F5344CB8AC3E}">
        <p14:creationId xmlns:p14="http://schemas.microsoft.com/office/powerpoint/2010/main" val="2382280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CA8B-698A-45EA-B08A-866359BE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428C-5E7B-4466-AAD0-C4B9C0D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has up to 42 I/O pins</a:t>
            </a:r>
          </a:p>
          <a:p>
            <a:pPr lvl="1"/>
            <a:r>
              <a:rPr lang="en-US" dirty="0"/>
              <a:t>But only 32 can fit in a single word</a:t>
            </a:r>
          </a:p>
          <a:p>
            <a:pPr lvl="1"/>
            <a:r>
              <a:rPr lang="en-US" dirty="0"/>
              <a:t>Splits them into two “ports”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Pins are named based on port</a:t>
            </a:r>
          </a:p>
          <a:p>
            <a:pPr lvl="1"/>
            <a:r>
              <a:rPr lang="en-US" dirty="0"/>
              <a:t>P0.14 – Button A,  P0.23 – Button B</a:t>
            </a:r>
          </a:p>
          <a:p>
            <a:pPr lvl="1"/>
            <a:r>
              <a:rPr lang="en-US" dirty="0"/>
              <a:t>P1.04 – LED column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13FB-8685-48C2-B30D-C878A57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D0B7-6452-4F08-BCEC-9FCBD14A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4" y="2575676"/>
            <a:ext cx="9738111" cy="17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2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7239000" y="3302000"/>
            <a:ext cx="749300" cy="685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pin on the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600064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616200" y="2222500"/>
            <a:ext cx="3604794" cy="1193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911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chain. Signal comes from OUT register, through output buffer, to external pin.</a:t>
            </a:r>
          </a:p>
        </p:txBody>
      </p:sp>
    </p:spTree>
    <p:extLst>
      <p:ext uri="{BB962C8B-B14F-4D97-AF65-F5344CB8AC3E}">
        <p14:creationId xmlns:p14="http://schemas.microsoft.com/office/powerpoint/2010/main" val="824393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0627-5D47-4274-9FF2-DFAA9FEB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3BC1-175F-4CF2-BD65-5B22C1EE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Outputs a high or low signal</a:t>
            </a:r>
          </a:p>
          <a:p>
            <a:pPr lvl="1"/>
            <a:endParaRPr lang="en-US" dirty="0"/>
          </a:p>
          <a:p>
            <a:r>
              <a:rPr lang="en-US" dirty="0"/>
              <a:t>Output configurations</a:t>
            </a:r>
          </a:p>
          <a:p>
            <a:pPr lvl="1"/>
            <a:r>
              <a:rPr lang="en-US" dirty="0"/>
              <a:t>High drive output (either for high, low, or both)</a:t>
            </a:r>
          </a:p>
          <a:p>
            <a:pPr lvl="2"/>
            <a:r>
              <a:rPr lang="en-US" dirty="0"/>
              <a:t>Sources or sinks additional current</a:t>
            </a:r>
          </a:p>
          <a:p>
            <a:pPr lvl="3"/>
            <a:r>
              <a:rPr lang="en-US" dirty="0"/>
              <a:t>For powering external devices</a:t>
            </a:r>
          </a:p>
          <a:p>
            <a:pPr lvl="2"/>
            <a:r>
              <a:rPr lang="en-US" dirty="0"/>
              <a:t>Normal drive: ~2 mA</a:t>
            </a:r>
          </a:p>
          <a:p>
            <a:pPr lvl="2"/>
            <a:r>
              <a:rPr lang="en-US" dirty="0"/>
              <a:t>High drive: ~10 mA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Disconnect (a.k.a. High Impedance or High-Z)</a:t>
            </a:r>
          </a:p>
          <a:p>
            <a:pPr lvl="2"/>
            <a:r>
              <a:rPr lang="en-US" dirty="0"/>
              <a:t>Wired-OR or Wired-AND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96704-186F-4880-9B49-6E81029E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0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489200" y="3708400"/>
            <a:ext cx="3604794" cy="1054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chain. Signal goes from pin, through input buffer, to IN register.</a:t>
            </a:r>
          </a:p>
        </p:txBody>
      </p:sp>
    </p:spTree>
    <p:extLst>
      <p:ext uri="{BB962C8B-B14F-4D97-AF65-F5344CB8AC3E}">
        <p14:creationId xmlns:p14="http://schemas.microsoft.com/office/powerpoint/2010/main" val="623986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CAC5-5CA7-431A-A632-4AEC29F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E38E-3776-461B-87BD-639BB317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a signal as either high or low</a:t>
            </a:r>
          </a:p>
          <a:p>
            <a:endParaRPr lang="en-US" dirty="0"/>
          </a:p>
          <a:p>
            <a:r>
              <a:rPr lang="en-US" dirty="0"/>
              <a:t>Input Configurations</a:t>
            </a:r>
          </a:p>
          <a:p>
            <a:pPr lvl="1"/>
            <a:r>
              <a:rPr lang="en-US" dirty="0"/>
              <a:t>Input buffer connect/disconnect</a:t>
            </a:r>
          </a:p>
          <a:p>
            <a:pPr lvl="2"/>
            <a:r>
              <a:rPr lang="en-US" dirty="0"/>
              <a:t>Allows the pin to be disabled if not being read from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Pull</a:t>
            </a:r>
          </a:p>
          <a:p>
            <a:pPr lvl="2"/>
            <a:r>
              <a:rPr lang="en-US" dirty="0"/>
              <a:t>Disabled, Pulldown, Pullup</a:t>
            </a:r>
          </a:p>
          <a:p>
            <a:pPr lvl="2"/>
            <a:r>
              <a:rPr lang="en-US" dirty="0"/>
              <a:t>Connects an internal pull up/down resistor (~13 </a:t>
            </a:r>
            <a:r>
              <a:rPr lang="en-US" dirty="0" err="1"/>
              <a:t>kΩ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Sets default value of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1E26-6668-46AF-8E58-195E7EA5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1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8C7-2A15-4FDB-BE73-6239E290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4EC8-D16E-49D7-9EE7-6111B6A7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voltage range: 0.7*VDD to VDD (~2.3 volts)</a:t>
            </a:r>
          </a:p>
          <a:p>
            <a:r>
              <a:rPr lang="en-US" dirty="0"/>
              <a:t>Low voltage range: Ground to 0.3*VDD (~1 volt)</a:t>
            </a:r>
          </a:p>
          <a:p>
            <a:endParaRPr lang="en-US" dirty="0"/>
          </a:p>
          <a:p>
            <a:r>
              <a:rPr lang="en-US" dirty="0"/>
              <a:t>GPIO are extremely fast</a:t>
            </a:r>
          </a:p>
          <a:p>
            <a:pPr lvl="1"/>
            <a:r>
              <a:rPr lang="en-US" dirty="0"/>
              <a:t>Transition time is &lt;25 ns</a:t>
            </a:r>
          </a:p>
          <a:p>
            <a:pPr lvl="1"/>
            <a:r>
              <a:rPr lang="en-US" dirty="0"/>
              <a:t>Connected directly to memory bus for faster interactions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allows complicated signal patterns to be replicated in software</a:t>
            </a:r>
          </a:p>
          <a:p>
            <a:pPr lvl="2"/>
            <a:r>
              <a:rPr lang="en-US" dirty="0"/>
              <a:t>If they aren’t implemented as a hardware peripheral</a:t>
            </a:r>
          </a:p>
          <a:p>
            <a:pPr lvl="2"/>
            <a:r>
              <a:rPr lang="en-US" dirty="0"/>
              <a:t>Known as “bit-banging”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6A11-A41C-4BC1-920C-AAB4D6C3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3429-E2B0-4EC9-B2C0-8CFE1968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Set/Clear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087C-630A-474D-8C81-C3D603AE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68700"/>
            <a:ext cx="10972800" cy="2603500"/>
          </a:xfrm>
        </p:spPr>
        <p:txBody>
          <a:bodyPr/>
          <a:lstStyle/>
          <a:p>
            <a:r>
              <a:rPr lang="en-US" dirty="0"/>
              <a:t>OUT works traditionally: write a 1 for high, 0 for low</a:t>
            </a:r>
          </a:p>
          <a:p>
            <a:r>
              <a:rPr lang="en-US" dirty="0"/>
              <a:t>OUTSET write a 1 to set that pin (high) zero has no effect</a:t>
            </a:r>
          </a:p>
          <a:p>
            <a:r>
              <a:rPr lang="en-US" dirty="0"/>
              <a:t>OUTCLR write a 1 to clear that pin (low) zero has no effect</a:t>
            </a:r>
          </a:p>
          <a:p>
            <a:pPr lvl="1"/>
            <a:r>
              <a:rPr lang="en-US" dirty="0"/>
              <a:t>Lets you modify a pin without modifying the others (or reading first)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705-713B-4023-9546-5F0C8D7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5B6D1-04C9-43EB-B38B-209A0ABC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963679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7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b="1" dirty="0"/>
              <a:t>GPIOTE</a:t>
            </a:r>
          </a:p>
          <a:p>
            <a:pPr lvl="1"/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77452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interrupts from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peripheral, GPIOTE (GPIO Task/Event)</a:t>
            </a:r>
          </a:p>
          <a:p>
            <a:pPr lvl="1"/>
            <a:r>
              <a:rPr lang="en-US" dirty="0"/>
              <a:t>Manages up to 8 individual pins</a:t>
            </a:r>
          </a:p>
          <a:p>
            <a:pPr lvl="2"/>
            <a:r>
              <a:rPr lang="en-US" dirty="0"/>
              <a:t>Can read inputs and trigger interrupts</a:t>
            </a:r>
          </a:p>
          <a:p>
            <a:pPr lvl="2"/>
            <a:r>
              <a:rPr lang="en-US" dirty="0"/>
              <a:t>Can also connect outputs from events on other peripherals (PPI)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trigger interrupts for a “Port event” as well</a:t>
            </a:r>
          </a:p>
          <a:p>
            <a:pPr lvl="2"/>
            <a:r>
              <a:rPr lang="en-US" dirty="0"/>
              <a:t>Software checks which pin(s) caused the event to occur</a:t>
            </a:r>
          </a:p>
          <a:p>
            <a:pPr lvl="2"/>
            <a:r>
              <a:rPr lang="en-US" dirty="0"/>
              <a:t>Very low power operation (works with system clocks off)</a:t>
            </a:r>
          </a:p>
          <a:p>
            <a:pPr lvl="2"/>
            <a:endParaRPr lang="en-US" dirty="0"/>
          </a:p>
          <a:p>
            <a:r>
              <a:rPr lang="en-US" dirty="0"/>
              <a:t>Unclear why this is a separate peripheral</a:t>
            </a:r>
          </a:p>
          <a:p>
            <a:pPr lvl="1"/>
            <a:r>
              <a:rPr lang="en-US" dirty="0"/>
              <a:t>Presumably too complicated/expensive to have 42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08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0268-F020-4595-B5E8-770DCA88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individual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4DE9-BA05-46D8-9C85-13C65ED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Pick an available GPIOTE channel (0-7)</a:t>
            </a:r>
          </a:p>
          <a:p>
            <a:pPr lvl="1"/>
            <a:endParaRPr lang="en-US" dirty="0"/>
          </a:p>
          <a:p>
            <a:r>
              <a:rPr lang="en-US" dirty="0"/>
              <a:t>Configure it</a:t>
            </a:r>
          </a:p>
          <a:p>
            <a:pPr lvl="1"/>
            <a:r>
              <a:rPr lang="en-US" dirty="0"/>
              <a:t>Port and Pin number</a:t>
            </a:r>
          </a:p>
          <a:p>
            <a:pPr lvl="1"/>
            <a:r>
              <a:rPr lang="en-US" dirty="0"/>
              <a:t>Task (output), Event (input), or Disabled</a:t>
            </a:r>
          </a:p>
          <a:p>
            <a:pPr lvl="1"/>
            <a:r>
              <a:rPr lang="en-US" dirty="0"/>
              <a:t>Polarity for input events</a:t>
            </a:r>
          </a:p>
          <a:p>
            <a:pPr lvl="2"/>
            <a:r>
              <a:rPr lang="en-US" dirty="0"/>
              <a:t>Low-to-high</a:t>
            </a:r>
          </a:p>
          <a:p>
            <a:pPr lvl="2"/>
            <a:r>
              <a:rPr lang="en-US" dirty="0"/>
              <a:t>High-to-low</a:t>
            </a:r>
          </a:p>
          <a:p>
            <a:pPr lvl="2"/>
            <a:r>
              <a:rPr lang="en-US" dirty="0"/>
              <a:t>Toggle (both directions)</a:t>
            </a:r>
          </a:p>
          <a:p>
            <a:pPr lvl="2"/>
            <a:endParaRPr lang="en-US" dirty="0"/>
          </a:p>
          <a:p>
            <a:r>
              <a:rPr lang="en-US" dirty="0"/>
              <a:t>Enable interrupts for channel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</a:t>
            </a:r>
          </a:p>
          <a:p>
            <a:pPr lvl="1"/>
            <a:r>
              <a:rPr lang="en-US" dirty="0"/>
              <a:t>Doesn’t happen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8195-5ECF-4152-9835-36589E41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the point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10805" cy="5029200"/>
          </a:xfrm>
        </p:spPr>
        <p:txBody>
          <a:bodyPr>
            <a:normAutofit/>
          </a:bodyPr>
          <a:lstStyle/>
          <a:p>
            <a:r>
              <a:rPr lang="en-US" dirty="0"/>
              <a:t>Traditional systems need to </a:t>
            </a:r>
            <a:br>
              <a:rPr lang="en-US" dirty="0"/>
            </a:br>
            <a:r>
              <a:rPr lang="en-US" dirty="0"/>
              <a:t>receive input from users and</a:t>
            </a:r>
            <a:br>
              <a:rPr lang="en-US" dirty="0"/>
            </a:br>
            <a:r>
              <a:rPr lang="en-US" dirty="0"/>
              <a:t>output responses</a:t>
            </a:r>
          </a:p>
          <a:p>
            <a:pPr lvl="1"/>
            <a:r>
              <a:rPr lang="en-US" dirty="0"/>
              <a:t>Keyboard/mouse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Various USB devices</a:t>
            </a:r>
          </a:p>
          <a:p>
            <a:pPr lvl="1"/>
            <a:endParaRPr lang="en-US" dirty="0"/>
          </a:p>
          <a:p>
            <a:r>
              <a:rPr lang="en-US" dirty="0"/>
              <a:t>Embedded systems have the same requirement, just more types of 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6" name="Google Shape;221;p27">
            <a:extLst>
              <a:ext uri="{FF2B5EF4-FFF2-40B4-BE49-F238E27FC236}">
                <a16:creationId xmlns:a16="http://schemas.microsoft.com/office/drawing/2014/main" id="{6C4F15E7-488F-482C-979F-F05997D78206}"/>
              </a:ext>
            </a:extLst>
          </p:cNvPr>
          <p:cNvSpPr/>
          <p:nvPr/>
        </p:nvSpPr>
        <p:spPr>
          <a:xfrm>
            <a:off x="6400800" y="1315720"/>
            <a:ext cx="5029200" cy="30175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222;p27">
            <a:extLst>
              <a:ext uri="{FF2B5EF4-FFF2-40B4-BE49-F238E27FC236}">
                <a16:creationId xmlns:a16="http://schemas.microsoft.com/office/drawing/2014/main" id="{1CC8E68B-434D-4360-BFB1-9B481C1BE32A}"/>
              </a:ext>
            </a:extLst>
          </p:cNvPr>
          <p:cNvSpPr/>
          <p:nvPr/>
        </p:nvSpPr>
        <p:spPr>
          <a:xfrm>
            <a:off x="66294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223;p27">
            <a:extLst>
              <a:ext uri="{FF2B5EF4-FFF2-40B4-BE49-F238E27FC236}">
                <a16:creationId xmlns:a16="http://schemas.microsoft.com/office/drawing/2014/main" id="{B7895E19-8B3D-4024-9B2E-1CAA3D65046E}"/>
              </a:ext>
            </a:extLst>
          </p:cNvPr>
          <p:cNvSpPr/>
          <p:nvPr/>
        </p:nvSpPr>
        <p:spPr>
          <a:xfrm>
            <a:off x="6629400" y="2010664"/>
            <a:ext cx="1371600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4;p27">
            <a:extLst>
              <a:ext uri="{FF2B5EF4-FFF2-40B4-BE49-F238E27FC236}">
                <a16:creationId xmlns:a16="http://schemas.microsoft.com/office/drawing/2014/main" id="{4EE03F1D-F12F-403C-9490-F2C93A194933}"/>
              </a:ext>
            </a:extLst>
          </p:cNvPr>
          <p:cNvSpPr/>
          <p:nvPr/>
        </p:nvSpPr>
        <p:spPr>
          <a:xfrm>
            <a:off x="82296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225;p27">
            <a:extLst>
              <a:ext uri="{FF2B5EF4-FFF2-40B4-BE49-F238E27FC236}">
                <a16:creationId xmlns:a16="http://schemas.microsoft.com/office/drawing/2014/main" id="{A217F9B8-487B-4065-A12A-462A0199D04B}"/>
              </a:ext>
            </a:extLst>
          </p:cNvPr>
          <p:cNvSpPr/>
          <p:nvPr/>
        </p:nvSpPr>
        <p:spPr>
          <a:xfrm>
            <a:off x="9829800" y="1864360"/>
            <a:ext cx="1371600" cy="224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226;p27">
            <a:extLst>
              <a:ext uri="{FF2B5EF4-FFF2-40B4-BE49-F238E27FC236}">
                <a16:creationId xmlns:a16="http://schemas.microsoft.com/office/drawing/2014/main" id="{51ACF5FB-B661-48A0-9670-4B4A5A2EB116}"/>
              </a:ext>
            </a:extLst>
          </p:cNvPr>
          <p:cNvSpPr/>
          <p:nvPr/>
        </p:nvSpPr>
        <p:spPr>
          <a:xfrm>
            <a:off x="6400800" y="1397000"/>
            <a:ext cx="5029200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27;p27">
            <a:extLst>
              <a:ext uri="{FF2B5EF4-FFF2-40B4-BE49-F238E27FC236}">
                <a16:creationId xmlns:a16="http://schemas.microsoft.com/office/drawing/2014/main" id="{0E329A80-9525-4302-99CC-DDF5371A8455}"/>
              </a:ext>
            </a:extLst>
          </p:cNvPr>
          <p:cNvSpPr/>
          <p:nvPr/>
        </p:nvSpPr>
        <p:spPr>
          <a:xfrm>
            <a:off x="6775704" y="24130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28;p27">
            <a:extLst>
              <a:ext uri="{FF2B5EF4-FFF2-40B4-BE49-F238E27FC236}">
                <a16:creationId xmlns:a16="http://schemas.microsoft.com/office/drawing/2014/main" id="{4F5369E2-3908-4556-9A71-6DD7F1CE1167}"/>
              </a:ext>
            </a:extLst>
          </p:cNvPr>
          <p:cNvSpPr/>
          <p:nvPr/>
        </p:nvSpPr>
        <p:spPr>
          <a:xfrm>
            <a:off x="6775704" y="3327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9;p27">
            <a:extLst>
              <a:ext uri="{FF2B5EF4-FFF2-40B4-BE49-F238E27FC236}">
                <a16:creationId xmlns:a16="http://schemas.microsoft.com/office/drawing/2014/main" id="{6F17FD13-A705-4A55-BD7C-B56F37228D21}"/>
              </a:ext>
            </a:extLst>
          </p:cNvPr>
          <p:cNvSpPr/>
          <p:nvPr/>
        </p:nvSpPr>
        <p:spPr>
          <a:xfrm>
            <a:off x="6629400" y="2458720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0;p27">
            <a:extLst>
              <a:ext uri="{FF2B5EF4-FFF2-40B4-BE49-F238E27FC236}">
                <a16:creationId xmlns:a16="http://schemas.microsoft.com/office/drawing/2014/main" id="{3D8525EE-3A36-4220-AE6F-8454927A467B}"/>
              </a:ext>
            </a:extLst>
          </p:cNvPr>
          <p:cNvSpPr/>
          <p:nvPr/>
        </p:nvSpPr>
        <p:spPr>
          <a:xfrm>
            <a:off x="6640286" y="3400552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31;p27">
            <a:extLst>
              <a:ext uri="{FF2B5EF4-FFF2-40B4-BE49-F238E27FC236}">
                <a16:creationId xmlns:a16="http://schemas.microsoft.com/office/drawing/2014/main" id="{42682A88-2CB6-47E4-A644-24B5BE4AE36C}"/>
              </a:ext>
            </a:extLst>
          </p:cNvPr>
          <p:cNvSpPr/>
          <p:nvPr/>
        </p:nvSpPr>
        <p:spPr>
          <a:xfrm>
            <a:off x="8229600" y="2010664"/>
            <a:ext cx="1371600" cy="52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32;p27">
            <a:extLst>
              <a:ext uri="{FF2B5EF4-FFF2-40B4-BE49-F238E27FC236}">
                <a16:creationId xmlns:a16="http://schemas.microsoft.com/office/drawing/2014/main" id="{1958172F-DB8B-4271-842F-D0B0D3CA33B8}"/>
              </a:ext>
            </a:extLst>
          </p:cNvPr>
          <p:cNvSpPr/>
          <p:nvPr/>
        </p:nvSpPr>
        <p:spPr>
          <a:xfrm>
            <a:off x="9829800" y="2010664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33;p27">
            <a:extLst>
              <a:ext uri="{FF2B5EF4-FFF2-40B4-BE49-F238E27FC236}">
                <a16:creationId xmlns:a16="http://schemas.microsoft.com/office/drawing/2014/main" id="{E3CB1465-20B4-4A5E-B6B7-CE724C0F82EB}"/>
              </a:ext>
            </a:extLst>
          </p:cNvPr>
          <p:cNvSpPr/>
          <p:nvPr/>
        </p:nvSpPr>
        <p:spPr>
          <a:xfrm>
            <a:off x="9976104" y="24130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34;p27">
            <a:extLst>
              <a:ext uri="{FF2B5EF4-FFF2-40B4-BE49-F238E27FC236}">
                <a16:creationId xmlns:a16="http://schemas.microsoft.com/office/drawing/2014/main" id="{9BD796F8-DE87-4D42-AA19-779EE42F00E5}"/>
              </a:ext>
            </a:extLst>
          </p:cNvPr>
          <p:cNvSpPr/>
          <p:nvPr/>
        </p:nvSpPr>
        <p:spPr>
          <a:xfrm>
            <a:off x="9976104" y="33274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235;p27">
            <a:extLst>
              <a:ext uri="{FF2B5EF4-FFF2-40B4-BE49-F238E27FC236}">
                <a16:creationId xmlns:a16="http://schemas.microsoft.com/office/drawing/2014/main" id="{8F7BAC5C-6B25-4918-AAEC-B5D7F82EBECB}"/>
              </a:ext>
            </a:extLst>
          </p:cNvPr>
          <p:cNvSpPr/>
          <p:nvPr/>
        </p:nvSpPr>
        <p:spPr>
          <a:xfrm>
            <a:off x="9829800" y="2458720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 b="0" i="0" u="none" strike="noStrike" cap="none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36;p27">
            <a:extLst>
              <a:ext uri="{FF2B5EF4-FFF2-40B4-BE49-F238E27FC236}">
                <a16:creationId xmlns:a16="http://schemas.microsoft.com/office/drawing/2014/main" id="{D39B69D1-CC5B-4512-B2F2-763FFEFABB1E}"/>
              </a:ext>
            </a:extLst>
          </p:cNvPr>
          <p:cNvSpPr/>
          <p:nvPr/>
        </p:nvSpPr>
        <p:spPr>
          <a:xfrm>
            <a:off x="9829800" y="3400552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0" i="0" u="none" strike="noStrike" cap="none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43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B95-DC76-47FA-90FE-05B9FE4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port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6A15-89A4-4628-97FA-C1EE0E7C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“Detect” signal. Generated from pin Sense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CF7A4-9699-4223-B614-9CE5126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C0D24-5643-4802-B20D-981644EE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723978"/>
            <a:ext cx="10972799" cy="44482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A105BE-4166-49CE-A8EF-CDF4E531DE19}"/>
              </a:ext>
            </a:extLst>
          </p:cNvPr>
          <p:cNvSpPr/>
          <p:nvPr/>
        </p:nvSpPr>
        <p:spPr>
          <a:xfrm flipH="1">
            <a:off x="6654800" y="3594100"/>
            <a:ext cx="1028700" cy="6985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1693F-4235-4DC0-822F-CBE98D302FFE}"/>
              </a:ext>
            </a:extLst>
          </p:cNvPr>
          <p:cNvSpPr/>
          <p:nvPr/>
        </p:nvSpPr>
        <p:spPr>
          <a:xfrm>
            <a:off x="4826000" y="4673601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3460-4A03-4A17-8172-15C877406558}"/>
              </a:ext>
            </a:extLst>
          </p:cNvPr>
          <p:cNvSpPr/>
          <p:nvPr/>
        </p:nvSpPr>
        <p:spPr>
          <a:xfrm>
            <a:off x="4826000" y="2184399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6A958-3083-4192-BADF-450E65A30374}"/>
              </a:ext>
            </a:extLst>
          </p:cNvPr>
          <p:cNvSpPr/>
          <p:nvPr/>
        </p:nvSpPr>
        <p:spPr>
          <a:xfrm flipH="1">
            <a:off x="607592" y="1663700"/>
            <a:ext cx="5323308" cy="327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DD8-CE50-4F99-BC16-B42AEB7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port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8F87-6BB0-4E05-9F6F-24D3437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Configure the Sense for each pin</a:t>
            </a:r>
          </a:p>
          <a:p>
            <a:pPr lvl="1"/>
            <a:r>
              <a:rPr lang="en-US" dirty="0"/>
              <a:t>High or Low</a:t>
            </a:r>
          </a:p>
          <a:p>
            <a:pPr lvl="1"/>
            <a:r>
              <a:rPr lang="en-US" dirty="0"/>
              <a:t>Allows different pins to have different “active” states</a:t>
            </a:r>
          </a:p>
          <a:p>
            <a:pPr lvl="1"/>
            <a:endParaRPr lang="en-US" dirty="0"/>
          </a:p>
          <a:p>
            <a:r>
              <a:rPr lang="en-US" dirty="0"/>
              <a:t>Select detect mode</a:t>
            </a:r>
          </a:p>
          <a:p>
            <a:pPr lvl="1"/>
            <a:r>
              <a:rPr lang="en-US" dirty="0"/>
              <a:t>Direct connection to pins</a:t>
            </a:r>
          </a:p>
          <a:p>
            <a:pPr lvl="1"/>
            <a:r>
              <a:rPr lang="en-US" dirty="0"/>
              <a:t>Latched version (saved even if pin later changes back)</a:t>
            </a:r>
          </a:p>
          <a:p>
            <a:pPr lvl="1"/>
            <a:endParaRPr lang="en-US" dirty="0"/>
          </a:p>
          <a:p>
            <a:r>
              <a:rPr lang="en-US" dirty="0"/>
              <a:t>Enable interrupts for port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 and value in Latch register</a:t>
            </a:r>
          </a:p>
          <a:p>
            <a:pPr lvl="1"/>
            <a:r>
              <a:rPr lang="en-US" dirty="0"/>
              <a:t>Doesn’t happen automatically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3426-8672-4CBE-8CEE-01236B6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4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9C69-AF8E-40B5-97A4-605C5B76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ED8B-CC15-41DD-894E-FEC9CBF2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42AE4-710D-4021-8B03-691C03DE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2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  <a:p>
            <a:r>
              <a:rPr lang="en-US" b="1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3965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035F-58FC-4B0D-B514-C049A7AB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9CA6-8932-44BF-8EB4-FB981D5F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interrupts, providing data to the peripheral is time consuming</a:t>
            </a:r>
          </a:p>
          <a:p>
            <a:pPr lvl="1"/>
            <a:r>
              <a:rPr lang="en-US" dirty="0"/>
              <a:t>Need to be interrupted every byte, to copy the next byte over</a:t>
            </a:r>
          </a:p>
          <a:p>
            <a:endParaRPr lang="en-US" dirty="0"/>
          </a:p>
          <a:p>
            <a:r>
              <a:rPr lang="en-US" dirty="0"/>
              <a:t>DMA is an alternative method that uses hardware to do the memory transfers for the processor</a:t>
            </a:r>
          </a:p>
          <a:p>
            <a:pPr lvl="1"/>
            <a:r>
              <a:rPr lang="en-US" dirty="0"/>
              <a:t>Software writes address of the data and the size to the peripheral</a:t>
            </a:r>
          </a:p>
          <a:p>
            <a:pPr lvl="1"/>
            <a:r>
              <a:rPr lang="en-US" dirty="0"/>
              <a:t>Peripheral reads data directly from memory</a:t>
            </a:r>
          </a:p>
          <a:p>
            <a:pPr lvl="1"/>
            <a:r>
              <a:rPr lang="en-US" dirty="0"/>
              <a:t>Processor can go do other things while read/write is occurring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3FBF8-2A5E-4543-9DE0-1FDD940A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8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3D66-E52F-430F-AEC1-A024F2B8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DMA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FF55-283F-4023-B2B3-999E8157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pic>
        <p:nvPicPr>
          <p:cNvPr id="6" name="Google Shape;865;p56">
            <a:extLst>
              <a:ext uri="{FF2B5EF4-FFF2-40B4-BE49-F238E27FC236}">
                <a16:creationId xmlns:a16="http://schemas.microsoft.com/office/drawing/2014/main" id="{D359E7D8-F65D-4986-ACA0-2905947760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0859"/>
          <a:stretch/>
        </p:blipFill>
        <p:spPr>
          <a:xfrm>
            <a:off x="899828" y="1143000"/>
            <a:ext cx="10388331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3311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31752-667D-4171-B6C2-C38BDA80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62" y="2723940"/>
            <a:ext cx="8578464" cy="3346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Special-purpose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 uses “</a:t>
            </a:r>
            <a:r>
              <a:rPr lang="en-US" dirty="0" err="1"/>
              <a:t>EasyDMA</a:t>
            </a:r>
            <a:r>
              <a:rPr lang="en-US" dirty="0"/>
              <a:t>”, which is built into individual peripherals</a:t>
            </a:r>
          </a:p>
          <a:p>
            <a:pPr lvl="1"/>
            <a:r>
              <a:rPr lang="en-US" dirty="0"/>
              <a:t>Only capable of transferring data in/out of that peripheral</a:t>
            </a:r>
          </a:p>
          <a:p>
            <a:pPr lvl="1"/>
            <a:r>
              <a:rPr lang="en-US" dirty="0"/>
              <a:t>Easier to set up and use in practice</a:t>
            </a:r>
          </a:p>
          <a:p>
            <a:pPr lvl="1"/>
            <a:r>
              <a:rPr lang="en-US" dirty="0"/>
              <a:t>Only available on some peripherals though (no DMA for TEMP)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315FB-71AE-4C12-AFDE-1A72A7AA4147}"/>
              </a:ext>
            </a:extLst>
          </p:cNvPr>
          <p:cNvSpPr txBox="1"/>
          <p:nvPr/>
        </p:nvSpPr>
        <p:spPr>
          <a:xfrm>
            <a:off x="1028700" y="5899141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Warning</a:t>
            </a:r>
            <a:r>
              <a:rPr lang="en-US" dirty="0"/>
              <a:t>: addresses for DMA MUST be in RAM!</a:t>
            </a:r>
          </a:p>
        </p:txBody>
      </p:sp>
    </p:spTree>
    <p:extLst>
      <p:ext uri="{BB962C8B-B14F-4D97-AF65-F5344CB8AC3E}">
        <p14:creationId xmlns:p14="http://schemas.microsoft.com/office/powerpoint/2010/main" val="23657427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peripheral interaction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Configure the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peripheral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peripheral DMA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peripheral</a:t>
            </a:r>
          </a:p>
          <a:p>
            <a:pPr marL="0" indent="0">
              <a:buNone/>
            </a:pPr>
            <a:r>
              <a:rPr lang="en-US" dirty="0"/>
              <a:t>Continue on to other code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Interrupt occurs, signaling DMA transfer complete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Set up next DMA transfer</a:t>
            </a:r>
          </a:p>
          <a:p>
            <a:pPr marL="0" indent="0">
              <a:buNone/>
            </a:pPr>
            <a:r>
              <a:rPr lang="en-US" dirty="0"/>
              <a:t>Continue on to other code, and repeat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2612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core to useful general-purpose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3E8D82-2EFA-4EEE-BB0E-D000F7109742}"/>
              </a:ext>
            </a:extLst>
          </p:cNvPr>
          <p:cNvGrpSpPr/>
          <p:nvPr/>
        </p:nvGrpSpPr>
        <p:grpSpPr>
          <a:xfrm>
            <a:off x="2431194" y="1254736"/>
            <a:ext cx="7325600" cy="4348528"/>
            <a:chOff x="2363525" y="1387929"/>
            <a:chExt cx="7325600" cy="4348528"/>
          </a:xfrm>
        </p:grpSpPr>
        <p:sp>
          <p:nvSpPr>
            <p:cNvPr id="6" name="Google Shape;270;g5e7b2e43bd_0_39">
              <a:extLst>
                <a:ext uri="{FF2B5EF4-FFF2-40B4-BE49-F238E27FC236}">
                  <a16:creationId xmlns:a16="http://schemas.microsoft.com/office/drawing/2014/main" id="{5EF66E19-2D62-4371-A30B-A250B3624AB0}"/>
                </a:ext>
              </a:extLst>
            </p:cNvPr>
            <p:cNvSpPr/>
            <p:nvPr/>
          </p:nvSpPr>
          <p:spPr>
            <a:xfrm>
              <a:off x="5114400" y="2733753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71;g5e7b2e43bd_0_39">
              <a:extLst>
                <a:ext uri="{FF2B5EF4-FFF2-40B4-BE49-F238E27FC236}">
                  <a16:creationId xmlns:a16="http://schemas.microsoft.com/office/drawing/2014/main" id="{4DC05A90-1118-4C3C-8E4A-E10037AA4A5F}"/>
                </a:ext>
              </a:extLst>
            </p:cNvPr>
            <p:cNvSpPr/>
            <p:nvPr/>
          </p:nvSpPr>
          <p:spPr>
            <a:xfrm>
              <a:off x="2363525" y="2236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Mouse</a:t>
              </a:r>
              <a:endParaRPr sz="1600" b="1"/>
            </a:p>
          </p:txBody>
        </p:sp>
        <p:sp>
          <p:nvSpPr>
            <p:cNvPr id="8" name="Google Shape;272;g5e7b2e43bd_0_39">
              <a:extLst>
                <a:ext uri="{FF2B5EF4-FFF2-40B4-BE49-F238E27FC236}">
                  <a16:creationId xmlns:a16="http://schemas.microsoft.com/office/drawing/2014/main" id="{953B81DC-E8AE-4172-98BA-FAC7F43CD92E}"/>
                </a:ext>
              </a:extLst>
            </p:cNvPr>
            <p:cNvSpPr/>
            <p:nvPr/>
          </p:nvSpPr>
          <p:spPr>
            <a:xfrm>
              <a:off x="2363525" y="319714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Keyboard</a:t>
              </a:r>
              <a:endParaRPr sz="1600" b="1"/>
            </a:p>
          </p:txBody>
        </p:sp>
        <p:sp>
          <p:nvSpPr>
            <p:cNvPr id="9" name="Google Shape;273;g5e7b2e43bd_0_39">
              <a:extLst>
                <a:ext uri="{FF2B5EF4-FFF2-40B4-BE49-F238E27FC236}">
                  <a16:creationId xmlns:a16="http://schemas.microsoft.com/office/drawing/2014/main" id="{80A1498B-5C8C-4576-8566-EED622AAD460}"/>
                </a:ext>
              </a:extLst>
            </p:cNvPr>
            <p:cNvSpPr/>
            <p:nvPr/>
          </p:nvSpPr>
          <p:spPr>
            <a:xfrm>
              <a:off x="2363525" y="415747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0" name="Google Shape;274;g5e7b2e43bd_0_39">
              <a:extLst>
                <a:ext uri="{FF2B5EF4-FFF2-40B4-BE49-F238E27FC236}">
                  <a16:creationId xmlns:a16="http://schemas.microsoft.com/office/drawing/2014/main" id="{3EEA0827-DDC7-4B3A-8F69-4A8ADCBD042C}"/>
                </a:ext>
              </a:extLst>
            </p:cNvPr>
            <p:cNvSpPr/>
            <p:nvPr/>
          </p:nvSpPr>
          <p:spPr>
            <a:xfrm>
              <a:off x="2363525" y="5117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sp>
          <p:nvSpPr>
            <p:cNvPr id="11" name="Google Shape;275;g5e7b2e43bd_0_39">
              <a:extLst>
                <a:ext uri="{FF2B5EF4-FFF2-40B4-BE49-F238E27FC236}">
                  <a16:creationId xmlns:a16="http://schemas.microsoft.com/office/drawing/2014/main" id="{6EBBABA8-3E96-4A8D-8E1C-79A8AEF56CE0}"/>
                </a:ext>
              </a:extLst>
            </p:cNvPr>
            <p:cNvSpPr/>
            <p:nvPr/>
          </p:nvSpPr>
          <p:spPr>
            <a:xfrm>
              <a:off x="7454125" y="2275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Monitor</a:t>
              </a:r>
              <a:endParaRPr sz="1600" b="1"/>
            </a:p>
          </p:txBody>
        </p:sp>
        <p:sp>
          <p:nvSpPr>
            <p:cNvPr id="12" name="Google Shape;276;g5e7b2e43bd_0_39">
              <a:extLst>
                <a:ext uri="{FF2B5EF4-FFF2-40B4-BE49-F238E27FC236}">
                  <a16:creationId xmlns:a16="http://schemas.microsoft.com/office/drawing/2014/main" id="{F16422CA-3047-48B2-8BCE-0B11957EBE6E}"/>
                </a:ext>
              </a:extLst>
            </p:cNvPr>
            <p:cNvSpPr/>
            <p:nvPr/>
          </p:nvSpPr>
          <p:spPr>
            <a:xfrm>
              <a:off x="7454125" y="323589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Headphones</a:t>
              </a:r>
              <a:endParaRPr sz="1600" b="1"/>
            </a:p>
          </p:txBody>
        </p:sp>
        <p:sp>
          <p:nvSpPr>
            <p:cNvPr id="13" name="Google Shape;277;g5e7b2e43bd_0_39">
              <a:extLst>
                <a:ext uri="{FF2B5EF4-FFF2-40B4-BE49-F238E27FC236}">
                  <a16:creationId xmlns:a16="http://schemas.microsoft.com/office/drawing/2014/main" id="{F59ED384-A2D2-435B-88F3-E828AB5FFA3A}"/>
                </a:ext>
              </a:extLst>
            </p:cNvPr>
            <p:cNvSpPr/>
            <p:nvPr/>
          </p:nvSpPr>
          <p:spPr>
            <a:xfrm>
              <a:off x="7454125" y="419622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4" name="Google Shape;278;g5e7b2e43bd_0_39">
              <a:extLst>
                <a:ext uri="{FF2B5EF4-FFF2-40B4-BE49-F238E27FC236}">
                  <a16:creationId xmlns:a16="http://schemas.microsoft.com/office/drawing/2014/main" id="{247ECFD5-8DCB-4B6B-9E13-D4B38D861062}"/>
                </a:ext>
              </a:extLst>
            </p:cNvPr>
            <p:cNvSpPr/>
            <p:nvPr/>
          </p:nvSpPr>
          <p:spPr>
            <a:xfrm>
              <a:off x="7454125" y="5156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cxnSp>
          <p:nvCxnSpPr>
            <p:cNvPr id="15" name="Google Shape;279;g5e7b2e43bd_0_39">
              <a:extLst>
                <a:ext uri="{FF2B5EF4-FFF2-40B4-BE49-F238E27FC236}">
                  <a16:creationId xmlns:a16="http://schemas.microsoft.com/office/drawing/2014/main" id="{D9F2B38A-D21F-4687-A901-56A8CAFCB870}"/>
                </a:ext>
              </a:extLst>
            </p:cNvPr>
            <p:cNvCxnSpPr/>
            <p:nvPr/>
          </p:nvCxnSpPr>
          <p:spPr>
            <a:xfrm>
              <a:off x="38723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80;g5e7b2e43bd_0_39">
              <a:extLst>
                <a:ext uri="{FF2B5EF4-FFF2-40B4-BE49-F238E27FC236}">
                  <a16:creationId xmlns:a16="http://schemas.microsoft.com/office/drawing/2014/main" id="{473ACE09-E4B9-49C3-90C9-D045CFB90EE8}"/>
                </a:ext>
              </a:extLst>
            </p:cNvPr>
            <p:cNvCxnSpPr/>
            <p:nvPr/>
          </p:nvCxnSpPr>
          <p:spPr>
            <a:xfrm>
              <a:off x="72949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6F39A7-7408-44AF-84E8-30E4A37A620C}"/>
                </a:ext>
              </a:extLst>
            </p:cNvPr>
            <p:cNvSpPr txBox="1"/>
            <p:nvPr/>
          </p:nvSpPr>
          <p:spPr>
            <a:xfrm>
              <a:off x="23635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6E64A-AF04-4FB1-845C-C670B41D1C18}"/>
                </a:ext>
              </a:extLst>
            </p:cNvPr>
            <p:cNvSpPr txBox="1"/>
            <p:nvPr/>
          </p:nvSpPr>
          <p:spPr>
            <a:xfrm>
              <a:off x="74541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75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essential to cyber-physical systems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AB39C6-6A3B-48DF-AC9B-15222619E2F2}"/>
              </a:ext>
            </a:extLst>
          </p:cNvPr>
          <p:cNvGrpSpPr/>
          <p:nvPr/>
        </p:nvGrpSpPr>
        <p:grpSpPr>
          <a:xfrm>
            <a:off x="2431193" y="1249468"/>
            <a:ext cx="7325601" cy="4244764"/>
            <a:chOff x="2363525" y="1140436"/>
            <a:chExt cx="7325601" cy="4244764"/>
          </a:xfrm>
        </p:grpSpPr>
        <p:sp>
          <p:nvSpPr>
            <p:cNvPr id="6" name="Google Shape;289;g5e7b2e43bd_0_71">
              <a:extLst>
                <a:ext uri="{FF2B5EF4-FFF2-40B4-BE49-F238E27FC236}">
                  <a16:creationId xmlns:a16="http://schemas.microsoft.com/office/drawing/2014/main" id="{02AB62B6-E10F-43A2-9CC3-6D79F47D0587}"/>
                </a:ext>
              </a:extLst>
            </p:cNvPr>
            <p:cNvSpPr/>
            <p:nvPr/>
          </p:nvSpPr>
          <p:spPr>
            <a:xfrm>
              <a:off x="5114400" y="2382496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90;g5e7b2e43bd_0_71">
              <a:extLst>
                <a:ext uri="{FF2B5EF4-FFF2-40B4-BE49-F238E27FC236}">
                  <a16:creationId xmlns:a16="http://schemas.microsoft.com/office/drawing/2014/main" id="{8F34FC4E-A3E7-43EE-9F5E-05F299C8AC07}"/>
                </a:ext>
              </a:extLst>
            </p:cNvPr>
            <p:cNvSpPr/>
            <p:nvPr/>
          </p:nvSpPr>
          <p:spPr>
            <a:xfrm>
              <a:off x="2363525" y="1885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Lidar</a:t>
              </a:r>
              <a:endParaRPr sz="1600" b="1"/>
            </a:p>
          </p:txBody>
        </p:sp>
        <p:sp>
          <p:nvSpPr>
            <p:cNvPr id="8" name="Google Shape;291;g5e7b2e43bd_0_71">
              <a:extLst>
                <a:ext uri="{FF2B5EF4-FFF2-40B4-BE49-F238E27FC236}">
                  <a16:creationId xmlns:a16="http://schemas.microsoft.com/office/drawing/2014/main" id="{0E4101EB-B4F7-4CFC-B981-69D211A9D5CB}"/>
                </a:ext>
              </a:extLst>
            </p:cNvPr>
            <p:cNvSpPr/>
            <p:nvPr/>
          </p:nvSpPr>
          <p:spPr>
            <a:xfrm>
              <a:off x="2363525" y="284588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Inertial Measurement Unit</a:t>
              </a:r>
              <a:endParaRPr sz="1600" b="1"/>
            </a:p>
          </p:txBody>
        </p:sp>
        <p:sp>
          <p:nvSpPr>
            <p:cNvPr id="9" name="Google Shape;292;g5e7b2e43bd_0_71">
              <a:extLst>
                <a:ext uri="{FF2B5EF4-FFF2-40B4-BE49-F238E27FC236}">
                  <a16:creationId xmlns:a16="http://schemas.microsoft.com/office/drawing/2014/main" id="{D9229D8D-7785-4602-9D4B-670B049C8C57}"/>
                </a:ext>
              </a:extLst>
            </p:cNvPr>
            <p:cNvSpPr/>
            <p:nvPr/>
          </p:nvSpPr>
          <p:spPr>
            <a:xfrm>
              <a:off x="2363525" y="380621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Camera</a:t>
              </a:r>
              <a:endParaRPr sz="1600" b="1"/>
            </a:p>
          </p:txBody>
        </p:sp>
        <p:sp>
          <p:nvSpPr>
            <p:cNvPr id="10" name="Google Shape;293;g5e7b2e43bd_0_71">
              <a:extLst>
                <a:ext uri="{FF2B5EF4-FFF2-40B4-BE49-F238E27FC236}">
                  <a16:creationId xmlns:a16="http://schemas.microsoft.com/office/drawing/2014/main" id="{15CE8257-AC2C-48FF-BAB8-5DF3B9EF8DF7}"/>
                </a:ext>
              </a:extLst>
            </p:cNvPr>
            <p:cNvSpPr/>
            <p:nvPr/>
          </p:nvSpPr>
          <p:spPr>
            <a:xfrm>
              <a:off x="2363525" y="4766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sp>
          <p:nvSpPr>
            <p:cNvPr id="11" name="Google Shape;294;g5e7b2e43bd_0_71">
              <a:extLst>
                <a:ext uri="{FF2B5EF4-FFF2-40B4-BE49-F238E27FC236}">
                  <a16:creationId xmlns:a16="http://schemas.microsoft.com/office/drawing/2014/main" id="{8E29A772-C3EB-4C6D-8653-FFA52BA27109}"/>
                </a:ext>
              </a:extLst>
            </p:cNvPr>
            <p:cNvSpPr/>
            <p:nvPr/>
          </p:nvSpPr>
          <p:spPr>
            <a:xfrm>
              <a:off x="7454125" y="1924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Throttle Control</a:t>
              </a:r>
              <a:endParaRPr sz="1600" b="1"/>
            </a:p>
          </p:txBody>
        </p:sp>
        <p:sp>
          <p:nvSpPr>
            <p:cNvPr id="12" name="Google Shape;295;g5e7b2e43bd_0_71">
              <a:extLst>
                <a:ext uri="{FF2B5EF4-FFF2-40B4-BE49-F238E27FC236}">
                  <a16:creationId xmlns:a16="http://schemas.microsoft.com/office/drawing/2014/main" id="{08669037-AECF-444D-AC6E-6C17A8DB9E6A}"/>
                </a:ext>
              </a:extLst>
            </p:cNvPr>
            <p:cNvSpPr/>
            <p:nvPr/>
          </p:nvSpPr>
          <p:spPr>
            <a:xfrm>
              <a:off x="7454125" y="288463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Brake Control</a:t>
              </a:r>
              <a:endParaRPr sz="1600" b="1"/>
            </a:p>
          </p:txBody>
        </p:sp>
        <p:sp>
          <p:nvSpPr>
            <p:cNvPr id="13" name="Google Shape;296;g5e7b2e43bd_0_71">
              <a:extLst>
                <a:ext uri="{FF2B5EF4-FFF2-40B4-BE49-F238E27FC236}">
                  <a16:creationId xmlns:a16="http://schemas.microsoft.com/office/drawing/2014/main" id="{5CDD8D1F-150D-4E91-ADD5-C103D8E2EFEA}"/>
                </a:ext>
              </a:extLst>
            </p:cNvPr>
            <p:cNvSpPr/>
            <p:nvPr/>
          </p:nvSpPr>
          <p:spPr>
            <a:xfrm>
              <a:off x="7454125" y="384496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Wheel Rotation</a:t>
              </a:r>
              <a:endParaRPr sz="1600" b="1"/>
            </a:p>
          </p:txBody>
        </p:sp>
        <p:sp>
          <p:nvSpPr>
            <p:cNvPr id="14" name="Google Shape;297;g5e7b2e43bd_0_71">
              <a:extLst>
                <a:ext uri="{FF2B5EF4-FFF2-40B4-BE49-F238E27FC236}">
                  <a16:creationId xmlns:a16="http://schemas.microsoft.com/office/drawing/2014/main" id="{9689CAA4-5EDB-41C4-9AED-7006D29F579C}"/>
                </a:ext>
              </a:extLst>
            </p:cNvPr>
            <p:cNvSpPr/>
            <p:nvPr/>
          </p:nvSpPr>
          <p:spPr>
            <a:xfrm>
              <a:off x="7454125" y="4805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cxnSp>
          <p:nvCxnSpPr>
            <p:cNvPr id="15" name="Google Shape;298;g5e7b2e43bd_0_71">
              <a:extLst>
                <a:ext uri="{FF2B5EF4-FFF2-40B4-BE49-F238E27FC236}">
                  <a16:creationId xmlns:a16="http://schemas.microsoft.com/office/drawing/2014/main" id="{C728E261-CB5B-46BA-854C-8C8F92418F16}"/>
                </a:ext>
              </a:extLst>
            </p:cNvPr>
            <p:cNvCxnSpPr/>
            <p:nvPr/>
          </p:nvCxnSpPr>
          <p:spPr>
            <a:xfrm>
              <a:off x="38723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99;g5e7b2e43bd_0_71">
              <a:extLst>
                <a:ext uri="{FF2B5EF4-FFF2-40B4-BE49-F238E27FC236}">
                  <a16:creationId xmlns:a16="http://schemas.microsoft.com/office/drawing/2014/main" id="{DD32DB82-388E-4B2E-8430-EA63E8E32DF6}"/>
                </a:ext>
              </a:extLst>
            </p:cNvPr>
            <p:cNvCxnSpPr/>
            <p:nvPr/>
          </p:nvCxnSpPr>
          <p:spPr>
            <a:xfrm>
              <a:off x="72949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77F7D6-AE36-4344-B0A3-52061C48F817}"/>
                </a:ext>
              </a:extLst>
            </p:cNvPr>
            <p:cNvSpPr txBox="1"/>
            <p:nvPr/>
          </p:nvSpPr>
          <p:spPr>
            <a:xfrm>
              <a:off x="23635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75787-2E16-4498-9067-EA627CA92D61}"/>
                </a:ext>
              </a:extLst>
            </p:cNvPr>
            <p:cNvSpPr txBox="1"/>
            <p:nvPr/>
          </p:nvSpPr>
          <p:spPr>
            <a:xfrm>
              <a:off x="74541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2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access rates vary by many orders of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051073" cy="5029200"/>
          </a:xfrm>
        </p:spPr>
        <p:txBody>
          <a:bodyPr>
            <a:normAutofit/>
          </a:bodyPr>
          <a:lstStyle/>
          <a:p>
            <a:r>
              <a:rPr lang="en-US" dirty="0"/>
              <a:t>Rates in bit/sec</a:t>
            </a:r>
          </a:p>
          <a:p>
            <a:endParaRPr lang="en-US" dirty="0"/>
          </a:p>
          <a:p>
            <a:r>
              <a:rPr lang="en-US" dirty="0"/>
              <a:t>System must be able to handle each of these</a:t>
            </a:r>
          </a:p>
          <a:p>
            <a:pPr lvl="1"/>
            <a:r>
              <a:rPr lang="en-US" dirty="0"/>
              <a:t>Sometimes needs low overhead</a:t>
            </a:r>
          </a:p>
          <a:p>
            <a:pPr lvl="1"/>
            <a:r>
              <a:rPr lang="en-US" dirty="0"/>
              <a:t>Sometimes needs to not wait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Google Shape;313;p29">
            <a:extLst>
              <a:ext uri="{FF2B5EF4-FFF2-40B4-BE49-F238E27FC236}">
                <a16:creationId xmlns:a16="http://schemas.microsoft.com/office/drawing/2014/main" id="{B34F8118-751B-43B9-95F0-D11FB5C0A349}"/>
              </a:ext>
            </a:extLst>
          </p:cNvPr>
          <p:cNvGraphicFramePr/>
          <p:nvPr/>
        </p:nvGraphicFramePr>
        <p:xfrm>
          <a:off x="3658668" y="1270000"/>
          <a:ext cx="7921726" cy="39625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4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Device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Behavior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Partner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Data Rate (</a:t>
                      </a:r>
                      <a:r>
                        <a:rPr lang="en-US" sz="2000" u="none" strike="noStrike" cap="none" dirty="0" err="1"/>
                        <a:t>K</a:t>
                      </a:r>
                      <a:r>
                        <a:rPr lang="en-US" sz="2000" dirty="0" err="1"/>
                        <a:t>b</a:t>
                      </a:r>
                      <a:r>
                        <a:rPr lang="en-US" sz="2000" u="none" strike="noStrike" cap="none" dirty="0"/>
                        <a:t>/s)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Keyboard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Input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0.</a:t>
                      </a:r>
                      <a:r>
                        <a:rPr lang="en-US" sz="2000" b="0" dirty="0">
                          <a:solidFill>
                            <a:srgbClr val="B45F06"/>
                          </a:solidFill>
                        </a:rPr>
                        <a:t>2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Mouse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0.4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Microphone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700.0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Bluetooth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Hard </a:t>
                      </a:r>
                      <a:r>
                        <a:rPr lang="en-US" sz="2000" u="none" strike="noStrike" cap="none"/>
                        <a:t>disk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Wireless network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3</a:t>
                      </a:r>
                      <a:r>
                        <a:rPr lang="en-US" sz="2000" u="none" strike="noStrike" cap="none"/>
                        <a:t>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Solid state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500,000.0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Wired LAN network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Input or Output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Machine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1,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000</a:t>
                      </a: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,000.0</a:t>
                      </a:r>
                      <a:endParaRPr sz="2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Graphics display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Output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3,000,000.0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6089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2317</TotalTime>
  <Words>2963</Words>
  <Application>Microsoft Office PowerPoint</Application>
  <PresentationFormat>Widescreen</PresentationFormat>
  <Paragraphs>678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Courier New</vt:lpstr>
      <vt:lpstr>Helvetica Neue</vt:lpstr>
      <vt:lpstr>Tahoma</vt:lpstr>
      <vt:lpstr>Class Slides</vt:lpstr>
      <vt:lpstr>Lecture 04 Input and Output</vt:lpstr>
      <vt:lpstr>Administrivia</vt:lpstr>
      <vt:lpstr>General Lab access</vt:lpstr>
      <vt:lpstr>Today’s Goals</vt:lpstr>
      <vt:lpstr>Outline</vt:lpstr>
      <vt:lpstr>Devices are the point of computers</vt:lpstr>
      <vt:lpstr>Devices are core to useful general-purpose computing</vt:lpstr>
      <vt:lpstr>Devices are essential to cyber-physical systems too</vt:lpstr>
      <vt:lpstr>Device access rates vary by many orders of magnitude</vt:lpstr>
      <vt:lpstr>Outline</vt:lpstr>
      <vt:lpstr>How does a computer talk with peripherals?</vt:lpstr>
      <vt:lpstr>Memory-mapped I/O (MMIO): treat devices like normal memory</vt:lpstr>
      <vt:lpstr>Memory map on nRF52833</vt:lpstr>
      <vt:lpstr>Example nRF52 peripheral placement</vt:lpstr>
      <vt:lpstr>TEMP on nRF52833 example</vt:lpstr>
      <vt:lpstr>MMIO addresses for TEMP</vt:lpstr>
      <vt:lpstr>Accessing addresses in C</vt:lpstr>
      <vt:lpstr>Accessing addresses in C</vt:lpstr>
      <vt:lpstr>Example code</vt:lpstr>
      <vt:lpstr>Example code</vt:lpstr>
      <vt:lpstr>Using structs to manage MMIO access</vt:lpstr>
      <vt:lpstr>C structs</vt:lpstr>
      <vt:lpstr>Temperature peripheral MMIO struct</vt:lpstr>
      <vt:lpstr>Temperature peripheral MMIO struct</vt:lpstr>
      <vt:lpstr>Temperature peripheral MMIO struct</vt:lpstr>
      <vt:lpstr>Break + relevant xkcd</vt:lpstr>
      <vt:lpstr>Outline</vt:lpstr>
      <vt:lpstr>What do interactions with devices look like?</vt:lpstr>
      <vt:lpstr>Waiting can be a waste of CPU time</vt:lpstr>
      <vt:lpstr>Interrupts</vt:lpstr>
      <vt:lpstr>Interrupts, visually</vt:lpstr>
      <vt:lpstr>Interrupts, visually</vt:lpstr>
      <vt:lpstr>Interrupts, visually</vt:lpstr>
      <vt:lpstr>ARM Nested Vectored Interrupt Controller (NVIC)</vt:lpstr>
      <vt:lpstr>ARM Vector table</vt:lpstr>
      <vt:lpstr>Vector table in software</vt:lpstr>
      <vt:lpstr>NVIC functionality</vt:lpstr>
      <vt:lpstr>Nested interrupts, visually</vt:lpstr>
      <vt:lpstr>Break + Open Question</vt:lpstr>
      <vt:lpstr>Outline</vt:lpstr>
      <vt:lpstr>Digital signals</vt:lpstr>
      <vt:lpstr>Digital signals map to voltage ranges</vt:lpstr>
      <vt:lpstr>General Purpose Input/Output (GPIO)</vt:lpstr>
      <vt:lpstr>GPIO on nRF52833</vt:lpstr>
      <vt:lpstr>GPIO on nRF52833</vt:lpstr>
      <vt:lpstr>GPIO on nRF52833</vt:lpstr>
      <vt:lpstr>GPIO on nRF52833</vt:lpstr>
      <vt:lpstr>GPIO on nRF52833</vt:lpstr>
      <vt:lpstr>Multiple ports</vt:lpstr>
      <vt:lpstr>GPIO on nRF52833</vt:lpstr>
      <vt:lpstr>GPIO on nRF52833</vt:lpstr>
      <vt:lpstr>GPIO Output</vt:lpstr>
      <vt:lpstr>GPIO on nRF52833</vt:lpstr>
      <vt:lpstr>GPIO Input</vt:lpstr>
      <vt:lpstr>Electrical specifications</vt:lpstr>
      <vt:lpstr>Set/Clear registers</vt:lpstr>
      <vt:lpstr>Outline</vt:lpstr>
      <vt:lpstr>Handling interrupts from GPIO</vt:lpstr>
      <vt:lpstr>Configuring individual input interrupts</vt:lpstr>
      <vt:lpstr>Sensing port events</vt:lpstr>
      <vt:lpstr>Configuring port input interrupts</vt:lpstr>
      <vt:lpstr>Break</vt:lpstr>
      <vt:lpstr>Outline</vt:lpstr>
      <vt:lpstr>Direct Memory Access (DMA)</vt:lpstr>
      <vt:lpstr>General-purpose DMA</vt:lpstr>
      <vt:lpstr>Special-purpose DMA</vt:lpstr>
      <vt:lpstr>Full peripheral interaction pattern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Input and Output</dc:title>
  <dc:creator>Branden Ghena</dc:creator>
  <cp:lastModifiedBy>Branden Ghena</cp:lastModifiedBy>
  <cp:revision>45</cp:revision>
  <dcterms:created xsi:type="dcterms:W3CDTF">2021-04-04T02:10:23Z</dcterms:created>
  <dcterms:modified xsi:type="dcterms:W3CDTF">2021-09-30T20:16:10Z</dcterms:modified>
</cp:coreProperties>
</file>