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484" r:id="rId3"/>
    <p:sldId id="485" r:id="rId4"/>
    <p:sldId id="264" r:id="rId5"/>
    <p:sldId id="480" r:id="rId6"/>
    <p:sldId id="483" r:id="rId7"/>
    <p:sldId id="454" r:id="rId8"/>
    <p:sldId id="481" r:id="rId9"/>
    <p:sldId id="482" r:id="rId10"/>
    <p:sldId id="438" r:id="rId11"/>
    <p:sldId id="442" r:id="rId12"/>
    <p:sldId id="486" r:id="rId13"/>
    <p:sldId id="406" r:id="rId14"/>
    <p:sldId id="387" r:id="rId15"/>
    <p:sldId id="407" r:id="rId16"/>
    <p:sldId id="408" r:id="rId17"/>
    <p:sldId id="389" r:id="rId18"/>
    <p:sldId id="409" r:id="rId19"/>
    <p:sldId id="412" r:id="rId20"/>
    <p:sldId id="423" r:id="rId21"/>
    <p:sldId id="411" r:id="rId22"/>
    <p:sldId id="410" r:id="rId23"/>
    <p:sldId id="413" r:id="rId24"/>
    <p:sldId id="417" r:id="rId25"/>
    <p:sldId id="414" r:id="rId26"/>
    <p:sldId id="415" r:id="rId27"/>
    <p:sldId id="426" r:id="rId28"/>
    <p:sldId id="479" r:id="rId29"/>
    <p:sldId id="490" r:id="rId30"/>
    <p:sldId id="487" r:id="rId31"/>
    <p:sldId id="466" r:id="rId32"/>
    <p:sldId id="471" r:id="rId33"/>
    <p:sldId id="472" r:id="rId34"/>
    <p:sldId id="473" r:id="rId35"/>
    <p:sldId id="488" r:id="rId36"/>
    <p:sldId id="418" r:id="rId37"/>
    <p:sldId id="424" r:id="rId38"/>
    <p:sldId id="425" r:id="rId39"/>
    <p:sldId id="4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84"/>
            <p14:sldId id="485"/>
            <p14:sldId id="264"/>
          </p14:sldIdLst>
        </p14:section>
        <p14:section name="DMA" id="{EB7836BC-99BC-4AFE-B7A5-DC735145672F}">
          <p14:sldIdLst>
            <p14:sldId id="480"/>
            <p14:sldId id="483"/>
            <p14:sldId id="454"/>
            <p14:sldId id="481"/>
            <p14:sldId id="482"/>
            <p14:sldId id="438"/>
            <p14:sldId id="442"/>
          </p14:sldIdLst>
        </p14:section>
        <p14:section name="Digital Circuits" id="{EE1DC2E9-93D0-436D-9339-8C3B1043052A}">
          <p14:sldIdLst>
            <p14:sldId id="486"/>
            <p14:sldId id="406"/>
            <p14:sldId id="387"/>
            <p14:sldId id="407"/>
            <p14:sldId id="408"/>
            <p14:sldId id="389"/>
            <p14:sldId id="409"/>
            <p14:sldId id="412"/>
            <p14:sldId id="423"/>
            <p14:sldId id="411"/>
            <p14:sldId id="410"/>
            <p14:sldId id="413"/>
            <p14:sldId id="417"/>
            <p14:sldId id="414"/>
            <p14:sldId id="415"/>
            <p14:sldId id="426"/>
            <p14:sldId id="479"/>
            <p14:sldId id="490"/>
          </p14:sldIdLst>
        </p14:section>
        <p14:section name="GPIOTE" id="{639D571A-AD2C-4C59-96DA-68918B1E8B2E}">
          <p14:sldIdLst>
            <p14:sldId id="487"/>
            <p14:sldId id="466"/>
            <p14:sldId id="471"/>
            <p14:sldId id="472"/>
            <p14:sldId id="473"/>
          </p14:sldIdLst>
        </p14:section>
        <p14:section name="Energy" id="{8F660B9F-0241-4944-8B33-49E0AC2D08FC}">
          <p14:sldIdLst>
            <p14:sldId id="488"/>
            <p14:sldId id="418"/>
            <p14:sldId id="424"/>
            <p14:sldId id="425"/>
          </p14:sldIdLst>
        </p14:section>
        <p14:section name="Wrapup" id="{29A7F866-9DA9-446B-8359-CE426CB89C7A}">
          <p14:sldIdLst>
            <p14:sldId id="4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8"/>
    <a:srgbClr val="D9D9D9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technote.com/html/Electronics_CMO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sparkfun.com/tutorials/button-and-switch-basic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light-emitting-diodes-leds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Digital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31752-667D-4171-B6C2-C38BDA80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62" y="2723940"/>
            <a:ext cx="8578464" cy="3346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Special-purpose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 uses “</a:t>
            </a:r>
            <a:r>
              <a:rPr lang="en-US" dirty="0" err="1"/>
              <a:t>EasyDMA</a:t>
            </a:r>
            <a:r>
              <a:rPr lang="en-US" dirty="0"/>
              <a:t>”, which is built into individual peripherals</a:t>
            </a:r>
          </a:p>
          <a:p>
            <a:pPr lvl="1"/>
            <a:r>
              <a:rPr lang="en-US" dirty="0"/>
              <a:t>Only capable of transferring data in/out of that peripheral</a:t>
            </a:r>
          </a:p>
          <a:p>
            <a:pPr lvl="1"/>
            <a:r>
              <a:rPr lang="en-US" dirty="0"/>
              <a:t>Easier to set up and use in practice</a:t>
            </a:r>
          </a:p>
          <a:p>
            <a:pPr lvl="1"/>
            <a:r>
              <a:rPr lang="en-US" dirty="0"/>
              <a:t>Only available on some peripherals though (no DMA for TEMP)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315FB-71AE-4C12-AFDE-1A72A7AA4147}"/>
              </a:ext>
            </a:extLst>
          </p:cNvPr>
          <p:cNvSpPr txBox="1"/>
          <p:nvPr/>
        </p:nvSpPr>
        <p:spPr>
          <a:xfrm>
            <a:off x="1028700" y="5899141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Warning</a:t>
            </a:r>
            <a:r>
              <a:rPr lang="en-US" dirty="0"/>
              <a:t>: addresses for DMA MUST be in RAM!</a:t>
            </a:r>
          </a:p>
        </p:txBody>
      </p:sp>
    </p:spTree>
    <p:extLst>
      <p:ext uri="{BB962C8B-B14F-4D97-AF65-F5344CB8AC3E}">
        <p14:creationId xmlns:p14="http://schemas.microsoft.com/office/powerpoint/2010/main" val="236574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peripheral interaction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the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peripheral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peripheral DMA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peripheral</a:t>
            </a:r>
          </a:p>
          <a:p>
            <a:pPr marL="0" indent="0">
              <a:buNone/>
            </a:pPr>
            <a:r>
              <a:rPr lang="en-US" dirty="0"/>
              <a:t>Continue on to other code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Interrupt occurs, signaling DMA transfer complete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Set up next DMA transfer</a:t>
            </a:r>
          </a:p>
          <a:p>
            <a:pPr marL="0" indent="0">
              <a:buNone/>
            </a:pPr>
            <a:r>
              <a:rPr lang="en-US" dirty="0"/>
              <a:t>Continue on to other code, and repeat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DMA</a:t>
            </a:r>
          </a:p>
          <a:p>
            <a:endParaRPr lang="en-US" dirty="0"/>
          </a:p>
          <a:p>
            <a:r>
              <a:rPr lang="en-US" b="1" dirty="0"/>
              <a:t>Digital Circuits</a:t>
            </a:r>
          </a:p>
          <a:p>
            <a:endParaRPr lang="en-US" dirty="0"/>
          </a:p>
          <a:p>
            <a:r>
              <a:rPr lang="en-US" dirty="0"/>
              <a:t>GPIOTE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2264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D74-D2DE-4DF5-9EA9-F03B9084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694C-39F9-433D-9269-61406E2B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91605" cy="5029200"/>
          </a:xfrm>
        </p:spPr>
        <p:txBody>
          <a:bodyPr>
            <a:normAutofit/>
          </a:bodyPr>
          <a:lstStyle/>
          <a:p>
            <a:r>
              <a:rPr lang="en-US" dirty="0"/>
              <a:t>Exist in two states:</a:t>
            </a:r>
          </a:p>
          <a:p>
            <a:pPr lvl="1"/>
            <a:r>
              <a:rPr lang="en-US" dirty="0"/>
              <a:t>High (a.k.a. Set, a.k.a. 1)</a:t>
            </a:r>
          </a:p>
          <a:p>
            <a:pPr lvl="1"/>
            <a:r>
              <a:rPr lang="en-US" dirty="0"/>
              <a:t>Low (a.k.a. Clear, a.k.a. 0)</a:t>
            </a:r>
          </a:p>
          <a:p>
            <a:pPr lvl="1"/>
            <a:endParaRPr lang="en-US" dirty="0"/>
          </a:p>
          <a:p>
            <a:r>
              <a:rPr lang="en-US" dirty="0"/>
              <a:t>Simpler to interact with</a:t>
            </a:r>
          </a:p>
          <a:p>
            <a:pPr lvl="1"/>
            <a:r>
              <a:rPr lang="en-US" dirty="0"/>
              <a:t>Constrained to two voltages</a:t>
            </a:r>
          </a:p>
          <a:p>
            <a:pPr lvl="1"/>
            <a:r>
              <a:rPr lang="en-US" dirty="0"/>
              <a:t>With quick transitions between the two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math for voltage level</a:t>
            </a:r>
          </a:p>
          <a:p>
            <a:pPr lvl="2"/>
            <a:r>
              <a:rPr lang="en-US" dirty="0"/>
              <a:t>Either high or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A900-E942-42FA-9193-B475F10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DDD2EFA-AF85-4108-8DF8-505D0084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234486"/>
            <a:ext cx="4811294" cy="288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2E6DC6F6-E67D-4549-B6A4-4A4F33DD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3121263"/>
            <a:ext cx="4811293" cy="302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475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 map to voltage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6690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Upper range is high signal</a:t>
            </a:r>
          </a:p>
          <a:p>
            <a:pPr lvl="1"/>
            <a:r>
              <a:rPr lang="en-US" dirty="0"/>
              <a:t>~0.7*VDD</a:t>
            </a:r>
          </a:p>
          <a:p>
            <a:r>
              <a:rPr lang="en-US" dirty="0"/>
              <a:t>Bottom range is low signal</a:t>
            </a:r>
          </a:p>
          <a:p>
            <a:pPr lvl="1"/>
            <a:r>
              <a:rPr lang="en-US" dirty="0"/>
              <a:t>~0.3*VDD</a:t>
            </a:r>
          </a:p>
          <a:p>
            <a:endParaRPr lang="en-US" dirty="0"/>
          </a:p>
          <a:p>
            <a:r>
              <a:rPr lang="en-US" dirty="0"/>
              <a:t>Middle is undefined</a:t>
            </a:r>
          </a:p>
          <a:p>
            <a:pPr lvl="1"/>
            <a:r>
              <a:rPr lang="en-US" dirty="0"/>
              <a:t>Only exists during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1BFC7-2508-472A-A5FA-947C0E0C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32" y="1143000"/>
            <a:ext cx="8454762" cy="50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B1DE-654E-4805-98DC-ECE9C877B80C}"/>
              </a:ext>
            </a:extLst>
          </p:cNvPr>
          <p:cNvSpPr txBox="1"/>
          <p:nvPr/>
        </p:nvSpPr>
        <p:spPr>
          <a:xfrm>
            <a:off x="4454883" y="6214057"/>
            <a:ext cx="433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http://www.sharetechnote.com/html/Electronics_CMOS.html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AC447-A1CB-4C93-B744-E9F051A09142}"/>
              </a:ext>
            </a:extLst>
          </p:cNvPr>
          <p:cNvSpPr/>
          <p:nvPr/>
        </p:nvSpPr>
        <p:spPr>
          <a:xfrm>
            <a:off x="7962900" y="1143000"/>
            <a:ext cx="736600" cy="50254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9629-87FC-4DAA-A481-F4DB71BE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824C-B1DC-4732-90BF-E32DFBC6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components together with digital signals</a:t>
            </a:r>
          </a:p>
          <a:p>
            <a:pPr lvl="1"/>
            <a:r>
              <a:rPr lang="en-US" dirty="0"/>
              <a:t>Mostly ICs</a:t>
            </a:r>
          </a:p>
          <a:p>
            <a:pPr lvl="1"/>
            <a:r>
              <a:rPr lang="en-US" dirty="0"/>
              <a:t>Also buttons/switches and LEDs</a:t>
            </a:r>
          </a:p>
          <a:p>
            <a:pPr lvl="1"/>
            <a:endParaRPr lang="en-US" dirty="0"/>
          </a:p>
          <a:p>
            <a:r>
              <a:rPr lang="en-US" dirty="0"/>
              <a:t>Way simpler than analog circuits</a:t>
            </a:r>
          </a:p>
          <a:p>
            <a:pPr lvl="1"/>
            <a:r>
              <a:rPr lang="en-US" dirty="0"/>
              <a:t>Mostly connecting boxes with wires</a:t>
            </a:r>
          </a:p>
          <a:p>
            <a:pPr lvl="1"/>
            <a:r>
              <a:rPr lang="en-US" dirty="0"/>
              <a:t>Plus a few resistors here and there</a:t>
            </a:r>
          </a:p>
          <a:p>
            <a:pPr lvl="1"/>
            <a:endParaRPr lang="en-US" dirty="0"/>
          </a:p>
          <a:p>
            <a:r>
              <a:rPr lang="en-US" dirty="0"/>
              <a:t>An abstraction</a:t>
            </a:r>
          </a:p>
          <a:p>
            <a:pPr lvl="1"/>
            <a:r>
              <a:rPr lang="en-US" dirty="0"/>
              <a:t>Not sufficient for fully understanding electronics behavior, but close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6CDE8-B6FD-4439-8C50-26B8C785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B06-7C58-4D38-A58C-6160996E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FDAC-DDAE-472F-BB6A-59D5E5AE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Pole, Double Throw switch</a:t>
            </a:r>
          </a:p>
          <a:p>
            <a:pPr lvl="1"/>
            <a:r>
              <a:rPr lang="en-US" dirty="0"/>
              <a:t>Middle pin (Pole) connects to one of two outer pins (Throws)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controlling microcontrollers</a:t>
            </a:r>
          </a:p>
          <a:p>
            <a:pPr lvl="1"/>
            <a:r>
              <a:rPr lang="en-US" dirty="0"/>
              <a:t>Often connect outer pins to VCC and Ground respectively</a:t>
            </a:r>
          </a:p>
          <a:p>
            <a:pPr lvl="1"/>
            <a:r>
              <a:rPr lang="en-US" dirty="0"/>
              <a:t>Input then goes High or Low depending on switch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003B-EE7C-4C45-B82D-4F7DAF35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Button and Switch Basics - learn.sparkfun.com">
            <a:extLst>
              <a:ext uri="{FF2B5EF4-FFF2-40B4-BE49-F238E27FC236}">
                <a16:creationId xmlns:a16="http://schemas.microsoft.com/office/drawing/2014/main" id="{B46B2C5E-450D-4DCF-BBD7-F66374C4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064710"/>
            <a:ext cx="6267450" cy="2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001FD-1D20-4D49-A343-7E082566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59" y="2273300"/>
            <a:ext cx="2835838" cy="2537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68780-5512-4EBB-AA76-66ADF893E2A6}"/>
              </a:ext>
            </a:extLst>
          </p:cNvPr>
          <p:cNvSpPr txBox="1"/>
          <p:nvPr/>
        </p:nvSpPr>
        <p:spPr>
          <a:xfrm>
            <a:off x="731859" y="6216134"/>
            <a:ext cx="75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https://learn.sparkfun.com/tutorials/button-and-switch-basics/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98A4-09F7-48DF-8A83-F80DB09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E13A-E8FC-47B6-B3EC-5FD83902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Pole, Single Throw switch</a:t>
            </a:r>
          </a:p>
          <a:p>
            <a:pPr lvl="1"/>
            <a:r>
              <a:rPr lang="en-US" dirty="0"/>
              <a:t>Pole pin either connects to Throw pin or is disconnected</a:t>
            </a:r>
          </a:p>
          <a:p>
            <a:pPr lvl="1"/>
            <a:r>
              <a:rPr lang="en-US" dirty="0"/>
              <a:t>Come in normally-closed (connected) and normally-open (disconnected)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3AD7-2B3A-47B8-8035-E3459ECA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SPST circuit example and real-life example">
            <a:extLst>
              <a:ext uri="{FF2B5EF4-FFF2-40B4-BE49-F238E27FC236}">
                <a16:creationId xmlns:a16="http://schemas.microsoft.com/office/drawing/2014/main" id="{EAFFA5BB-89BD-4FFF-9005-FD0478C4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4" y="2562225"/>
            <a:ext cx="5715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ni Pushbutton Switch - COM-00097 - SparkFun Electronics">
            <a:extLst>
              <a:ext uri="{FF2B5EF4-FFF2-40B4-BE49-F238E27FC236}">
                <a16:creationId xmlns:a16="http://schemas.microsoft.com/office/drawing/2014/main" id="{57DD8D62-96F1-496F-9D18-ED8E5140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57" y="2645228"/>
            <a:ext cx="2558143" cy="2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2A2-78D3-4C80-8F60-93C67D3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4C52-7ABD-495E-B821-7BEED69C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36964"/>
            <a:ext cx="10972800" cy="2535236"/>
          </a:xfrm>
        </p:spPr>
        <p:txBody>
          <a:bodyPr/>
          <a:lstStyle/>
          <a:p>
            <a:r>
              <a:rPr lang="en-US" sz="2400" dirty="0"/>
              <a:t>When button is pushed, input signal is low</a:t>
            </a:r>
          </a:p>
          <a:p>
            <a:r>
              <a:rPr lang="en-US" sz="2400" b="1" dirty="0"/>
              <a:t>What is the value of the input when the button is unpressed?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307-D689-4FA8-981E-7D84F95A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B7CA2-B60E-4019-8C43-E3DE7CBF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94" y="1477962"/>
            <a:ext cx="5334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2A2-78D3-4C80-8F60-93C67D3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4C52-7ABD-495E-B821-7BEED69C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36964"/>
            <a:ext cx="10972800" cy="2535236"/>
          </a:xfrm>
        </p:spPr>
        <p:txBody>
          <a:bodyPr/>
          <a:lstStyle/>
          <a:p>
            <a:r>
              <a:rPr lang="en-US" sz="2400" dirty="0"/>
              <a:t>When button is pushed, input signal is low</a:t>
            </a:r>
          </a:p>
          <a:p>
            <a:r>
              <a:rPr lang="en-US" sz="2400" b="1" dirty="0"/>
              <a:t>What is the value of the input when the button is unpressed?</a:t>
            </a:r>
          </a:p>
          <a:p>
            <a:pPr lvl="1"/>
            <a:r>
              <a:rPr lang="en-US" dirty="0"/>
              <a:t>Floating! Could be any voltage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Solution: connect weakly to either high or low 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307-D689-4FA8-981E-7D84F95A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B7CA2-B60E-4019-8C43-E3DE7CBF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94" y="1477962"/>
            <a:ext cx="5334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1B76-247F-49F1-A197-59E20C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EC10-8602-43D1-8CE4-511B198D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  <a:p>
            <a:pPr lvl="1"/>
            <a:r>
              <a:rPr lang="en-US" dirty="0"/>
              <a:t>Debrief: How did that go?</a:t>
            </a:r>
          </a:p>
          <a:p>
            <a:pPr lvl="2"/>
            <a:r>
              <a:rPr lang="en-US" dirty="0"/>
              <a:t>Can use personal computers if preferred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schedule of Lab hours available on Canvas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Quiz</a:t>
            </a:r>
          </a:p>
          <a:p>
            <a:pPr lvl="1"/>
            <a:r>
              <a:rPr lang="en-US" dirty="0"/>
              <a:t>Today at end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D2708-CCD5-4557-B6B1-FF3228F9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2ADC-DEFF-4934-B4CF-AA0F9F8B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flows through the “path of least resistance”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C792-8B19-4197-8C9B-F725520E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pPr lvl="1"/>
            <a:r>
              <a:rPr lang="en-US" dirty="0"/>
              <a:t>Works well for the types of circuits we use</a:t>
            </a:r>
          </a:p>
          <a:p>
            <a:pPr lvl="1"/>
            <a:endParaRPr lang="en-US" dirty="0"/>
          </a:p>
          <a:p>
            <a:r>
              <a:rPr lang="en-US" dirty="0"/>
              <a:t>Pull-up resistor</a:t>
            </a:r>
          </a:p>
          <a:p>
            <a:pPr lvl="1"/>
            <a:r>
              <a:rPr lang="en-US" dirty="0"/>
              <a:t>When button is open (disconnected),</a:t>
            </a:r>
            <a:br>
              <a:rPr lang="en-US" dirty="0"/>
            </a:br>
            <a:r>
              <a:rPr lang="en-US" dirty="0"/>
              <a:t>the only path is through the resistor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button is closed (connected)</a:t>
            </a:r>
            <a:br>
              <a:rPr lang="en-US" dirty="0"/>
            </a:br>
            <a:r>
              <a:rPr lang="en-US" dirty="0"/>
              <a:t>the least resistance path is through</a:t>
            </a:r>
            <a:br>
              <a:rPr lang="en-US" dirty="0"/>
            </a:br>
            <a:r>
              <a:rPr lang="en-US" dirty="0"/>
              <a:t>the button to 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9CAF-E97C-4D9F-B5D0-C1CA5E1F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schematic pull-up">
            <a:extLst>
              <a:ext uri="{FF2B5EF4-FFF2-40B4-BE49-F238E27FC236}">
                <a16:creationId xmlns:a16="http://schemas.microsoft.com/office/drawing/2014/main" id="{1B89CC1F-246C-4F15-BCB0-4077FFFE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94" y="2262187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49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F487-7725-4597-A35A-CDBFF12D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Pull-up resistors and pull-down resistors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3924-A441-4AE4-8412-29707682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Resistor sets the “default” value of a wire</a:t>
            </a:r>
          </a:p>
          <a:p>
            <a:pPr lvl="1"/>
            <a:r>
              <a:rPr lang="en-US" dirty="0"/>
              <a:t>Pull-up connects to VCC</a:t>
            </a:r>
          </a:p>
          <a:p>
            <a:pPr lvl="1"/>
            <a:r>
              <a:rPr lang="en-US" dirty="0"/>
              <a:t>Pull-down connects to Ground</a:t>
            </a:r>
          </a:p>
          <a:p>
            <a:pPr lvl="1"/>
            <a:r>
              <a:rPr lang="en-US" dirty="0"/>
              <a:t>Usually 10-100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button is open (disconnected)</a:t>
            </a:r>
          </a:p>
          <a:p>
            <a:pPr lvl="1"/>
            <a:r>
              <a:rPr lang="en-US" dirty="0"/>
              <a:t>Connection through the resistor sets signal</a:t>
            </a:r>
          </a:p>
          <a:p>
            <a:pPr lvl="1"/>
            <a:endParaRPr lang="en-US" dirty="0"/>
          </a:p>
          <a:p>
            <a:r>
              <a:rPr lang="en-US" dirty="0"/>
              <a:t>When button is closed (connected)</a:t>
            </a:r>
          </a:p>
          <a:p>
            <a:pPr lvl="1"/>
            <a:r>
              <a:rPr lang="en-US" dirty="0"/>
              <a:t>Signal is directly connected to a voltage source</a:t>
            </a:r>
          </a:p>
          <a:p>
            <a:pPr lvl="1"/>
            <a:r>
              <a:rPr lang="en-US" dirty="0"/>
              <a:t>Much lower resistance means that signal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48A9E-E9F2-404D-9D0C-BF766E5D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 descr="schematic pull-up">
            <a:extLst>
              <a:ext uri="{FF2B5EF4-FFF2-40B4-BE49-F238E27FC236}">
                <a16:creationId xmlns:a16="http://schemas.microsoft.com/office/drawing/2014/main" id="{FB346F55-0B47-4EAD-B989-14021A16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94" y="1143000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77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7C26-6EA5-440B-957A-454F2D0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D03A-2555-4CA8-8831-F42EC615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743109" cy="5029200"/>
          </a:xfrm>
        </p:spPr>
        <p:txBody>
          <a:bodyPr/>
          <a:lstStyle/>
          <a:p>
            <a:r>
              <a:rPr lang="en-US" dirty="0"/>
              <a:t>Normally open buttons</a:t>
            </a:r>
          </a:p>
          <a:p>
            <a:pPr lvl="1"/>
            <a:r>
              <a:rPr lang="en-US" dirty="0"/>
              <a:t>Disconnected by default</a:t>
            </a:r>
          </a:p>
          <a:p>
            <a:pPr lvl="1"/>
            <a:endParaRPr lang="en-US" dirty="0"/>
          </a:p>
          <a:p>
            <a:r>
              <a:rPr lang="en-US" dirty="0"/>
              <a:t>Active low signal</a:t>
            </a:r>
          </a:p>
          <a:p>
            <a:pPr lvl="1"/>
            <a:r>
              <a:rPr lang="en-US" dirty="0"/>
              <a:t>Activating (pushing) button creates a low signal</a:t>
            </a:r>
          </a:p>
          <a:p>
            <a:pPr lvl="1"/>
            <a:endParaRPr lang="en-US" dirty="0"/>
          </a:p>
          <a:p>
            <a:r>
              <a:rPr lang="en-US" dirty="0"/>
              <a:t>Pull-up resistors</a:t>
            </a:r>
          </a:p>
          <a:p>
            <a:pPr lvl="1"/>
            <a:r>
              <a:rPr lang="en-US" dirty="0"/>
              <a:t>Set button signal high by default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161F-7FF9-4426-B940-EE1BE9CF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A1B9D-C1FA-43F5-9CBE-CB502A89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04" y="1143000"/>
            <a:ext cx="422969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1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1E4-D52A-4897-A032-F5E4CFFC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A4D3-8996-4B1D-BF3C-21E647C6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Emitting Diodes</a:t>
            </a:r>
          </a:p>
          <a:p>
            <a:pPr lvl="1"/>
            <a:r>
              <a:rPr lang="en-US" dirty="0"/>
              <a:t>Generate light as current passes through them</a:t>
            </a:r>
          </a:p>
          <a:p>
            <a:pPr lvl="1"/>
            <a:r>
              <a:rPr lang="en-US" dirty="0"/>
              <a:t>Various colors available</a:t>
            </a:r>
          </a:p>
          <a:p>
            <a:pPr lvl="1"/>
            <a:endParaRPr lang="en-US" dirty="0"/>
          </a:p>
          <a:p>
            <a:r>
              <a:rPr lang="en-US" dirty="0"/>
              <a:t>Diodes</a:t>
            </a:r>
          </a:p>
          <a:p>
            <a:pPr lvl="1"/>
            <a:r>
              <a:rPr lang="en-US" dirty="0"/>
              <a:t>Only allow current to go through one way</a:t>
            </a:r>
          </a:p>
          <a:p>
            <a:pPr lvl="1"/>
            <a:r>
              <a:rPr lang="en-US" dirty="0"/>
              <a:t>Not particularly relevant for LEDs</a:t>
            </a:r>
          </a:p>
          <a:p>
            <a:pPr lvl="2"/>
            <a:r>
              <a:rPr lang="en-US" dirty="0"/>
              <a:t>Treat as a digital component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Connect anode to high voltage and cathode to ground</a:t>
            </a:r>
          </a:p>
          <a:p>
            <a:pPr lvl="1"/>
            <a:r>
              <a:rPr lang="en-US" dirty="0"/>
              <a:t>Plus a resistor to limit the total amount of current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34B4-A0A9-4D63-A197-60EDD7B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75AE00-3DE1-4948-96D6-14C041CC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70" y="1320800"/>
            <a:ext cx="356542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DF1BE-58E3-4241-9A11-6E152757D0F2}"/>
              </a:ext>
            </a:extLst>
          </p:cNvPr>
          <p:cNvSpPr txBox="1"/>
          <p:nvPr/>
        </p:nvSpPr>
        <p:spPr>
          <a:xfrm>
            <a:off x="774700" y="6051550"/>
            <a:ext cx="75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https://learn.sparkfun.com/tutorials/light-emitting-diodes-leds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6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27A4-21CE-476E-8188-16AD3598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state for 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10ED-342B-446D-A898-3D0C38BE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LEDs can be active high or active low depending on configuration</a:t>
            </a:r>
          </a:p>
          <a:p>
            <a:pPr lvl="1"/>
            <a:r>
              <a:rPr lang="en-US" dirty="0"/>
              <a:t>Active high is how people assume they work</a:t>
            </a:r>
          </a:p>
          <a:p>
            <a:pPr lvl="1"/>
            <a:r>
              <a:rPr lang="en-US" dirty="0"/>
              <a:t>Active low is often used instead</a:t>
            </a:r>
          </a:p>
          <a:p>
            <a:pPr lvl="2"/>
            <a:r>
              <a:rPr lang="en-US" dirty="0"/>
              <a:t>GPIO pins can usually sink more current than they can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2CDA5-69B0-4C81-8F6B-6D25062D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FD0B1-D995-46ED-9093-3571E735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9" y="3052566"/>
            <a:ext cx="4486901" cy="2810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F8B48B-64CC-4F84-A5E1-BBB99AD6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80" y="2919197"/>
            <a:ext cx="419158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D3B-3A64-4BAF-9AAF-453117E7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78F0-60DB-48EA-886E-7EA495E7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Microphone LED</a:t>
            </a:r>
          </a:p>
          <a:p>
            <a:pPr lvl="1"/>
            <a:r>
              <a:rPr lang="en-US" dirty="0"/>
              <a:t>Active high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Simple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2CD4C-BB5D-4F80-81E8-3CB4555B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7F538A-82A5-47AB-9DAC-56316A0D1A1D}"/>
              </a:ext>
            </a:extLst>
          </p:cNvPr>
          <p:cNvGrpSpPr/>
          <p:nvPr/>
        </p:nvGrpSpPr>
        <p:grpSpPr>
          <a:xfrm>
            <a:off x="3634757" y="1760157"/>
            <a:ext cx="6804643" cy="4412043"/>
            <a:chOff x="4422157" y="1760157"/>
            <a:chExt cx="6804643" cy="44120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DFAAD0-A43E-4DB1-A114-029493B4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157" y="1760157"/>
              <a:ext cx="6804643" cy="44120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B90B8F-C08F-4197-9745-A9BB1758FA01}"/>
                </a:ext>
              </a:extLst>
            </p:cNvPr>
            <p:cNvSpPr/>
            <p:nvPr/>
          </p:nvSpPr>
          <p:spPr>
            <a:xfrm>
              <a:off x="6604000" y="2768600"/>
              <a:ext cx="4521200" cy="3403600"/>
            </a:xfrm>
            <a:prstGeom prst="rect">
              <a:avLst/>
            </a:prstGeom>
            <a:solidFill>
              <a:srgbClr val="D9D9D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D3C905-74F9-41C6-B65C-DB46923BAFC0}"/>
                </a:ext>
              </a:extLst>
            </p:cNvPr>
            <p:cNvSpPr/>
            <p:nvPr/>
          </p:nvSpPr>
          <p:spPr>
            <a:xfrm>
              <a:off x="5802898" y="2768600"/>
              <a:ext cx="801102" cy="660400"/>
            </a:xfrm>
            <a:prstGeom prst="rect">
              <a:avLst/>
            </a:prstGeom>
            <a:solidFill>
              <a:srgbClr val="D9D9D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3D651-4481-442C-8FC8-3831B0DB6EEA}"/>
              </a:ext>
            </a:extLst>
          </p:cNvPr>
          <p:cNvSpPr txBox="1"/>
          <p:nvPr/>
        </p:nvSpPr>
        <p:spPr>
          <a:xfrm>
            <a:off x="10541000" y="3098800"/>
            <a:ext cx="138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this other part for now</a:t>
            </a:r>
          </a:p>
        </p:txBody>
      </p:sp>
    </p:spTree>
    <p:extLst>
      <p:ext uri="{BB962C8B-B14F-4D97-AF65-F5344CB8AC3E}">
        <p14:creationId xmlns:p14="http://schemas.microsoft.com/office/powerpoint/2010/main" val="323953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Use two GPIO pins to control each LED</a:t>
            </a:r>
          </a:p>
          <a:p>
            <a:pPr lvl="1"/>
            <a:r>
              <a:rPr lang="en-US" sz="2000" dirty="0"/>
              <a:t>Row high as VDD</a:t>
            </a:r>
          </a:p>
          <a:p>
            <a:pPr lvl="1"/>
            <a:r>
              <a:rPr lang="en-US" sz="2000" dirty="0"/>
              <a:t>Column low as Ground</a:t>
            </a:r>
          </a:p>
          <a:p>
            <a:pPr lvl="1"/>
            <a:endParaRPr lang="en-US" sz="2000" dirty="0"/>
          </a:p>
          <a:p>
            <a:r>
              <a:rPr lang="en-US" sz="2400" dirty="0"/>
              <a:t>Remember, connections only exist where there are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083B6-DC62-4A7D-890B-188E8738F577}"/>
              </a:ext>
            </a:extLst>
          </p:cNvPr>
          <p:cNvGrpSpPr/>
          <p:nvPr/>
        </p:nvGrpSpPr>
        <p:grpSpPr>
          <a:xfrm>
            <a:off x="1627134" y="3982339"/>
            <a:ext cx="2908396" cy="2443861"/>
            <a:chOff x="1320704" y="3271139"/>
            <a:chExt cx="2908396" cy="2443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0FBB5F-34DD-4679-A309-DF71964C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704" y="3271139"/>
              <a:ext cx="2908396" cy="24438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5E678F-B0EF-44FC-93D0-BDA748F1DEFC}"/>
                </a:ext>
              </a:extLst>
            </p:cNvPr>
            <p:cNvSpPr/>
            <p:nvPr/>
          </p:nvSpPr>
          <p:spPr>
            <a:xfrm>
              <a:off x="3721100" y="4749800"/>
              <a:ext cx="508000" cy="965200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99006B-9288-480D-8987-99C267F09709}"/>
                </a:ext>
              </a:extLst>
            </p:cNvPr>
            <p:cNvSpPr/>
            <p:nvPr/>
          </p:nvSpPr>
          <p:spPr>
            <a:xfrm>
              <a:off x="3670299" y="4809331"/>
              <a:ext cx="106363" cy="160338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F9B7B-4DA8-4A2C-B89B-4623EA77FC1F}"/>
                </a:ext>
              </a:extLst>
            </p:cNvPr>
            <p:cNvSpPr/>
            <p:nvPr/>
          </p:nvSpPr>
          <p:spPr>
            <a:xfrm>
              <a:off x="3111500" y="4809330"/>
              <a:ext cx="507999" cy="1198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D8D6A-5018-478E-949E-B38BB3978086}"/>
                </a:ext>
              </a:extLst>
            </p:cNvPr>
            <p:cNvSpPr/>
            <p:nvPr/>
          </p:nvSpPr>
          <p:spPr>
            <a:xfrm>
              <a:off x="3492502" y="5518943"/>
              <a:ext cx="507999" cy="1960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31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Cannot individually control all LEDs simultaneously</a:t>
            </a:r>
          </a:p>
          <a:p>
            <a:pPr lvl="1"/>
            <a:r>
              <a:rPr lang="en-US" dirty="0"/>
              <a:t>Need to light one row at a time</a:t>
            </a:r>
          </a:p>
          <a:p>
            <a:pPr lvl="1"/>
            <a:r>
              <a:rPr lang="en-US" dirty="0"/>
              <a:t>Iterate rows quickly to make them appear on all the time</a:t>
            </a:r>
          </a:p>
          <a:p>
            <a:pPr lvl="1"/>
            <a:endParaRPr lang="en-US" dirty="0"/>
          </a:p>
          <a:p>
            <a:r>
              <a:rPr lang="en-US" dirty="0"/>
              <a:t>We’ll have a lab on these later</a:t>
            </a:r>
          </a:p>
          <a:p>
            <a:pPr lvl="1"/>
            <a:r>
              <a:rPr lang="en-US" dirty="0"/>
              <a:t>Combine GPIO and 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9C69-AF8E-40B5-97A4-605C5B76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42AE4-710D-4021-8B03-691C03DE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33DFD6-134D-4B47-9253-16B82F29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the spot in green have?</a:t>
            </a:r>
          </a:p>
          <a:p>
            <a:pPr lvl="1"/>
            <a:r>
              <a:rPr lang="en-US" dirty="0"/>
              <a:t>Pull-up Resistor</a:t>
            </a:r>
          </a:p>
          <a:p>
            <a:pPr lvl="1"/>
            <a:r>
              <a:rPr lang="en-US" dirty="0"/>
              <a:t>Pull-down Resistor</a:t>
            </a:r>
          </a:p>
          <a:p>
            <a:pPr lvl="1"/>
            <a:r>
              <a:rPr lang="en-US" dirty="0"/>
              <a:t>Either</a:t>
            </a:r>
          </a:p>
          <a:p>
            <a:pPr lvl="1"/>
            <a:r>
              <a:rPr lang="en-US" dirty="0"/>
              <a:t>Neither</a:t>
            </a:r>
          </a:p>
        </p:txBody>
      </p:sp>
      <p:pic>
        <p:nvPicPr>
          <p:cNvPr id="12" name="Content Placeholder 8" descr="Chart, diagram, schematic&#10;&#10;Description automatically generated">
            <a:extLst>
              <a:ext uri="{FF2B5EF4-FFF2-40B4-BE49-F238E27FC236}">
                <a16:creationId xmlns:a16="http://schemas.microsoft.com/office/drawing/2014/main" id="{93A5DD36-873F-4A10-8354-CFDE9F97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59" y="2667929"/>
            <a:ext cx="7396741" cy="35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9C69-AF8E-40B5-97A4-605C5B76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42AE4-710D-4021-8B03-691C03DE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33DFD6-134D-4B47-9253-16B82F29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the spot in green have?</a:t>
            </a:r>
          </a:p>
          <a:p>
            <a:pPr lvl="1"/>
            <a:r>
              <a:rPr lang="en-US" dirty="0"/>
              <a:t>Pull-up Resistor</a:t>
            </a:r>
          </a:p>
          <a:p>
            <a:pPr lvl="1"/>
            <a:r>
              <a:rPr lang="en-US" b="1" dirty="0"/>
              <a:t>Pull-down Resistor </a:t>
            </a:r>
            <a:r>
              <a:rPr lang="en-US" dirty="0"/>
              <a:t>(needs to pull input low by default)</a:t>
            </a:r>
          </a:p>
          <a:p>
            <a:pPr lvl="1"/>
            <a:r>
              <a:rPr lang="en-US" dirty="0"/>
              <a:t>Either</a:t>
            </a:r>
          </a:p>
          <a:p>
            <a:pPr lvl="1"/>
            <a:r>
              <a:rPr lang="en-US" dirty="0"/>
              <a:t>Neither</a:t>
            </a:r>
          </a:p>
        </p:txBody>
      </p:sp>
      <p:pic>
        <p:nvPicPr>
          <p:cNvPr id="12" name="Content Placeholder 8" descr="Chart, diagram, schematic&#10;&#10;Description automatically generated">
            <a:extLst>
              <a:ext uri="{FF2B5EF4-FFF2-40B4-BE49-F238E27FC236}">
                <a16:creationId xmlns:a16="http://schemas.microsoft.com/office/drawing/2014/main" id="{93A5DD36-873F-4A10-8354-CFDE9F97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59" y="2667929"/>
            <a:ext cx="7396741" cy="35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C0CB-95E5-4231-B9FB-BD77A2F2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F1E3-51FE-4D14-B2C4-EC088EC4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time to start forming teams and working on Proposals</a:t>
            </a:r>
          </a:p>
          <a:p>
            <a:pPr lvl="1"/>
            <a:r>
              <a:rPr lang="en-US" dirty="0"/>
              <a:t>Due next week Tuesday!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Project details are posted to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Specific proposal details are on the Canvas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1505A-DB44-44BB-A246-7F72970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DMA</a:t>
            </a:r>
          </a:p>
          <a:p>
            <a:endParaRPr lang="en-US" dirty="0"/>
          </a:p>
          <a:p>
            <a:r>
              <a:rPr lang="en-US" dirty="0"/>
              <a:t>Digital Circuits</a:t>
            </a:r>
          </a:p>
          <a:p>
            <a:endParaRPr lang="en-US" dirty="0"/>
          </a:p>
          <a:p>
            <a:r>
              <a:rPr lang="en-US" b="1" dirty="0"/>
              <a:t>GPIOTE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7378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interrupts from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peripheral, GPIOTE (GPIO Task/Event)</a:t>
            </a:r>
          </a:p>
          <a:p>
            <a:pPr lvl="1"/>
            <a:r>
              <a:rPr lang="en-US" dirty="0"/>
              <a:t>Manages up to 8 individual pins</a:t>
            </a:r>
          </a:p>
          <a:p>
            <a:pPr lvl="2"/>
            <a:r>
              <a:rPr lang="en-US" dirty="0"/>
              <a:t>Can read inputs and trigger interrupts</a:t>
            </a:r>
          </a:p>
          <a:p>
            <a:pPr lvl="2"/>
            <a:r>
              <a:rPr lang="en-US" dirty="0"/>
              <a:t>Can also connect outputs from events on other peripherals (PPI)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trigger interrupts for a “Port event” as well</a:t>
            </a:r>
          </a:p>
          <a:p>
            <a:pPr lvl="2"/>
            <a:r>
              <a:rPr lang="en-US" dirty="0"/>
              <a:t>Software checks which pin(s) caused the event to occur</a:t>
            </a:r>
          </a:p>
          <a:p>
            <a:pPr lvl="2"/>
            <a:r>
              <a:rPr lang="en-US" dirty="0"/>
              <a:t>Very low power operation (works with system clocks off)</a:t>
            </a:r>
          </a:p>
          <a:p>
            <a:pPr lvl="2"/>
            <a:endParaRPr lang="en-US" dirty="0"/>
          </a:p>
          <a:p>
            <a:r>
              <a:rPr lang="en-US" dirty="0"/>
              <a:t>Unclear why this is a separate peripheral</a:t>
            </a:r>
          </a:p>
          <a:p>
            <a:pPr lvl="1"/>
            <a:r>
              <a:rPr lang="en-US" dirty="0"/>
              <a:t>Presumably too complicated/expensive to have 42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0268-F020-4595-B5E8-770DCA8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individual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DE9-BA05-46D8-9C85-13C65ED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an available GPIOTE channel (0-7)</a:t>
            </a:r>
          </a:p>
          <a:p>
            <a:pPr lvl="1"/>
            <a:endParaRPr lang="en-US" dirty="0"/>
          </a:p>
          <a:p>
            <a:r>
              <a:rPr lang="en-US" dirty="0"/>
              <a:t>Configure it</a:t>
            </a:r>
          </a:p>
          <a:p>
            <a:pPr lvl="1"/>
            <a:r>
              <a:rPr lang="en-US" dirty="0"/>
              <a:t>Port and Pin number</a:t>
            </a:r>
          </a:p>
          <a:p>
            <a:pPr lvl="1"/>
            <a:r>
              <a:rPr lang="en-US" dirty="0"/>
              <a:t>Task (output), Event (input), or Disabled</a:t>
            </a:r>
          </a:p>
          <a:p>
            <a:pPr lvl="1"/>
            <a:r>
              <a:rPr lang="en-US" dirty="0"/>
              <a:t>Polarity for input events</a:t>
            </a:r>
          </a:p>
          <a:p>
            <a:pPr lvl="2"/>
            <a:r>
              <a:rPr lang="en-US" dirty="0"/>
              <a:t>Low-to-high</a:t>
            </a:r>
          </a:p>
          <a:p>
            <a:pPr lvl="2"/>
            <a:r>
              <a:rPr lang="en-US" dirty="0"/>
              <a:t>High-to-low</a:t>
            </a:r>
          </a:p>
          <a:p>
            <a:pPr lvl="2"/>
            <a:r>
              <a:rPr lang="en-US" dirty="0"/>
              <a:t>Toggle (both directions)</a:t>
            </a:r>
          </a:p>
          <a:p>
            <a:pPr lvl="2"/>
            <a:endParaRPr lang="en-US" dirty="0"/>
          </a:p>
          <a:p>
            <a:r>
              <a:rPr lang="en-US" dirty="0"/>
              <a:t>Enable interrupts for channel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</a:t>
            </a:r>
          </a:p>
          <a:p>
            <a:pPr lvl="1"/>
            <a:r>
              <a:rPr lang="en-US" dirty="0"/>
              <a:t>Doesn’t happen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8195-5ECF-4152-9835-36589E4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9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B95-DC76-47FA-90FE-05B9FE4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port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6A15-89A4-4628-97FA-C1EE0E7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“Detect” signal. Generated from pin Sense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F7A4-9699-4223-B614-9CE5126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C0D24-5643-4802-B20D-981644EE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723978"/>
            <a:ext cx="10972799" cy="4448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A105BE-4166-49CE-A8EF-CDF4E531DE19}"/>
              </a:ext>
            </a:extLst>
          </p:cNvPr>
          <p:cNvSpPr/>
          <p:nvPr/>
        </p:nvSpPr>
        <p:spPr>
          <a:xfrm flipH="1">
            <a:off x="6654800" y="3594100"/>
            <a:ext cx="1028700" cy="698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1693F-4235-4DC0-822F-CBE98D302FFE}"/>
              </a:ext>
            </a:extLst>
          </p:cNvPr>
          <p:cNvSpPr/>
          <p:nvPr/>
        </p:nvSpPr>
        <p:spPr>
          <a:xfrm>
            <a:off x="4826000" y="4673601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3460-4A03-4A17-8172-15C877406558}"/>
              </a:ext>
            </a:extLst>
          </p:cNvPr>
          <p:cNvSpPr/>
          <p:nvPr/>
        </p:nvSpPr>
        <p:spPr>
          <a:xfrm>
            <a:off x="4826000" y="2184399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6A958-3083-4192-BADF-450E65A30374}"/>
              </a:ext>
            </a:extLst>
          </p:cNvPr>
          <p:cNvSpPr/>
          <p:nvPr/>
        </p:nvSpPr>
        <p:spPr>
          <a:xfrm flipH="1">
            <a:off x="607592" y="1663700"/>
            <a:ext cx="5323308" cy="327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DD8-CE50-4F99-BC16-B42AEB7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port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8F87-6BB0-4E05-9F6F-24D3437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the Sense for each pin</a:t>
            </a:r>
          </a:p>
          <a:p>
            <a:pPr lvl="1"/>
            <a:r>
              <a:rPr lang="en-US" dirty="0"/>
              <a:t>High or Low</a:t>
            </a:r>
          </a:p>
          <a:p>
            <a:pPr lvl="1"/>
            <a:r>
              <a:rPr lang="en-US" dirty="0"/>
              <a:t>Allows different pins to have different “active” states</a:t>
            </a:r>
          </a:p>
          <a:p>
            <a:pPr lvl="1"/>
            <a:endParaRPr lang="en-US" dirty="0"/>
          </a:p>
          <a:p>
            <a:r>
              <a:rPr lang="en-US" dirty="0"/>
              <a:t>Select detect mode</a:t>
            </a:r>
          </a:p>
          <a:p>
            <a:pPr lvl="1"/>
            <a:r>
              <a:rPr lang="en-US" dirty="0"/>
              <a:t>Direct connection to pins</a:t>
            </a:r>
          </a:p>
          <a:p>
            <a:pPr lvl="1"/>
            <a:r>
              <a:rPr lang="en-US" dirty="0"/>
              <a:t>Latched version (saved even if pin later changes back)</a:t>
            </a:r>
          </a:p>
          <a:p>
            <a:pPr lvl="1"/>
            <a:endParaRPr lang="en-US" dirty="0"/>
          </a:p>
          <a:p>
            <a:r>
              <a:rPr lang="en-US" dirty="0"/>
              <a:t>Enable interrupts for port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 and value in Latch register</a:t>
            </a:r>
          </a:p>
          <a:p>
            <a:pPr lvl="1"/>
            <a:r>
              <a:rPr lang="en-US" dirty="0"/>
              <a:t>Doesn’t happen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3426-8672-4CBE-8CEE-01236B6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DMA</a:t>
            </a:r>
          </a:p>
          <a:p>
            <a:endParaRPr lang="en-US" dirty="0"/>
          </a:p>
          <a:p>
            <a:r>
              <a:rPr lang="en-US" dirty="0"/>
              <a:t>Digital Circuits</a:t>
            </a:r>
          </a:p>
          <a:p>
            <a:endParaRPr lang="en-US" dirty="0"/>
          </a:p>
          <a:p>
            <a:r>
              <a:rPr lang="en-US" dirty="0"/>
              <a:t>GPIOTE</a:t>
            </a:r>
          </a:p>
          <a:p>
            <a:endParaRPr lang="en-US" dirty="0"/>
          </a:p>
          <a:p>
            <a:r>
              <a:rPr lang="en-US" b="1" dirty="0"/>
              <a:t>Energy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1590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8690-5700-497A-92B8-878E410A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6FC0-26B0-40A1-A791-675734C1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b="1" dirty="0"/>
              <a:t>V = I x R</a:t>
            </a:r>
          </a:p>
          <a:p>
            <a:r>
              <a:rPr lang="en-US" dirty="0"/>
              <a:t>Volts = Current times Resistance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200" b="1" dirty="0"/>
          </a:p>
          <a:p>
            <a:pPr marL="457200" lvl="1" indent="0">
              <a:buNone/>
            </a:pPr>
            <a:r>
              <a:rPr lang="en-US" sz="3200" b="1" dirty="0"/>
              <a:t>P = I x V</a:t>
            </a:r>
          </a:p>
          <a:p>
            <a:r>
              <a:rPr lang="en-US" dirty="0"/>
              <a:t>Power = Current times Voltage</a:t>
            </a:r>
          </a:p>
          <a:p>
            <a:endParaRPr lang="en-US" dirty="0"/>
          </a:p>
          <a:p>
            <a:r>
              <a:rPr lang="en-US" dirty="0"/>
              <a:t>These two equations govern most of the circuit math we’ll need in this course</a:t>
            </a:r>
          </a:p>
          <a:p>
            <a:pPr lvl="1"/>
            <a:r>
              <a:rPr lang="en-US" dirty="0"/>
              <a:t>Work with resistive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1F862-3941-4A73-AC8E-C0F3949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E0B51-D119-4CF4-AAFC-3A7B162F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49" y="958850"/>
            <a:ext cx="4974545" cy="33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55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EF79-E05D-4428-BB30-0CD35704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F67F-EA0F-483D-A45C-9FA4C55D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Batteries often list energy in mA*h (milliamp – hours)</a:t>
            </a:r>
          </a:p>
          <a:p>
            <a:pPr lvl="1"/>
            <a:r>
              <a:rPr lang="en-US" dirty="0"/>
              <a:t>Coin cell battery: 3v at 220 </a:t>
            </a:r>
            <a:r>
              <a:rPr lang="en-US" dirty="0" err="1"/>
              <a:t>mAh</a:t>
            </a:r>
            <a:endParaRPr lang="en-US" dirty="0"/>
          </a:p>
          <a:p>
            <a:pPr lvl="1"/>
            <a:r>
              <a:rPr lang="en-US" dirty="0"/>
              <a:t>2x AA battery: 3v at 2000 </a:t>
            </a:r>
            <a:r>
              <a:rPr lang="en-US" dirty="0" err="1"/>
              <a:t>mAh</a:t>
            </a:r>
            <a:endParaRPr lang="en-US" dirty="0"/>
          </a:p>
          <a:p>
            <a:pPr lvl="1"/>
            <a:r>
              <a:rPr lang="en-US" dirty="0"/>
              <a:t>iPhone 11 battery: 3.7v at 3000 </a:t>
            </a:r>
            <a:r>
              <a:rPr lang="en-US" dirty="0" err="1"/>
              <a:t>mAh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nRF52833 active current: 5.6 mA (at 3v)</a:t>
            </a:r>
          </a:p>
          <a:p>
            <a:pPr lvl="1"/>
            <a:r>
              <a:rPr lang="en-US" dirty="0"/>
              <a:t>Coin cell: 	40 hours   -&gt;  ~2 days</a:t>
            </a:r>
          </a:p>
          <a:p>
            <a:pPr lvl="1"/>
            <a:r>
              <a:rPr lang="en-US" dirty="0"/>
              <a:t>2x AA: 		360 hours -&gt; ~15 days</a:t>
            </a:r>
          </a:p>
          <a:p>
            <a:pPr lvl="1"/>
            <a:r>
              <a:rPr lang="en-US" dirty="0"/>
              <a:t>iPhone 11:	535 hours -&gt; ~22 days</a:t>
            </a:r>
          </a:p>
          <a:p>
            <a:pPr lvl="1"/>
            <a:endParaRPr lang="en-US" dirty="0"/>
          </a:p>
          <a:p>
            <a:r>
              <a:rPr lang="en-US" dirty="0"/>
              <a:t>So how does any of this work???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B3C1-A410-49A1-8BA8-5E56FEB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690B-C852-4BAC-A0CB-417D4B1BD2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5101" y="1737189"/>
            <a:ext cx="1935930" cy="153941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309D57B-C031-45B0-816C-BB109FD8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60" y="3540176"/>
            <a:ext cx="2217737" cy="28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75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E5BC-B766-474F-A013-9C712733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sleep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D698-A7EE-4AFA-A75E-7AE014F9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Sleep mode</a:t>
            </a:r>
          </a:p>
          <a:p>
            <a:pPr lvl="1"/>
            <a:r>
              <a:rPr lang="en-US" dirty="0"/>
              <a:t>Processor stops running</a:t>
            </a:r>
          </a:p>
          <a:p>
            <a:pPr lvl="1"/>
            <a:r>
              <a:rPr lang="en-US" dirty="0"/>
              <a:t>Most peripherals are disabled</a:t>
            </a:r>
          </a:p>
          <a:p>
            <a:pPr lvl="1"/>
            <a:r>
              <a:rPr lang="en-US" dirty="0"/>
              <a:t>Continues until an interrupt occurs and wakes the microcontroller</a:t>
            </a:r>
          </a:p>
          <a:p>
            <a:pPr lvl="2"/>
            <a:r>
              <a:rPr lang="en-US" dirty="0"/>
              <a:t>Usually a timer or GPIO input</a:t>
            </a:r>
          </a:p>
          <a:p>
            <a:pPr lvl="2"/>
            <a:endParaRPr lang="en-US" dirty="0"/>
          </a:p>
          <a:p>
            <a:r>
              <a:rPr lang="en-US" dirty="0"/>
              <a:t>nRF52833 sleep mode current: 1.8 </a:t>
            </a:r>
            <a:r>
              <a:rPr lang="en-US" dirty="0" err="1"/>
              <a:t>μA</a:t>
            </a:r>
            <a:r>
              <a:rPr lang="en-US" dirty="0"/>
              <a:t> (GPIO port event only)</a:t>
            </a:r>
          </a:p>
          <a:p>
            <a:pPr lvl="1"/>
            <a:r>
              <a:rPr lang="en-US" dirty="0"/>
              <a:t>Coin cell: 	122222 hours   -&gt;  ~5000 days -&gt; ~14 years</a:t>
            </a:r>
          </a:p>
          <a:p>
            <a:pPr lvl="1"/>
            <a:endParaRPr lang="en-US" dirty="0"/>
          </a:p>
          <a:p>
            <a:r>
              <a:rPr lang="en-US" dirty="0"/>
              <a:t>Low-power systems shoot for less than 1% duty cycle</a:t>
            </a:r>
          </a:p>
          <a:p>
            <a:pPr lvl="1"/>
            <a:r>
              <a:rPr lang="en-US" dirty="0"/>
              <a:t>Average current of ~100 </a:t>
            </a:r>
            <a:r>
              <a:rPr lang="en-US" dirty="0" err="1"/>
              <a:t>μA</a:t>
            </a:r>
            <a:r>
              <a:rPr lang="en-US" dirty="0"/>
              <a:t> or less</a:t>
            </a:r>
          </a:p>
          <a:p>
            <a:pPr lvl="1"/>
            <a:r>
              <a:rPr lang="en-US" dirty="0"/>
              <a:t>Warning: other stuff on the board counts!!</a:t>
            </a:r>
          </a:p>
          <a:p>
            <a:pPr lvl="2"/>
            <a:r>
              <a:rPr lang="en-US" dirty="0"/>
              <a:t>LEDs are 1-10 mA each… Power is not a concern of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7367A-A63B-437C-A6FA-4B4F7474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0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DMA</a:t>
            </a:r>
          </a:p>
          <a:p>
            <a:endParaRPr lang="en-US" dirty="0"/>
          </a:p>
          <a:p>
            <a:r>
              <a:rPr lang="en-US" dirty="0"/>
              <a:t>Digital Circuits</a:t>
            </a:r>
          </a:p>
          <a:p>
            <a:endParaRPr lang="en-US" dirty="0"/>
          </a:p>
          <a:p>
            <a:r>
              <a:rPr lang="en-US" dirty="0"/>
              <a:t>GPIOTE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7066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 final interaction pattern: DMA</a:t>
            </a:r>
          </a:p>
          <a:p>
            <a:endParaRPr lang="en-US" dirty="0"/>
          </a:p>
          <a:p>
            <a:r>
              <a:rPr lang="en-US" dirty="0"/>
              <a:t>Understand the basics of digital circuitry</a:t>
            </a:r>
          </a:p>
          <a:p>
            <a:pPr lvl="1"/>
            <a:r>
              <a:rPr lang="en-US" dirty="0"/>
              <a:t>Enough to be able to interact with the </a:t>
            </a:r>
            <a:r>
              <a:rPr lang="en-US" dirty="0" err="1"/>
              <a:t>Microbit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Finish our exploration of the GPIO peripherals on the </a:t>
            </a:r>
            <a:r>
              <a:rPr lang="en-US" dirty="0" err="1"/>
              <a:t>Microbit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step deeper in to EE-land: energy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DMA</a:t>
            </a:r>
          </a:p>
          <a:p>
            <a:endParaRPr lang="en-US" dirty="0"/>
          </a:p>
          <a:p>
            <a:r>
              <a:rPr lang="en-US" dirty="0"/>
              <a:t>Digital Circuits</a:t>
            </a:r>
          </a:p>
          <a:p>
            <a:endParaRPr lang="en-US" dirty="0"/>
          </a:p>
          <a:p>
            <a:r>
              <a:rPr lang="en-US" dirty="0"/>
              <a:t>GPIOTE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396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Polling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is ready for a command)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value(s) to DATA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command(s) to COMMAND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has completed the request)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Read value(s)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2BAD3-0ECD-407E-9C55-F8456F63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09"/>
          <a:stretch/>
        </p:blipFill>
        <p:spPr>
          <a:xfrm>
            <a:off x="3350794" y="1143000"/>
            <a:ext cx="58674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64A3D-67CF-4B73-9235-DD80D163EF54}"/>
              </a:ext>
            </a:extLst>
          </p:cNvPr>
          <p:cNvSpPr txBox="1"/>
          <p:nvPr/>
        </p:nvSpPr>
        <p:spPr>
          <a:xfrm>
            <a:off x="8648700" y="2489200"/>
            <a:ext cx="318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“polling” model of I/O.</a:t>
            </a:r>
          </a:p>
          <a:p>
            <a:br>
              <a:rPr lang="en-US" sz="2400" dirty="0"/>
            </a:br>
            <a:r>
              <a:rPr lang="en-US" sz="2400" dirty="0"/>
              <a:t>“Poll” the peripheral in software repeatedly to see if it’s ready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4895846"/>
            <a:ext cx="3035300" cy="146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6ABF2-4F26-436C-8409-D9707CD66863}"/>
              </a:ext>
            </a:extLst>
          </p:cNvPr>
          <p:cNvCxnSpPr>
            <a:cxnSpLocks/>
          </p:cNvCxnSpPr>
          <p:nvPr/>
        </p:nvCxnSpPr>
        <p:spPr>
          <a:xfrm>
            <a:off x="3346450" y="5721350"/>
            <a:ext cx="0" cy="4889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035F-58FC-4B0D-B514-C049A7AB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9CA6-8932-44BF-8EB4-FB981D5F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interrupts, providing data to the peripheral is time consuming</a:t>
            </a:r>
          </a:p>
          <a:p>
            <a:pPr lvl="1"/>
            <a:r>
              <a:rPr lang="en-US" dirty="0"/>
              <a:t>Need to be interrupted every byte, to copy the next byte over</a:t>
            </a:r>
          </a:p>
          <a:p>
            <a:endParaRPr lang="en-US" dirty="0"/>
          </a:p>
          <a:p>
            <a:r>
              <a:rPr lang="en-US" dirty="0"/>
              <a:t>DMA is an alternative method that uses hardware to do the memory transfers for the processor</a:t>
            </a:r>
          </a:p>
          <a:p>
            <a:pPr lvl="1"/>
            <a:r>
              <a:rPr lang="en-US" dirty="0"/>
              <a:t>Software writes address of the data and the size to the peripheral</a:t>
            </a:r>
          </a:p>
          <a:p>
            <a:pPr lvl="1"/>
            <a:r>
              <a:rPr lang="en-US" dirty="0"/>
              <a:t>Peripheral reads data directly from memory</a:t>
            </a:r>
          </a:p>
          <a:p>
            <a:pPr lvl="1"/>
            <a:r>
              <a:rPr lang="en-US" dirty="0"/>
              <a:t>Processor can go do other things while read/write is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3FBF8-2A5E-4543-9DE0-1FDD940A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3D66-E52F-430F-AEC1-A024F2B8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DMA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FF55-283F-4023-B2B3-999E8157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Google Shape;865;p56">
            <a:extLst>
              <a:ext uri="{FF2B5EF4-FFF2-40B4-BE49-F238E27FC236}">
                <a16:creationId xmlns:a16="http://schemas.microsoft.com/office/drawing/2014/main" id="{D359E7D8-F65D-4986-ACA0-2905947760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0859"/>
          <a:stretch/>
        </p:blipFill>
        <p:spPr>
          <a:xfrm>
            <a:off x="899828" y="1143000"/>
            <a:ext cx="10388331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33113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850</TotalTime>
  <Words>1627</Words>
  <Application>Microsoft Office PowerPoint</Application>
  <PresentationFormat>Widescreen</PresentationFormat>
  <Paragraphs>370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Tahoma</vt:lpstr>
      <vt:lpstr>Class Slides</vt:lpstr>
      <vt:lpstr>Lecture 05 Digital Circuits</vt:lpstr>
      <vt:lpstr>Administrivia</vt:lpstr>
      <vt:lpstr>Project Proposals</vt:lpstr>
      <vt:lpstr>Today’s Goals</vt:lpstr>
      <vt:lpstr>Outline</vt:lpstr>
      <vt:lpstr>Reminder: Polling I/O</vt:lpstr>
      <vt:lpstr>Reminder: Interrupts, visually</vt:lpstr>
      <vt:lpstr>Direct Memory Access (DMA)</vt:lpstr>
      <vt:lpstr>General-purpose DMA</vt:lpstr>
      <vt:lpstr>Special-purpose DMA</vt:lpstr>
      <vt:lpstr>Full peripheral interaction pattern</vt:lpstr>
      <vt:lpstr>Outline</vt:lpstr>
      <vt:lpstr>Digital signals</vt:lpstr>
      <vt:lpstr>Digital signals map to voltage ranges</vt:lpstr>
      <vt:lpstr>Digital circuits</vt:lpstr>
      <vt:lpstr>Switches</vt:lpstr>
      <vt:lpstr>Buttons</vt:lpstr>
      <vt:lpstr>Disconnected circuits</vt:lpstr>
      <vt:lpstr>Disconnected circuits</vt:lpstr>
      <vt:lpstr>Current flows through the “path of least resistance”</vt:lpstr>
      <vt:lpstr>Pull-up resistors and pull-down resistors</vt:lpstr>
      <vt:lpstr>Buttons on the Microbit</vt:lpstr>
      <vt:lpstr>LEDs</vt:lpstr>
      <vt:lpstr>Active state for LEDs</vt:lpstr>
      <vt:lpstr>LEDs on the Microbit</vt:lpstr>
      <vt:lpstr>LEDs on the Microbit</vt:lpstr>
      <vt:lpstr>Controlling the LED matrix</vt:lpstr>
      <vt:lpstr>Break + Question</vt:lpstr>
      <vt:lpstr>Break + Question</vt:lpstr>
      <vt:lpstr>Outline</vt:lpstr>
      <vt:lpstr>Handling interrupts from GPIO</vt:lpstr>
      <vt:lpstr>Configuring individual input interrupts</vt:lpstr>
      <vt:lpstr>Sensing port events</vt:lpstr>
      <vt:lpstr>Configuring port input interrupts</vt:lpstr>
      <vt:lpstr>Outline</vt:lpstr>
      <vt:lpstr>Ohm’s Law</vt:lpstr>
      <vt:lpstr>Thinking about energy</vt:lpstr>
      <vt:lpstr>Microcontroller sleep modes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Digital Circuits</dc:title>
  <dc:creator>Branden Ghena</dc:creator>
  <cp:lastModifiedBy>Branden Ghena</cp:lastModifiedBy>
  <cp:revision>49</cp:revision>
  <dcterms:created xsi:type="dcterms:W3CDTF">2021-04-06T21:49:56Z</dcterms:created>
  <dcterms:modified xsi:type="dcterms:W3CDTF">2021-10-05T20:03:52Z</dcterms:modified>
</cp:coreProperties>
</file>