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4"/>
  </p:notesMasterIdLst>
  <p:sldIdLst>
    <p:sldId id="256" r:id="rId2"/>
    <p:sldId id="419" r:id="rId3"/>
    <p:sldId id="264" r:id="rId4"/>
    <p:sldId id="348" r:id="rId5"/>
    <p:sldId id="383" r:id="rId6"/>
    <p:sldId id="393" r:id="rId7"/>
    <p:sldId id="416" r:id="rId8"/>
    <p:sldId id="390" r:id="rId9"/>
    <p:sldId id="392" r:id="rId10"/>
    <p:sldId id="394" r:id="rId11"/>
    <p:sldId id="395" r:id="rId12"/>
    <p:sldId id="443" r:id="rId13"/>
    <p:sldId id="396" r:id="rId14"/>
    <p:sldId id="417" r:id="rId15"/>
    <p:sldId id="418" r:id="rId16"/>
    <p:sldId id="399" r:id="rId17"/>
    <p:sldId id="400" r:id="rId18"/>
    <p:sldId id="385" r:id="rId19"/>
    <p:sldId id="401" r:id="rId20"/>
    <p:sldId id="402" r:id="rId21"/>
    <p:sldId id="405" r:id="rId22"/>
    <p:sldId id="403" r:id="rId23"/>
    <p:sldId id="387" r:id="rId24"/>
    <p:sldId id="410" r:id="rId25"/>
    <p:sldId id="411" r:id="rId26"/>
    <p:sldId id="444" r:id="rId27"/>
    <p:sldId id="420" r:id="rId28"/>
    <p:sldId id="388" r:id="rId29"/>
    <p:sldId id="421" r:id="rId30"/>
    <p:sldId id="422" r:id="rId31"/>
    <p:sldId id="423" r:id="rId32"/>
    <p:sldId id="424" r:id="rId33"/>
    <p:sldId id="425" r:id="rId34"/>
    <p:sldId id="426" r:id="rId35"/>
    <p:sldId id="427" r:id="rId36"/>
    <p:sldId id="391" r:id="rId37"/>
    <p:sldId id="428" r:id="rId38"/>
    <p:sldId id="429" r:id="rId39"/>
    <p:sldId id="430" r:id="rId40"/>
    <p:sldId id="431" r:id="rId41"/>
    <p:sldId id="432" r:id="rId42"/>
    <p:sldId id="433" r:id="rId43"/>
    <p:sldId id="434" r:id="rId44"/>
    <p:sldId id="435" r:id="rId45"/>
    <p:sldId id="436" r:id="rId46"/>
    <p:sldId id="437" r:id="rId47"/>
    <p:sldId id="438" r:id="rId48"/>
    <p:sldId id="439" r:id="rId49"/>
    <p:sldId id="440" r:id="rId50"/>
    <p:sldId id="441" r:id="rId51"/>
    <p:sldId id="448" r:id="rId52"/>
    <p:sldId id="445" r:id="rId53"/>
    <p:sldId id="404" r:id="rId54"/>
    <p:sldId id="397" r:id="rId55"/>
    <p:sldId id="406" r:id="rId56"/>
    <p:sldId id="446" r:id="rId57"/>
    <p:sldId id="407" r:id="rId58"/>
    <p:sldId id="408" r:id="rId59"/>
    <p:sldId id="389" r:id="rId60"/>
    <p:sldId id="398" r:id="rId61"/>
    <p:sldId id="409" r:id="rId62"/>
    <p:sldId id="447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19"/>
            <p14:sldId id="264"/>
          </p14:sldIdLst>
        </p14:section>
        <p14:section name="Clocks" id="{B55B8E8C-5EAB-4A1E-A4E9-AE5E896E46FA}">
          <p14:sldIdLst>
            <p14:sldId id="348"/>
            <p14:sldId id="383"/>
            <p14:sldId id="393"/>
            <p14:sldId id="416"/>
            <p14:sldId id="390"/>
            <p14:sldId id="392"/>
            <p14:sldId id="394"/>
            <p14:sldId id="395"/>
          </p14:sldIdLst>
        </p14:section>
        <p14:section name="Timers" id="{3AEF2BFC-2111-4138-9D2C-E0238935173B}">
          <p14:sldIdLst>
            <p14:sldId id="443"/>
            <p14:sldId id="396"/>
            <p14:sldId id="417"/>
            <p14:sldId id="418"/>
            <p14:sldId id="399"/>
            <p14:sldId id="400"/>
            <p14:sldId id="385"/>
            <p14:sldId id="401"/>
            <p14:sldId id="402"/>
            <p14:sldId id="405"/>
            <p14:sldId id="403"/>
            <p14:sldId id="387"/>
            <p14:sldId id="410"/>
            <p14:sldId id="411"/>
          </p14:sldIdLst>
        </p14:section>
        <p14:section name="Virtualizing Resources" id="{42C85850-AB16-43CD-8893-F400BEDCA1E0}">
          <p14:sldIdLst>
            <p14:sldId id="444"/>
            <p14:sldId id="420"/>
            <p14:sldId id="388"/>
            <p14:sldId id="421"/>
            <p14:sldId id="422"/>
            <p14:sldId id="423"/>
            <p14:sldId id="424"/>
            <p14:sldId id="425"/>
            <p14:sldId id="426"/>
            <p14:sldId id="427"/>
            <p14:sldId id="391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8"/>
          </p14:sldIdLst>
        </p14:section>
        <p14:section name="Real-time counter" id="{20F57EA6-FE94-4093-B71E-09FAFE743727}">
          <p14:sldIdLst>
            <p14:sldId id="445"/>
            <p14:sldId id="404"/>
            <p14:sldId id="397"/>
            <p14:sldId id="406"/>
          </p14:sldIdLst>
        </p14:section>
        <p14:section name="Watchdog" id="{BF33C9ED-957B-4E15-99B5-A9D92D13AB07}">
          <p14:sldIdLst>
            <p14:sldId id="446"/>
            <p14:sldId id="407"/>
            <p14:sldId id="408"/>
            <p14:sldId id="389"/>
            <p14:sldId id="398"/>
            <p14:sldId id="409"/>
          </p14:sldIdLst>
        </p14:section>
        <p14:section name="Wrapup" id="{29A7F866-9DA9-446B-8359-CE426CB89C7A}">
          <p14:sldIdLst>
            <p14:sldId id="4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111" d="100"/>
          <a:sy n="111" d="100"/>
        </p:scale>
        <p:origin x="80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itlevy.com/papers/2021-ewsn-chiang.pd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06</a:t>
            </a:r>
            <a:br>
              <a:rPr lang="en-US" dirty="0"/>
            </a:br>
            <a:r>
              <a:rPr lang="en-US" dirty="0"/>
              <a:t>Timers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CE346 – Microprocessor System Design</a:t>
            </a:r>
          </a:p>
          <a:p>
            <a:r>
              <a:rPr lang="en-US" dirty="0"/>
              <a:t>Branden Ghena – Fall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8A91B2D-D5C3-4BC6-9DF5-E0168345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clocks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CE1D5-A236-4481-811A-75FA593B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810550-5CA0-4038-88B3-4B5F7A40F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933" y="978745"/>
            <a:ext cx="9007072" cy="5377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565672-5B15-4CC4-B542-C5934093BA4D}"/>
              </a:ext>
            </a:extLst>
          </p:cNvPr>
          <p:cNvSpPr txBox="1"/>
          <p:nvPr/>
        </p:nvSpPr>
        <p:spPr>
          <a:xfrm>
            <a:off x="468938" y="5346700"/>
            <a:ext cx="28575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Optional: for lower energy and higher accuracy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D39CD7-E92C-4913-8860-DCC0A1CB453E}"/>
              </a:ext>
            </a:extLst>
          </p:cNvPr>
          <p:cNvCxnSpPr/>
          <p:nvPr/>
        </p:nvCxnSpPr>
        <p:spPr>
          <a:xfrm flipV="1">
            <a:off x="1206500" y="4876800"/>
            <a:ext cx="520700" cy="4699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D43F280-3557-4C97-B73B-75DB4840F0BE}"/>
              </a:ext>
            </a:extLst>
          </p:cNvPr>
          <p:cNvSpPr/>
          <p:nvPr/>
        </p:nvSpPr>
        <p:spPr>
          <a:xfrm>
            <a:off x="3746500" y="1778000"/>
            <a:ext cx="863600" cy="7112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6B9B68-D2D8-45DD-92F1-61C74169BC5D}"/>
              </a:ext>
            </a:extLst>
          </p:cNvPr>
          <p:cNvSpPr/>
          <p:nvPr/>
        </p:nvSpPr>
        <p:spPr>
          <a:xfrm>
            <a:off x="7099300" y="3667547"/>
            <a:ext cx="736600" cy="434553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47D4-BDBD-4068-9AA8-F29E6903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40BCD-6F71-4DB5-89A1-4DAD80B88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Active power of clocks</a:t>
            </a:r>
          </a:p>
          <a:p>
            <a:pPr lvl="1"/>
            <a:r>
              <a:rPr lang="en-US" dirty="0"/>
              <a:t>32 kHz crystal run current: 			  0.23 </a:t>
            </a:r>
            <a:r>
              <a:rPr lang="en-US" dirty="0" err="1"/>
              <a:t>μA</a:t>
            </a:r>
            <a:endParaRPr lang="en-US" dirty="0"/>
          </a:p>
          <a:p>
            <a:pPr lvl="1"/>
            <a:r>
              <a:rPr lang="en-US" dirty="0"/>
              <a:t>32 kHz RC oscillator run current:		  0.70 </a:t>
            </a:r>
            <a:r>
              <a:rPr lang="en-US" dirty="0" err="1"/>
              <a:t>μA</a:t>
            </a:r>
            <a:endParaRPr lang="en-US" dirty="0"/>
          </a:p>
          <a:p>
            <a:pPr lvl="1"/>
            <a:r>
              <a:rPr lang="en-US" dirty="0"/>
              <a:t>32 MHz crystal average run current: 300-700.00 </a:t>
            </a:r>
            <a:r>
              <a:rPr lang="en-US" dirty="0" err="1"/>
              <a:t>μA</a:t>
            </a:r>
            <a:endParaRPr lang="en-US" dirty="0"/>
          </a:p>
          <a:p>
            <a:pPr lvl="1"/>
            <a:r>
              <a:rPr lang="en-US" dirty="0"/>
              <a:t>32 MHz standby current:		        110.00 </a:t>
            </a:r>
            <a:r>
              <a:rPr lang="en-US" dirty="0" err="1"/>
              <a:t>μA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Startup time for external crystals</a:t>
            </a:r>
          </a:p>
          <a:p>
            <a:pPr lvl="1"/>
            <a:r>
              <a:rPr lang="en-US" dirty="0"/>
              <a:t>32 kHz crystal: 250-500 </a:t>
            </a:r>
            <a:r>
              <a:rPr lang="en-US" dirty="0" err="1"/>
              <a:t>ms</a:t>
            </a:r>
            <a:r>
              <a:rPr lang="en-US" dirty="0"/>
              <a:t> (milliseconds!!!)</a:t>
            </a:r>
          </a:p>
          <a:p>
            <a:pPr lvl="1"/>
            <a:r>
              <a:rPr lang="en-US" dirty="0"/>
              <a:t>32 MHz crystal:  60-200 </a:t>
            </a:r>
            <a:r>
              <a:rPr lang="en-US" dirty="0" err="1"/>
              <a:t>μs</a:t>
            </a:r>
            <a:endParaRPr lang="en-US" dirty="0"/>
          </a:p>
          <a:p>
            <a:pPr lvl="1"/>
            <a:r>
              <a:rPr lang="en-US" dirty="0"/>
              <a:t>Beware: switching can lead to delays and instability</a:t>
            </a:r>
          </a:p>
          <a:p>
            <a:pPr lvl="2"/>
            <a:r>
              <a:rPr lang="en-US" dirty="0"/>
              <a:t>nRF52 uses RC oscillator while crystal is not yet ready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78232-E793-46AD-8DE0-600FB8E5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40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Clocks</a:t>
            </a:r>
          </a:p>
          <a:p>
            <a:pPr lvl="1"/>
            <a:endParaRPr lang="en-US" dirty="0"/>
          </a:p>
          <a:p>
            <a:r>
              <a:rPr lang="en-US" b="1" dirty="0"/>
              <a:t>Timers</a:t>
            </a:r>
          </a:p>
          <a:p>
            <a:pPr lvl="1"/>
            <a:endParaRPr lang="en-US" dirty="0"/>
          </a:p>
          <a:p>
            <a:r>
              <a:rPr lang="en-US" dirty="0"/>
              <a:t>Virtualizing Resources</a:t>
            </a:r>
          </a:p>
          <a:p>
            <a:pPr lvl="1"/>
            <a:endParaRPr lang="en-US" dirty="0"/>
          </a:p>
          <a:p>
            <a:r>
              <a:rPr lang="en-US" dirty="0"/>
              <a:t>Real-Time Counter</a:t>
            </a:r>
          </a:p>
          <a:p>
            <a:pPr lvl="1"/>
            <a:endParaRPr lang="en-US" dirty="0"/>
          </a:p>
          <a:p>
            <a:r>
              <a:rPr lang="en-US" dirty="0"/>
              <a:t>Watchdog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587213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D301-FE1F-4EF0-88B9-2C215AFF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1E49B-5160-45A9-A8AE-C08F1C66D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need for embedded systems: sense of time</a:t>
            </a:r>
          </a:p>
          <a:p>
            <a:pPr lvl="1"/>
            <a:r>
              <a:rPr lang="en-US" dirty="0"/>
              <a:t>Start this behavior after a certain amount of time</a:t>
            </a:r>
          </a:p>
          <a:p>
            <a:pPr lvl="1"/>
            <a:r>
              <a:rPr lang="en-US" dirty="0"/>
              <a:t>Stop this behavior after a certain amount of time</a:t>
            </a:r>
          </a:p>
          <a:p>
            <a:pPr lvl="1"/>
            <a:r>
              <a:rPr lang="en-US" dirty="0"/>
              <a:t>Measure how much time passed between two events</a:t>
            </a:r>
          </a:p>
          <a:p>
            <a:pPr lvl="1"/>
            <a:endParaRPr lang="en-US" dirty="0"/>
          </a:p>
          <a:p>
            <a:r>
              <a:rPr lang="en-US" dirty="0"/>
              <a:t>Timer peripherals</a:t>
            </a:r>
          </a:p>
          <a:p>
            <a:pPr lvl="1"/>
            <a:r>
              <a:rPr lang="en-US" dirty="0"/>
              <a:t>Input is one of the system clocks</a:t>
            </a:r>
          </a:p>
          <a:p>
            <a:pPr lvl="1"/>
            <a:r>
              <a:rPr lang="en-US" dirty="0"/>
              <a:t>Counts up a register at each clock tick</a:t>
            </a:r>
          </a:p>
          <a:p>
            <a:pPr lvl="2"/>
            <a:r>
              <a:rPr lang="en-US" dirty="0"/>
              <a:t>Looking at register at start and end can give real-world duration</a:t>
            </a:r>
          </a:p>
          <a:p>
            <a:pPr lvl="1"/>
            <a:r>
              <a:rPr lang="en-US" dirty="0"/>
              <a:t>Compare to saved value and trigger interrupt on match</a:t>
            </a:r>
          </a:p>
          <a:p>
            <a:pPr lvl="2"/>
            <a:r>
              <a:rPr lang="en-US" dirty="0"/>
              <a:t>Allows interrupts to be scheduled in the future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244F6-7A7D-4EAB-A0FC-7A351A98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21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C7E3-DCA6-4AC5-93FE-678255F8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17682-9077-485F-ADA9-DA503281E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finest granularity you might need from a timer?</a:t>
            </a:r>
          </a:p>
          <a:p>
            <a:pPr lvl="1"/>
            <a:r>
              <a:rPr lang="en-US" dirty="0"/>
              <a:t>Give an example of the use case</a:t>
            </a:r>
          </a:p>
          <a:p>
            <a:pPr lvl="1"/>
            <a:endParaRPr lang="en-US" dirty="0"/>
          </a:p>
          <a:p>
            <a:r>
              <a:rPr lang="en-US" dirty="0"/>
              <a:t>What is the longest duration you might need from a timer?</a:t>
            </a:r>
          </a:p>
          <a:p>
            <a:pPr lvl="1"/>
            <a:r>
              <a:rPr lang="en-US" dirty="0"/>
              <a:t>Give an example of the use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AD596-AD2C-4219-8EA7-C29F278E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04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C7E3-DCA6-4AC5-93FE-678255F8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17682-9077-485F-ADA9-DA503281E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finest granularity you might need from a timer?</a:t>
            </a:r>
          </a:p>
          <a:p>
            <a:pPr lvl="1"/>
            <a:r>
              <a:rPr lang="en-US" dirty="0"/>
              <a:t>Give an example of the use case</a:t>
            </a:r>
          </a:p>
          <a:p>
            <a:pPr lvl="1"/>
            <a:endParaRPr lang="en-US" dirty="0"/>
          </a:p>
          <a:p>
            <a:r>
              <a:rPr lang="en-US" dirty="0"/>
              <a:t>What is the longest duration you might need from a timer?</a:t>
            </a:r>
          </a:p>
          <a:p>
            <a:pPr lvl="1"/>
            <a:r>
              <a:rPr lang="en-US" dirty="0"/>
              <a:t>Give an example of the use case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Concern: high granularity for long durations require MANY bits</a:t>
            </a:r>
          </a:p>
          <a:p>
            <a:pPr lvl="1"/>
            <a:r>
              <a:rPr lang="en-US" dirty="0"/>
              <a:t>We often optimize for one of the other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AD596-AD2C-4219-8EA7-C29F278E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46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C3107A3-2683-4030-A090-6C8A1DD7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peripheral on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C186B-8AD2-4DF7-A52B-C8F73F07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D10E5D-9EC2-43F8-8F2B-822C4384C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005" y="1143000"/>
            <a:ext cx="7341977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47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7E68-FC06-4D10-8C74-688C43CF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</a:t>
            </a:r>
            <a:r>
              <a:rPr lang="en-US" dirty="0" err="1"/>
              <a:t>Prescaler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9EA1DB-FF5F-40B7-AD7F-34B85AAC59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i="0" dirty="0">
                    <a:solidFill>
                      <a:srgbClr val="373637"/>
                    </a:solidFill>
                    <a:effectLst/>
                    <a:latin typeface="Source Sans Pro" panose="020B0503030403020204" pitchFamily="34" charset="0"/>
                  </a:rPr>
                  <a:t>	𝑓</a:t>
                </a:r>
                <a:r>
                  <a:rPr lang="en-US" baseline="-25000" dirty="0"/>
                  <a:t>TIMER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16 </m:t>
                        </m:r>
                        <m:r>
                          <m:rPr>
                            <m:nor/>
                          </m:rPr>
                          <a:rPr lang="en-US" dirty="0"/>
                          <m:t>MHz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𝑃𝑅𝐸𝑆𝐶𝐴𝐿𝐸𝑅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err="1"/>
                  <a:t>Prescaler</a:t>
                </a:r>
                <a:r>
                  <a:rPr lang="en-US" dirty="0"/>
                  <a:t> is a 4-bit number</a:t>
                </a:r>
              </a:p>
              <a:p>
                <a:pPr lvl="1"/>
                <a:r>
                  <a:rPr lang="en-US" dirty="0"/>
                  <a:t>Possible timer input clocks: 16 MHz – 488 Hz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Ticks counted with (up to) 32-bit internal Counter:</a:t>
                </a:r>
              </a:p>
              <a:p>
                <a:pPr lvl="1"/>
                <a:r>
                  <a:rPr lang="en-US" dirty="0"/>
                  <a:t>Minimum 268 seconds until overflow (at 62.5 ns per tick)</a:t>
                </a:r>
              </a:p>
              <a:p>
                <a:pPr lvl="1"/>
                <a:r>
                  <a:rPr lang="en-US" dirty="0"/>
                  <a:t>Maximum 101 days until overflow (at 2.04 </a:t>
                </a:r>
                <a:r>
                  <a:rPr lang="en-US" dirty="0" err="1"/>
                  <a:t>ms</a:t>
                </a:r>
                <a:r>
                  <a:rPr lang="en-US" dirty="0"/>
                  <a:t> per tick)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9EA1DB-FF5F-40B7-AD7F-34B85AAC59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E1DBB-244B-4576-99DD-BC26E0B6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83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595F58-18B9-470A-9A20-1832FE535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417" y="1143001"/>
            <a:ext cx="7341977" cy="5029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input source for counter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142205" cy="5029200"/>
          </a:xfrm>
        </p:spPr>
        <p:txBody>
          <a:bodyPr/>
          <a:lstStyle/>
          <a:p>
            <a:r>
              <a:rPr lang="en-US" dirty="0"/>
              <a:t>Counter mode works with non-timer inputs</a:t>
            </a:r>
          </a:p>
          <a:p>
            <a:pPr lvl="1"/>
            <a:r>
              <a:rPr lang="en-US" dirty="0"/>
              <a:t>E.g. GPIO input event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Count anything!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FDCA78-293C-407B-BC92-06E22C7C8120}"/>
              </a:ext>
            </a:extLst>
          </p:cNvPr>
          <p:cNvSpPr/>
          <p:nvPr/>
        </p:nvSpPr>
        <p:spPr>
          <a:xfrm>
            <a:off x="6921500" y="1460500"/>
            <a:ext cx="927100" cy="19685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83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7EB6-0937-4A4B-A46B-42A09898A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Capture/Compare registers (CC)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794D-2335-45D2-8CD8-7DA7168A1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32-bit storage registers (each timer has multiple)</a:t>
            </a:r>
          </a:p>
          <a:p>
            <a:pPr lvl="1"/>
            <a:r>
              <a:rPr lang="en-US" dirty="0"/>
              <a:t>Uses: capturing or comparing</a:t>
            </a:r>
          </a:p>
          <a:p>
            <a:pPr lvl="1"/>
            <a:endParaRPr lang="en-US" dirty="0"/>
          </a:p>
          <a:p>
            <a:r>
              <a:rPr lang="en-US" dirty="0"/>
              <a:t>On Capture[n] event</a:t>
            </a:r>
          </a:p>
          <a:p>
            <a:pPr lvl="1"/>
            <a:r>
              <a:rPr lang="en-US" dirty="0"/>
              <a:t>Internal Counter value copied to CC[n]</a:t>
            </a:r>
          </a:p>
          <a:p>
            <a:pPr lvl="1"/>
            <a:endParaRPr lang="en-US" dirty="0"/>
          </a:p>
          <a:p>
            <a:r>
              <a:rPr lang="en-US" dirty="0"/>
              <a:t>Capture used to measure durations of events</a:t>
            </a:r>
          </a:p>
          <a:p>
            <a:pPr lvl="1"/>
            <a:r>
              <a:rPr lang="en-US" dirty="0"/>
              <a:t>Capture can be triggered by software or by Events from other peripherals</a:t>
            </a:r>
          </a:p>
          <a:p>
            <a:pPr lvl="1"/>
            <a:r>
              <a:rPr lang="en-US" dirty="0"/>
              <a:t>Multiple registers to measure multi-part events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DEC56-E774-4686-A3F8-34AB3A3C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6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2DBC-17F8-4F96-8CB4-CFAD9FC3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B0F7F-F479-4D45-BE48-D33C9068B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029200"/>
          </a:xfrm>
        </p:spPr>
        <p:txBody>
          <a:bodyPr/>
          <a:lstStyle/>
          <a:p>
            <a:r>
              <a:rPr lang="en-US" dirty="0"/>
              <a:t>Last chance for Lab1 checkoffs 5:00-6:30 today</a:t>
            </a:r>
          </a:p>
          <a:p>
            <a:endParaRPr lang="en-US" dirty="0"/>
          </a:p>
          <a:p>
            <a:r>
              <a:rPr lang="en-US" dirty="0"/>
              <a:t>Don’t forget to answer the lab questions on Canvas</a:t>
            </a:r>
          </a:p>
          <a:p>
            <a:pPr lvl="1"/>
            <a:r>
              <a:rPr lang="en-US" dirty="0"/>
              <a:t>You and your partner can work on them together, but submit separately</a:t>
            </a:r>
          </a:p>
          <a:p>
            <a:pPr lvl="1"/>
            <a:endParaRPr lang="en-US" dirty="0"/>
          </a:p>
          <a:p>
            <a:r>
              <a:rPr lang="en-US" dirty="0"/>
              <a:t>Lab2 tomorrow!</a:t>
            </a:r>
          </a:p>
          <a:p>
            <a:endParaRPr lang="en-US" dirty="0"/>
          </a:p>
          <a:p>
            <a:r>
              <a:rPr lang="en-US" dirty="0"/>
              <a:t>Project proposals due on Tuesday!</a:t>
            </a:r>
          </a:p>
          <a:p>
            <a:pPr lvl="1"/>
            <a:r>
              <a:rPr lang="en-US" dirty="0"/>
              <a:t>Be sure to find a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4DC10-7C18-420E-B6B9-E8DF2220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87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6C42-B236-4722-800B-9A94E03DD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with CC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106D2-1239-415A-B496-86DF1EDA6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internal Counter value equals a CC register</a:t>
            </a:r>
          </a:p>
          <a:p>
            <a:pPr lvl="1"/>
            <a:r>
              <a:rPr lang="en-US" dirty="0"/>
              <a:t>Corresponding Compare[n] event is triggered</a:t>
            </a:r>
          </a:p>
          <a:p>
            <a:pPr lvl="1"/>
            <a:r>
              <a:rPr lang="en-US" dirty="0"/>
              <a:t>Can trigger interrupts</a:t>
            </a:r>
          </a:p>
          <a:p>
            <a:endParaRPr lang="en-US" dirty="0"/>
          </a:p>
          <a:p>
            <a:r>
              <a:rPr lang="en-US" dirty="0"/>
              <a:t>Usually written to in advance to start/stop behavior</a:t>
            </a:r>
          </a:p>
          <a:p>
            <a:pPr lvl="1"/>
            <a:r>
              <a:rPr lang="en-US" dirty="0"/>
              <a:t>Toggle LED every second</a:t>
            </a:r>
          </a:p>
          <a:p>
            <a:pPr lvl="1"/>
            <a:r>
              <a:rPr lang="en-US" dirty="0"/>
              <a:t>Sample sensor every five minutes</a:t>
            </a:r>
          </a:p>
          <a:p>
            <a:pPr lvl="1"/>
            <a:r>
              <a:rPr lang="en-US" dirty="0"/>
              <a:t>Refresh LED matrix every 1/60 seconds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E2EC3-5C5E-4147-ABFE-E35C709D7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75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9437CBB-4039-43E8-A9C3-4A3FA92B7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nRF52833 has multiple Timer instances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29C3E-A25E-4BEE-B4F1-2CF3F9887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0B84D8-2BF0-4850-9A0B-FB580ABBA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61" y="1320800"/>
            <a:ext cx="11267877" cy="451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29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051D6E-171C-4342-884C-708D59363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0" y="2110952"/>
            <a:ext cx="5928894" cy="40612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073ED2-96BE-4485-97EC-44D9A3D3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concept: shorts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2A311-0215-4EF5-B019-78A8A9CF2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Reminder: Tasks are inputs and Events are outputs</a:t>
            </a:r>
          </a:p>
          <a:p>
            <a:r>
              <a:rPr lang="en-US" dirty="0"/>
              <a:t>Shorts connect an Event to a Task within a peripheral</a:t>
            </a:r>
          </a:p>
          <a:p>
            <a:pPr lvl="1"/>
            <a:r>
              <a:rPr lang="en-US" dirty="0"/>
              <a:t>Tasks and Events are fairly </a:t>
            </a:r>
            <a:r>
              <a:rPr lang="en-US" dirty="0" err="1"/>
              <a:t>nRF</a:t>
            </a:r>
            <a:r>
              <a:rPr lang="en-US" dirty="0"/>
              <a:t> specific</a:t>
            </a:r>
          </a:p>
          <a:p>
            <a:pPr lvl="1"/>
            <a:endParaRPr lang="en-US" dirty="0"/>
          </a:p>
          <a:p>
            <a:r>
              <a:rPr lang="en-US" dirty="0"/>
              <a:t>Timer shorts</a:t>
            </a:r>
          </a:p>
          <a:p>
            <a:pPr lvl="1"/>
            <a:r>
              <a:rPr lang="en-US" dirty="0"/>
              <a:t>Connect Compare[n] to Clear</a:t>
            </a:r>
          </a:p>
          <a:p>
            <a:pPr lvl="1"/>
            <a:r>
              <a:rPr lang="en-US" dirty="0"/>
              <a:t>Connect Compare[n] to Stop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D728A-ECFD-493D-9A2E-5BA7AEAC5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95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Usage: how do we set a one second timer?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748590-1808-4AA5-B592-C13E71EF38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Assume timer is already running</a:t>
                </a:r>
              </a:p>
              <a:p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Get current time from timer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Add 1 second worth of ticks to it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16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000000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𝑃𝑅𝐸𝑆𝐶𝐴𝐿𝐸𝑅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is the number of ticks per second</a:t>
                </a:r>
              </a:p>
              <a:p>
                <a:pPr lvl="1"/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an unused Compare register to value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Enable interrupts for that Compare event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748590-1808-4AA5-B592-C13E71EF38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7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C2B63-43E4-488E-ABC9-17B555641D0C}"/>
              </a:ext>
            </a:extLst>
          </p:cNvPr>
          <p:cNvSpPr txBox="1"/>
          <p:nvPr/>
        </p:nvSpPr>
        <p:spPr>
          <a:xfrm>
            <a:off x="8115300" y="2755900"/>
            <a:ext cx="335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Warning</a:t>
            </a:r>
            <a:r>
              <a:rPr lang="en-US" sz="2400" dirty="0"/>
              <a:t>: what if you’re setting a 1 us timer instead? Or a 100 ns timer?</a:t>
            </a:r>
          </a:p>
          <a:p>
            <a:endParaRPr lang="en-US" sz="2400" dirty="0"/>
          </a:p>
          <a:p>
            <a:r>
              <a:rPr lang="en-US" sz="2400" dirty="0"/>
              <a:t>Timer could expire </a:t>
            </a:r>
            <a:r>
              <a:rPr lang="en-US" sz="2400" i="1" dirty="0"/>
              <a:t>before</a:t>
            </a:r>
            <a:r>
              <a:rPr lang="en-US" sz="2400" dirty="0"/>
              <a:t> software writes it to the peripheral.</a:t>
            </a:r>
          </a:p>
        </p:txBody>
      </p:sp>
    </p:spTree>
    <p:extLst>
      <p:ext uri="{BB962C8B-B14F-4D97-AF65-F5344CB8AC3E}">
        <p14:creationId xmlns:p14="http://schemas.microsoft.com/office/powerpoint/2010/main" val="53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DDEF7-AC50-4798-8748-7D5F1C81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38147-904C-4A98-BD69-9C2715E49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029200"/>
          </a:xfrm>
        </p:spPr>
        <p:txBody>
          <a:bodyPr/>
          <a:lstStyle/>
          <a:p>
            <a:r>
              <a:rPr lang="en-US" dirty="0" err="1"/>
              <a:t>Prescaler</a:t>
            </a:r>
            <a:r>
              <a:rPr lang="en-US" dirty="0"/>
              <a:t> value is 4</a:t>
            </a:r>
          </a:p>
          <a:p>
            <a:r>
              <a:rPr lang="en-US" dirty="0"/>
              <a:t>Current internal Counter value is 0x1000</a:t>
            </a:r>
          </a:p>
          <a:p>
            <a:r>
              <a:rPr lang="en-US" dirty="0"/>
              <a:t>Want a 0.5 second timer</a:t>
            </a:r>
          </a:p>
          <a:p>
            <a:endParaRPr lang="en-US" dirty="0"/>
          </a:p>
          <a:p>
            <a:r>
              <a:rPr lang="en-US" b="1" dirty="0"/>
              <a:t>What do you set the CC[0] register to?</a:t>
            </a:r>
            <a:r>
              <a:rPr lang="en-US" dirty="0"/>
              <a:t> (32-bits)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D3867-C7D0-40EF-97D2-25610A2E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155AA6-3B32-4A8D-AD96-B30F4E0509B9}"/>
                  </a:ext>
                </a:extLst>
              </p:cNvPr>
              <p:cNvSpPr txBox="1"/>
              <p:nvPr/>
            </p:nvSpPr>
            <p:spPr>
              <a:xfrm>
                <a:off x="7048500" y="1054100"/>
                <a:ext cx="2641600" cy="700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i="0" dirty="0">
                    <a:solidFill>
                      <a:srgbClr val="373637"/>
                    </a:solidFill>
                    <a:effectLst/>
                    <a:latin typeface="Source Sans Pro" panose="020B0503030403020204" pitchFamily="34" charset="0"/>
                  </a:rPr>
                  <a:t>𝑓</a:t>
                </a:r>
                <a:r>
                  <a:rPr lang="en-US" sz="2400" baseline="-25000" dirty="0"/>
                  <a:t>TIMER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16 </m:t>
                        </m:r>
                        <m:r>
                          <m:rPr>
                            <m:nor/>
                          </m:rPr>
                          <a:rPr lang="en-US" sz="2400" dirty="0"/>
                          <m:t>MHz</m:t>
                        </m:r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𝑃𝑅𝐸𝑆𝐶𝐴𝐿𝐸𝑅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155AA6-3B32-4A8D-AD96-B30F4E050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0" y="1054100"/>
                <a:ext cx="2641600" cy="700513"/>
              </a:xfrm>
              <a:prstGeom prst="rect">
                <a:avLst/>
              </a:prstGeom>
              <a:blipFill>
                <a:blip r:embed="rId2"/>
                <a:stretch>
                  <a:fillRect l="-3456" b="-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549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DDEF7-AC50-4798-8748-7D5F1C81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38147-904C-4A98-BD69-9C2715E49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029200"/>
          </a:xfrm>
        </p:spPr>
        <p:txBody>
          <a:bodyPr/>
          <a:lstStyle/>
          <a:p>
            <a:r>
              <a:rPr lang="en-US" dirty="0" err="1"/>
              <a:t>Prescaler</a:t>
            </a:r>
            <a:r>
              <a:rPr lang="en-US" dirty="0"/>
              <a:t> value is 4</a:t>
            </a:r>
          </a:p>
          <a:p>
            <a:r>
              <a:rPr lang="en-US" dirty="0"/>
              <a:t>Current internal Counter value is 0x1000</a:t>
            </a:r>
          </a:p>
          <a:p>
            <a:r>
              <a:rPr lang="en-US" dirty="0"/>
              <a:t>Want a 0.5 second timer</a:t>
            </a:r>
          </a:p>
          <a:p>
            <a:endParaRPr lang="en-US" dirty="0"/>
          </a:p>
          <a:p>
            <a:r>
              <a:rPr lang="en-US" b="1" dirty="0"/>
              <a:t>What do you set the CC[0] register to?</a:t>
            </a:r>
            <a:r>
              <a:rPr lang="en-US" dirty="0"/>
              <a:t> (32-bits)</a:t>
            </a:r>
          </a:p>
          <a:p>
            <a:pPr lvl="1"/>
            <a:r>
              <a:rPr lang="en-US" dirty="0"/>
              <a:t>1 MHz Timer frequency -&gt; 500,000 ticks in 0.5 seconds</a:t>
            </a:r>
          </a:p>
          <a:p>
            <a:pPr lvl="1"/>
            <a:r>
              <a:rPr lang="en-US" dirty="0"/>
              <a:t>500000 -&gt; 0x7A120</a:t>
            </a:r>
          </a:p>
          <a:p>
            <a:pPr lvl="1"/>
            <a:r>
              <a:rPr lang="en-US" dirty="0"/>
              <a:t>Plus initial value of counter = </a:t>
            </a:r>
            <a:r>
              <a:rPr lang="en-US" b="1" dirty="0"/>
              <a:t>0x7B120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D3867-C7D0-40EF-97D2-25610A2E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155AA6-3B32-4A8D-AD96-B30F4E0509B9}"/>
                  </a:ext>
                </a:extLst>
              </p:cNvPr>
              <p:cNvSpPr txBox="1"/>
              <p:nvPr/>
            </p:nvSpPr>
            <p:spPr>
              <a:xfrm>
                <a:off x="7048500" y="1054100"/>
                <a:ext cx="2641600" cy="700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i="0" dirty="0">
                    <a:solidFill>
                      <a:srgbClr val="373637"/>
                    </a:solidFill>
                    <a:effectLst/>
                    <a:latin typeface="Source Sans Pro" panose="020B0503030403020204" pitchFamily="34" charset="0"/>
                  </a:rPr>
                  <a:t>𝑓</a:t>
                </a:r>
                <a:r>
                  <a:rPr lang="en-US" sz="2400" baseline="-25000" dirty="0"/>
                  <a:t>TIMER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16 </m:t>
                        </m:r>
                        <m:r>
                          <m:rPr>
                            <m:nor/>
                          </m:rPr>
                          <a:rPr lang="en-US" sz="2400" dirty="0"/>
                          <m:t>MHz</m:t>
                        </m:r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𝑃𝑅𝐸𝑆𝐶𝐴𝐿𝐸𝑅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155AA6-3B32-4A8D-AD96-B30F4E050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0" y="1054100"/>
                <a:ext cx="2641600" cy="700513"/>
              </a:xfrm>
              <a:prstGeom prst="rect">
                <a:avLst/>
              </a:prstGeom>
              <a:blipFill>
                <a:blip r:embed="rId2"/>
                <a:stretch>
                  <a:fillRect l="-3456" b="-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511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Clocks</a:t>
            </a:r>
          </a:p>
          <a:p>
            <a:pPr lvl="1"/>
            <a:endParaRPr lang="en-US" dirty="0"/>
          </a:p>
          <a:p>
            <a:r>
              <a:rPr lang="en-US" dirty="0"/>
              <a:t>Timers</a:t>
            </a:r>
          </a:p>
          <a:p>
            <a:pPr lvl="1"/>
            <a:endParaRPr lang="en-US" dirty="0"/>
          </a:p>
          <a:p>
            <a:r>
              <a:rPr lang="en-US" b="1" dirty="0"/>
              <a:t>Virtualizing Resources</a:t>
            </a:r>
          </a:p>
          <a:p>
            <a:pPr lvl="1"/>
            <a:endParaRPr lang="en-US" dirty="0"/>
          </a:p>
          <a:p>
            <a:r>
              <a:rPr lang="en-US" dirty="0"/>
              <a:t>Real-Time Counter</a:t>
            </a:r>
          </a:p>
          <a:p>
            <a:pPr lvl="1"/>
            <a:endParaRPr lang="en-US" dirty="0"/>
          </a:p>
          <a:p>
            <a:r>
              <a:rPr lang="en-US" dirty="0"/>
              <a:t>Watchdog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18532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resource amounts is 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applications may require any number of resources</a:t>
            </a:r>
          </a:p>
          <a:p>
            <a:pPr lvl="1"/>
            <a:r>
              <a:rPr lang="en-US" dirty="0"/>
              <a:t>Particularly in this case: peripherals</a:t>
            </a:r>
          </a:p>
          <a:p>
            <a:pPr lvl="1"/>
            <a:r>
              <a:rPr lang="en-US" dirty="0"/>
              <a:t>For example, how many timers should there be?</a:t>
            </a:r>
          </a:p>
          <a:p>
            <a:pPr lvl="1"/>
            <a:endParaRPr lang="en-US" dirty="0"/>
          </a:p>
          <a:p>
            <a:r>
              <a:rPr lang="en-US" dirty="0"/>
              <a:t>But hardware has to pick some number to provide</a:t>
            </a:r>
          </a:p>
          <a:p>
            <a:pPr lvl="1"/>
            <a:r>
              <a:rPr lang="en-US" dirty="0"/>
              <a:t>More is wasted cost</a:t>
            </a:r>
          </a:p>
          <a:p>
            <a:pPr lvl="1"/>
            <a:r>
              <a:rPr lang="en-US" dirty="0"/>
              <a:t>Too few and applications cannot succeed</a:t>
            </a:r>
          </a:p>
          <a:p>
            <a:pPr lvl="1"/>
            <a:endParaRPr lang="en-US" dirty="0"/>
          </a:p>
          <a:p>
            <a:r>
              <a:rPr lang="en-US" dirty="0"/>
              <a:t>Solution: virtualize the resource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91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9360-F2AE-41F2-9933-2CB80C9FD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0FA97-8CE0-4E74-AD32-4F83CE5B5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Create a queue of requests and a pool of resources</a:t>
            </a:r>
          </a:p>
          <a:p>
            <a:pPr lvl="1"/>
            <a:r>
              <a:rPr lang="en-US" sz="2000" dirty="0"/>
              <a:t>N requests to M resources</a:t>
            </a:r>
          </a:p>
          <a:p>
            <a:pPr lvl="1"/>
            <a:endParaRPr lang="en-US" sz="2000" dirty="0"/>
          </a:p>
          <a:p>
            <a:r>
              <a:rPr lang="en-US" sz="2400" dirty="0"/>
              <a:t>Application requests are queued when they come in</a:t>
            </a:r>
          </a:p>
          <a:p>
            <a:pPr lvl="1"/>
            <a:r>
              <a:rPr lang="en-US" sz="2000" dirty="0"/>
              <a:t>Rather than serviced immediately</a:t>
            </a:r>
          </a:p>
          <a:p>
            <a:pPr lvl="1"/>
            <a:endParaRPr lang="en-US" sz="2000" dirty="0"/>
          </a:p>
          <a:p>
            <a:r>
              <a:rPr lang="en-US" sz="2400" dirty="0"/>
              <a:t>While a resource is available</a:t>
            </a:r>
          </a:p>
          <a:p>
            <a:pPr lvl="1"/>
            <a:r>
              <a:rPr lang="en-US" sz="2000" dirty="0"/>
              <a:t>Pop request from queue (by some priority)</a:t>
            </a:r>
          </a:p>
          <a:p>
            <a:pPr lvl="1"/>
            <a:r>
              <a:rPr lang="en-US" sz="2000" dirty="0"/>
              <a:t>Service with hardware</a:t>
            </a:r>
          </a:p>
          <a:p>
            <a:pPr lvl="1"/>
            <a:r>
              <a:rPr lang="en-US" sz="2000" dirty="0"/>
              <a:t>Wait until another resource is available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E5662-EB4D-44E8-9624-396ED49A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70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8E68-BD2E-4109-BAA3-717431E0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sending serial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35077-DBF7-4E5D-8BCC-14FEA47F4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Serial messages (such as </a:t>
            </a:r>
            <a:r>
              <a:rPr lang="en-US" dirty="0" err="1"/>
              <a:t>printf</a:t>
            </a:r>
            <a:r>
              <a:rPr lang="en-US" dirty="0"/>
              <a:t>() strings) are sent via UART</a:t>
            </a:r>
          </a:p>
          <a:p>
            <a:pPr lvl="1"/>
            <a:r>
              <a:rPr lang="en-US" dirty="0"/>
              <a:t>UARTE peripheral (we’ll talk about this later)</a:t>
            </a:r>
          </a:p>
          <a:p>
            <a:pPr lvl="1"/>
            <a:endParaRPr lang="en-US" dirty="0"/>
          </a:p>
          <a:p>
            <a:r>
              <a:rPr lang="en-US" dirty="0"/>
              <a:t>nRF52 has two UARTE peripherals</a:t>
            </a:r>
          </a:p>
          <a:p>
            <a:pPr lvl="1"/>
            <a:r>
              <a:rPr lang="en-US" dirty="0"/>
              <a:t>Can be attached to any output pins</a:t>
            </a:r>
          </a:p>
          <a:p>
            <a:pPr lvl="1"/>
            <a:r>
              <a:rPr lang="en-US" dirty="0"/>
              <a:t>Changing pins is a quick operation</a:t>
            </a:r>
          </a:p>
          <a:p>
            <a:pPr lvl="1"/>
            <a:endParaRPr lang="en-US" dirty="0"/>
          </a:p>
          <a:p>
            <a:r>
              <a:rPr lang="en-US" dirty="0"/>
              <a:t>What if we want to talk to three serial devices?</a:t>
            </a:r>
          </a:p>
          <a:p>
            <a:pPr lvl="1"/>
            <a:r>
              <a:rPr lang="en-US" dirty="0"/>
              <a:t>Console (</a:t>
            </a:r>
            <a:r>
              <a:rPr lang="en-US" dirty="0" err="1"/>
              <a:t>printf</a:t>
            </a:r>
            <a:r>
              <a:rPr lang="en-US" dirty="0"/>
              <a:t> output)</a:t>
            </a:r>
          </a:p>
          <a:p>
            <a:pPr lvl="1"/>
            <a:r>
              <a:rPr lang="en-US" dirty="0"/>
              <a:t>GPS (NMEA) </a:t>
            </a:r>
          </a:p>
          <a:p>
            <a:pPr lvl="1"/>
            <a:r>
              <a:rPr lang="en-US" dirty="0"/>
              <a:t>WiFi radio (AT commands)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2319B-BA9F-4651-846C-E463912C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role of clocks in a microcontroller</a:t>
            </a:r>
          </a:p>
          <a:p>
            <a:endParaRPr lang="en-US" dirty="0"/>
          </a:p>
          <a:p>
            <a:r>
              <a:rPr lang="en-US" dirty="0"/>
              <a:t>Explore functionality of various timer peripherals on the </a:t>
            </a:r>
            <a:r>
              <a:rPr lang="en-US" dirty="0" err="1"/>
              <a:t>Microbit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92F3-1FE2-4135-BE42-8999FF40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Virtualized UART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D4CF6-71AD-4B96-B53E-79236DC2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A06CF-E6B0-47DC-84A4-426C25D23941}"/>
              </a:ext>
            </a:extLst>
          </p:cNvPr>
          <p:cNvSpPr/>
          <p:nvPr/>
        </p:nvSpPr>
        <p:spPr>
          <a:xfrm>
            <a:off x="607595" y="5560456"/>
            <a:ext cx="1738648" cy="61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</a:t>
            </a:r>
            <a:br>
              <a:rPr lang="en-US" dirty="0"/>
            </a:br>
            <a:r>
              <a:rPr lang="en-US" dirty="0"/>
              <a:t>Console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2A4B3-BB4F-4FF0-A189-9DA20C31D068}"/>
              </a:ext>
            </a:extLst>
          </p:cNvPr>
          <p:cNvSpPr/>
          <p:nvPr/>
        </p:nvSpPr>
        <p:spPr>
          <a:xfrm>
            <a:off x="2802299" y="5560454"/>
            <a:ext cx="1738648" cy="6181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75AA8-AA4F-45BC-BAA8-AFAEF714284F}"/>
              </a:ext>
            </a:extLst>
          </p:cNvPr>
          <p:cNvSpPr/>
          <p:nvPr/>
        </p:nvSpPr>
        <p:spPr>
          <a:xfrm>
            <a:off x="4997003" y="5560456"/>
            <a:ext cx="1738648" cy="6181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WiFi Radio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95426C-C232-4CB8-95E1-5457DDBAC6A5}"/>
              </a:ext>
            </a:extLst>
          </p:cNvPr>
          <p:cNvSpPr/>
          <p:nvPr/>
        </p:nvSpPr>
        <p:spPr>
          <a:xfrm>
            <a:off x="607595" y="1143000"/>
            <a:ext cx="6128056" cy="3686577"/>
          </a:xfrm>
          <a:prstGeom prst="roundRect">
            <a:avLst>
              <a:gd name="adj" fmla="val 8464"/>
            </a:avLst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AEAB4B-B44D-4DD1-ADB4-3EA7A3FF2891}"/>
              </a:ext>
            </a:extLst>
          </p:cNvPr>
          <p:cNvSpPr/>
          <p:nvPr/>
        </p:nvSpPr>
        <p:spPr>
          <a:xfrm>
            <a:off x="2103549" y="2443766"/>
            <a:ext cx="3992451" cy="1970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Virtual UART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826BB0-D494-4916-A264-B98CE42124D5}"/>
              </a:ext>
            </a:extLst>
          </p:cNvPr>
          <p:cNvSpPr/>
          <p:nvPr/>
        </p:nvSpPr>
        <p:spPr>
          <a:xfrm>
            <a:off x="2279701" y="3705897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EEB6AB-B6DC-4007-80C6-0C5FBA95AE59}"/>
              </a:ext>
            </a:extLst>
          </p:cNvPr>
          <p:cNvSpPr/>
          <p:nvPr/>
        </p:nvSpPr>
        <p:spPr>
          <a:xfrm>
            <a:off x="4595611" y="3693020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A57291-35FC-4D32-A67C-08CAD06FAD91}"/>
              </a:ext>
            </a:extLst>
          </p:cNvPr>
          <p:cNvSpPr/>
          <p:nvPr/>
        </p:nvSpPr>
        <p:spPr>
          <a:xfrm>
            <a:off x="3341064" y="2920285"/>
            <a:ext cx="1517419" cy="5924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Queue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958717F-C01E-4788-A2F1-AB24A4FEF57B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3621180" y="3523517"/>
            <a:ext cx="489398" cy="467791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D37DB15-368A-4A9F-9C6B-031D1EF017E2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>
          <a:xfrm rot="16200000" flipH="1">
            <a:off x="4109432" y="3503054"/>
            <a:ext cx="476521" cy="49583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AE623-C35A-4C2B-B479-F7126C68C760}"/>
              </a:ext>
            </a:extLst>
          </p:cNvPr>
          <p:cNvSpPr/>
          <p:nvPr/>
        </p:nvSpPr>
        <p:spPr>
          <a:xfrm>
            <a:off x="2940675" y="1300766"/>
            <a:ext cx="2318197" cy="88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A5F27F-F833-48E8-B764-098B88157259}"/>
              </a:ext>
            </a:extLst>
          </p:cNvPr>
          <p:cNvCxnSpPr>
            <a:cxnSpLocks/>
            <a:stCxn id="24" idx="2"/>
            <a:endCxn id="12" idx="0"/>
          </p:cNvCxnSpPr>
          <p:nvPr/>
        </p:nvCxnSpPr>
        <p:spPr>
          <a:xfrm>
            <a:off x="4099774" y="2189410"/>
            <a:ext cx="0" cy="7308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F8F49DF-09D5-4315-9D7C-5FCC01C4B045}"/>
              </a:ext>
            </a:extLst>
          </p:cNvPr>
          <p:cNvSpPr/>
          <p:nvPr/>
        </p:nvSpPr>
        <p:spPr>
          <a:xfrm>
            <a:off x="7333515" y="1403797"/>
            <a:ext cx="4246879" cy="368657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AC37D1CD-4585-44A0-97DD-34763A593F03}"/>
              </a:ext>
            </a:extLst>
          </p:cNvPr>
          <p:cNvSpPr/>
          <p:nvPr/>
        </p:nvSpPr>
        <p:spPr>
          <a:xfrm rot="16200000">
            <a:off x="5556736" y="3380588"/>
            <a:ext cx="2511468" cy="911016"/>
          </a:xfrm>
          <a:prstGeom prst="trapezoid">
            <a:avLst>
              <a:gd name="adj" fmla="val 579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A46E4227-906A-4DBF-BACF-F9217B1F2114}"/>
              </a:ext>
            </a:extLst>
          </p:cNvPr>
          <p:cNvSpPr/>
          <p:nvPr/>
        </p:nvSpPr>
        <p:spPr>
          <a:xfrm rot="16200000">
            <a:off x="5408629" y="2404308"/>
            <a:ext cx="2511468" cy="911016"/>
          </a:xfrm>
          <a:prstGeom prst="trapezoid">
            <a:avLst>
              <a:gd name="adj" fmla="val 834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2B7741-2D46-443D-9587-6864996CE46C}"/>
              </a:ext>
            </a:extLst>
          </p:cNvPr>
          <p:cNvCxnSpPr>
            <a:cxnSpLocks/>
          </p:cNvCxnSpPr>
          <p:nvPr/>
        </p:nvCxnSpPr>
        <p:spPr>
          <a:xfrm>
            <a:off x="6095998" y="4414234"/>
            <a:ext cx="1206676" cy="702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729902-6804-467C-9824-38F8CE736C70}"/>
              </a:ext>
            </a:extLst>
          </p:cNvPr>
          <p:cNvCxnSpPr>
            <a:cxnSpLocks/>
          </p:cNvCxnSpPr>
          <p:nvPr/>
        </p:nvCxnSpPr>
        <p:spPr>
          <a:xfrm flipV="1">
            <a:off x="6116892" y="1384126"/>
            <a:ext cx="1198308" cy="1059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AA32A1-AF05-4C35-841F-F00A3B869620}"/>
              </a:ext>
            </a:extLst>
          </p:cNvPr>
          <p:cNvSpPr txBox="1"/>
          <p:nvPr/>
        </p:nvSpPr>
        <p:spPr>
          <a:xfrm>
            <a:off x="7481621" y="4644911"/>
            <a:ext cx="394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3308773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92F3-1FE2-4135-BE42-8999FF40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Virtualized UART: serves request with hardware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D4CF6-71AD-4B96-B53E-79236DC2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A06CF-E6B0-47DC-84A4-426C25D23941}"/>
              </a:ext>
            </a:extLst>
          </p:cNvPr>
          <p:cNvSpPr/>
          <p:nvPr/>
        </p:nvSpPr>
        <p:spPr>
          <a:xfrm>
            <a:off x="607595" y="5560456"/>
            <a:ext cx="1738648" cy="61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</a:t>
            </a:r>
            <a:br>
              <a:rPr lang="en-US" dirty="0"/>
            </a:br>
            <a:r>
              <a:rPr lang="en-US" dirty="0"/>
              <a:t>Console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2A4B3-BB4F-4FF0-A189-9DA20C31D068}"/>
              </a:ext>
            </a:extLst>
          </p:cNvPr>
          <p:cNvSpPr/>
          <p:nvPr/>
        </p:nvSpPr>
        <p:spPr>
          <a:xfrm>
            <a:off x="2802299" y="5560454"/>
            <a:ext cx="1738648" cy="6181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75AA8-AA4F-45BC-BAA8-AFAEF714284F}"/>
              </a:ext>
            </a:extLst>
          </p:cNvPr>
          <p:cNvSpPr/>
          <p:nvPr/>
        </p:nvSpPr>
        <p:spPr>
          <a:xfrm>
            <a:off x="4997003" y="5560456"/>
            <a:ext cx="1738648" cy="6181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WiFi Radio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95426C-C232-4CB8-95E1-5457DDBAC6A5}"/>
              </a:ext>
            </a:extLst>
          </p:cNvPr>
          <p:cNvSpPr/>
          <p:nvPr/>
        </p:nvSpPr>
        <p:spPr>
          <a:xfrm>
            <a:off x="607595" y="1143000"/>
            <a:ext cx="6128056" cy="3686577"/>
          </a:xfrm>
          <a:prstGeom prst="roundRect">
            <a:avLst>
              <a:gd name="adj" fmla="val 8464"/>
            </a:avLst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AEAB4B-B44D-4DD1-ADB4-3EA7A3FF2891}"/>
              </a:ext>
            </a:extLst>
          </p:cNvPr>
          <p:cNvSpPr/>
          <p:nvPr/>
        </p:nvSpPr>
        <p:spPr>
          <a:xfrm>
            <a:off x="2103549" y="2443766"/>
            <a:ext cx="3992451" cy="1970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Virtual UART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826BB0-D494-4916-A264-B98CE42124D5}"/>
              </a:ext>
            </a:extLst>
          </p:cNvPr>
          <p:cNvSpPr/>
          <p:nvPr/>
        </p:nvSpPr>
        <p:spPr>
          <a:xfrm>
            <a:off x="2279701" y="3705897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EEB6AB-B6DC-4007-80C6-0C5FBA95AE59}"/>
              </a:ext>
            </a:extLst>
          </p:cNvPr>
          <p:cNvSpPr/>
          <p:nvPr/>
        </p:nvSpPr>
        <p:spPr>
          <a:xfrm>
            <a:off x="4595611" y="3693020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A57291-35FC-4D32-A67C-08CAD06FAD91}"/>
              </a:ext>
            </a:extLst>
          </p:cNvPr>
          <p:cNvSpPr/>
          <p:nvPr/>
        </p:nvSpPr>
        <p:spPr>
          <a:xfrm>
            <a:off x="3341064" y="2920285"/>
            <a:ext cx="1517419" cy="5924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Queue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958717F-C01E-4788-A2F1-AB24A4FEF57B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3621180" y="3523517"/>
            <a:ext cx="489398" cy="467791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D37DB15-368A-4A9F-9C6B-031D1EF017E2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>
          <a:xfrm rot="16200000" flipH="1">
            <a:off x="4109432" y="3503054"/>
            <a:ext cx="476521" cy="49583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AE623-C35A-4C2B-B479-F7126C68C760}"/>
              </a:ext>
            </a:extLst>
          </p:cNvPr>
          <p:cNvSpPr/>
          <p:nvPr/>
        </p:nvSpPr>
        <p:spPr>
          <a:xfrm>
            <a:off x="2940674" y="1300762"/>
            <a:ext cx="2318197" cy="88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A5F27F-F833-48E8-B764-098B88157259}"/>
              </a:ext>
            </a:extLst>
          </p:cNvPr>
          <p:cNvCxnSpPr>
            <a:cxnSpLocks/>
            <a:stCxn id="24" idx="2"/>
            <a:endCxn id="12" idx="0"/>
          </p:cNvCxnSpPr>
          <p:nvPr/>
        </p:nvCxnSpPr>
        <p:spPr>
          <a:xfrm>
            <a:off x="4099773" y="2189406"/>
            <a:ext cx="1" cy="7308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F8F49DF-09D5-4315-9D7C-5FCC01C4B045}"/>
              </a:ext>
            </a:extLst>
          </p:cNvPr>
          <p:cNvSpPr/>
          <p:nvPr/>
        </p:nvSpPr>
        <p:spPr>
          <a:xfrm>
            <a:off x="7333515" y="1403797"/>
            <a:ext cx="4246879" cy="368657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AC37D1CD-4585-44A0-97DD-34763A593F03}"/>
              </a:ext>
            </a:extLst>
          </p:cNvPr>
          <p:cNvSpPr/>
          <p:nvPr/>
        </p:nvSpPr>
        <p:spPr>
          <a:xfrm rot="16200000">
            <a:off x="5556736" y="3380588"/>
            <a:ext cx="2511468" cy="911016"/>
          </a:xfrm>
          <a:prstGeom prst="trapezoid">
            <a:avLst>
              <a:gd name="adj" fmla="val 579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A46E4227-906A-4DBF-BACF-F9217B1F2114}"/>
              </a:ext>
            </a:extLst>
          </p:cNvPr>
          <p:cNvSpPr/>
          <p:nvPr/>
        </p:nvSpPr>
        <p:spPr>
          <a:xfrm rot="16200000">
            <a:off x="5408629" y="2404308"/>
            <a:ext cx="2511468" cy="911016"/>
          </a:xfrm>
          <a:prstGeom prst="trapezoid">
            <a:avLst>
              <a:gd name="adj" fmla="val 834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2B7741-2D46-443D-9587-6864996CE46C}"/>
              </a:ext>
            </a:extLst>
          </p:cNvPr>
          <p:cNvCxnSpPr>
            <a:cxnSpLocks/>
          </p:cNvCxnSpPr>
          <p:nvPr/>
        </p:nvCxnSpPr>
        <p:spPr>
          <a:xfrm>
            <a:off x="6095998" y="4414234"/>
            <a:ext cx="1206676" cy="702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729902-6804-467C-9824-38F8CE736C70}"/>
              </a:ext>
            </a:extLst>
          </p:cNvPr>
          <p:cNvCxnSpPr>
            <a:cxnSpLocks/>
          </p:cNvCxnSpPr>
          <p:nvPr/>
        </p:nvCxnSpPr>
        <p:spPr>
          <a:xfrm flipV="1">
            <a:off x="6116892" y="1384126"/>
            <a:ext cx="1198308" cy="1059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AA32A1-AF05-4C35-841F-F00A3B869620}"/>
              </a:ext>
            </a:extLst>
          </p:cNvPr>
          <p:cNvSpPr txBox="1"/>
          <p:nvPr/>
        </p:nvSpPr>
        <p:spPr>
          <a:xfrm>
            <a:off x="7416085" y="4580892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{Serial Console, TX, 0x20001F00, 20}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A9B66A-793D-4BE1-B5A7-5AC9E25B3A94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flipH="1">
            <a:off x="1476919" y="4298325"/>
            <a:ext cx="1478923" cy="1262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587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92F3-1FE2-4135-BE42-8999FF40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Virtualized UART: serves until resources are full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D4CF6-71AD-4B96-B53E-79236DC2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A06CF-E6B0-47DC-84A4-426C25D23941}"/>
              </a:ext>
            </a:extLst>
          </p:cNvPr>
          <p:cNvSpPr/>
          <p:nvPr/>
        </p:nvSpPr>
        <p:spPr>
          <a:xfrm>
            <a:off x="607595" y="5560456"/>
            <a:ext cx="1738648" cy="61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</a:t>
            </a:r>
            <a:br>
              <a:rPr lang="en-US" dirty="0"/>
            </a:br>
            <a:r>
              <a:rPr lang="en-US" dirty="0"/>
              <a:t>Console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2A4B3-BB4F-4FF0-A189-9DA20C31D068}"/>
              </a:ext>
            </a:extLst>
          </p:cNvPr>
          <p:cNvSpPr/>
          <p:nvPr/>
        </p:nvSpPr>
        <p:spPr>
          <a:xfrm>
            <a:off x="2802299" y="5560454"/>
            <a:ext cx="1738648" cy="6181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75AA8-AA4F-45BC-BAA8-AFAEF714284F}"/>
              </a:ext>
            </a:extLst>
          </p:cNvPr>
          <p:cNvSpPr/>
          <p:nvPr/>
        </p:nvSpPr>
        <p:spPr>
          <a:xfrm>
            <a:off x="4997003" y="5560456"/>
            <a:ext cx="1738648" cy="6181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WiFi Radio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95426C-C232-4CB8-95E1-5457DDBAC6A5}"/>
              </a:ext>
            </a:extLst>
          </p:cNvPr>
          <p:cNvSpPr/>
          <p:nvPr/>
        </p:nvSpPr>
        <p:spPr>
          <a:xfrm>
            <a:off x="607595" y="1143000"/>
            <a:ext cx="6128056" cy="3686577"/>
          </a:xfrm>
          <a:prstGeom prst="roundRect">
            <a:avLst>
              <a:gd name="adj" fmla="val 8464"/>
            </a:avLst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AEAB4B-B44D-4DD1-ADB4-3EA7A3FF2891}"/>
              </a:ext>
            </a:extLst>
          </p:cNvPr>
          <p:cNvSpPr/>
          <p:nvPr/>
        </p:nvSpPr>
        <p:spPr>
          <a:xfrm>
            <a:off x="2103549" y="2443766"/>
            <a:ext cx="3992451" cy="1970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Virtual UART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826BB0-D494-4916-A264-B98CE42124D5}"/>
              </a:ext>
            </a:extLst>
          </p:cNvPr>
          <p:cNvSpPr/>
          <p:nvPr/>
        </p:nvSpPr>
        <p:spPr>
          <a:xfrm>
            <a:off x="2279701" y="3705897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EEB6AB-B6DC-4007-80C6-0C5FBA95AE59}"/>
              </a:ext>
            </a:extLst>
          </p:cNvPr>
          <p:cNvSpPr/>
          <p:nvPr/>
        </p:nvSpPr>
        <p:spPr>
          <a:xfrm>
            <a:off x="4595611" y="3693020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A57291-35FC-4D32-A67C-08CAD06FAD91}"/>
              </a:ext>
            </a:extLst>
          </p:cNvPr>
          <p:cNvSpPr/>
          <p:nvPr/>
        </p:nvSpPr>
        <p:spPr>
          <a:xfrm>
            <a:off x="3341064" y="2920285"/>
            <a:ext cx="1517419" cy="5924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Queue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958717F-C01E-4788-A2F1-AB24A4FEF57B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3621180" y="3523517"/>
            <a:ext cx="489398" cy="467791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D37DB15-368A-4A9F-9C6B-031D1EF017E2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>
          <a:xfrm rot="16200000" flipH="1">
            <a:off x="4109432" y="3503054"/>
            <a:ext cx="476521" cy="49583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AE623-C35A-4C2B-B479-F7126C68C760}"/>
              </a:ext>
            </a:extLst>
          </p:cNvPr>
          <p:cNvSpPr/>
          <p:nvPr/>
        </p:nvSpPr>
        <p:spPr>
          <a:xfrm>
            <a:off x="2940674" y="1300762"/>
            <a:ext cx="2318197" cy="88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A5F27F-F833-48E8-B764-098B88157259}"/>
              </a:ext>
            </a:extLst>
          </p:cNvPr>
          <p:cNvCxnSpPr>
            <a:cxnSpLocks/>
            <a:stCxn id="24" idx="2"/>
            <a:endCxn id="12" idx="0"/>
          </p:cNvCxnSpPr>
          <p:nvPr/>
        </p:nvCxnSpPr>
        <p:spPr>
          <a:xfrm>
            <a:off x="4099773" y="2189406"/>
            <a:ext cx="1" cy="7308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F8F49DF-09D5-4315-9D7C-5FCC01C4B045}"/>
              </a:ext>
            </a:extLst>
          </p:cNvPr>
          <p:cNvSpPr/>
          <p:nvPr/>
        </p:nvSpPr>
        <p:spPr>
          <a:xfrm>
            <a:off x="7333515" y="1403797"/>
            <a:ext cx="4246879" cy="368657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AC37D1CD-4585-44A0-97DD-34763A593F03}"/>
              </a:ext>
            </a:extLst>
          </p:cNvPr>
          <p:cNvSpPr/>
          <p:nvPr/>
        </p:nvSpPr>
        <p:spPr>
          <a:xfrm rot="16200000">
            <a:off x="5556736" y="3380588"/>
            <a:ext cx="2511468" cy="911016"/>
          </a:xfrm>
          <a:prstGeom prst="trapezoid">
            <a:avLst>
              <a:gd name="adj" fmla="val 579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A46E4227-906A-4DBF-BACF-F9217B1F2114}"/>
              </a:ext>
            </a:extLst>
          </p:cNvPr>
          <p:cNvSpPr/>
          <p:nvPr/>
        </p:nvSpPr>
        <p:spPr>
          <a:xfrm rot="16200000">
            <a:off x="5408629" y="2404308"/>
            <a:ext cx="2511468" cy="911016"/>
          </a:xfrm>
          <a:prstGeom prst="trapezoid">
            <a:avLst>
              <a:gd name="adj" fmla="val 834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2B7741-2D46-443D-9587-6864996CE46C}"/>
              </a:ext>
            </a:extLst>
          </p:cNvPr>
          <p:cNvCxnSpPr>
            <a:cxnSpLocks/>
          </p:cNvCxnSpPr>
          <p:nvPr/>
        </p:nvCxnSpPr>
        <p:spPr>
          <a:xfrm>
            <a:off x="6095998" y="4414234"/>
            <a:ext cx="1206676" cy="702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729902-6804-467C-9824-38F8CE736C70}"/>
              </a:ext>
            </a:extLst>
          </p:cNvPr>
          <p:cNvCxnSpPr>
            <a:cxnSpLocks/>
          </p:cNvCxnSpPr>
          <p:nvPr/>
        </p:nvCxnSpPr>
        <p:spPr>
          <a:xfrm flipV="1">
            <a:off x="6116892" y="1384126"/>
            <a:ext cx="1198308" cy="1059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AA32A1-AF05-4C35-841F-F00A3B869620}"/>
              </a:ext>
            </a:extLst>
          </p:cNvPr>
          <p:cNvSpPr txBox="1"/>
          <p:nvPr/>
        </p:nvSpPr>
        <p:spPr>
          <a:xfrm>
            <a:off x="7416085" y="4580892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{Serial Console, TX, 0x20001F00, 20}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A9B66A-793D-4BE1-B5A7-5AC9E25B3A94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flipH="1">
            <a:off x="1476919" y="4298325"/>
            <a:ext cx="1478923" cy="1262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4DD7A0-D2EF-49F7-A510-96688FB97740}"/>
              </a:ext>
            </a:extLst>
          </p:cNvPr>
          <p:cNvSpPr txBox="1"/>
          <p:nvPr/>
        </p:nvSpPr>
        <p:spPr>
          <a:xfrm>
            <a:off x="7450781" y="4087508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{GPS, RX, 0x20001000, 150}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BADBC7-0C31-4ED0-B155-587EAB6E155F}"/>
              </a:ext>
            </a:extLst>
          </p:cNvPr>
          <p:cNvSpPr txBox="1"/>
          <p:nvPr/>
        </p:nvSpPr>
        <p:spPr>
          <a:xfrm>
            <a:off x="7448282" y="3594124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{WiFi Radio, TX, 0x20000020, 1500}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347C66-3914-408E-AA7D-5BF925974382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flipV="1">
            <a:off x="3671623" y="4285448"/>
            <a:ext cx="1600129" cy="12750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738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92F3-1FE2-4135-BE42-8999FF40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Virtualized UART: additional requests are queued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D4CF6-71AD-4B96-B53E-79236DC2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A06CF-E6B0-47DC-84A4-426C25D23941}"/>
              </a:ext>
            </a:extLst>
          </p:cNvPr>
          <p:cNvSpPr/>
          <p:nvPr/>
        </p:nvSpPr>
        <p:spPr>
          <a:xfrm>
            <a:off x="607595" y="5560456"/>
            <a:ext cx="1738648" cy="61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</a:t>
            </a:r>
            <a:br>
              <a:rPr lang="en-US" dirty="0"/>
            </a:br>
            <a:r>
              <a:rPr lang="en-US" dirty="0"/>
              <a:t>Console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2A4B3-BB4F-4FF0-A189-9DA20C31D068}"/>
              </a:ext>
            </a:extLst>
          </p:cNvPr>
          <p:cNvSpPr/>
          <p:nvPr/>
        </p:nvSpPr>
        <p:spPr>
          <a:xfrm>
            <a:off x="2802299" y="5560454"/>
            <a:ext cx="1738648" cy="6181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75AA8-AA4F-45BC-BAA8-AFAEF714284F}"/>
              </a:ext>
            </a:extLst>
          </p:cNvPr>
          <p:cNvSpPr/>
          <p:nvPr/>
        </p:nvSpPr>
        <p:spPr>
          <a:xfrm>
            <a:off x="4997003" y="5560456"/>
            <a:ext cx="1738648" cy="6181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WiFi Radio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95426C-C232-4CB8-95E1-5457DDBAC6A5}"/>
              </a:ext>
            </a:extLst>
          </p:cNvPr>
          <p:cNvSpPr/>
          <p:nvPr/>
        </p:nvSpPr>
        <p:spPr>
          <a:xfrm>
            <a:off x="607595" y="1143000"/>
            <a:ext cx="6128056" cy="3686577"/>
          </a:xfrm>
          <a:prstGeom prst="roundRect">
            <a:avLst>
              <a:gd name="adj" fmla="val 8464"/>
            </a:avLst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AEAB4B-B44D-4DD1-ADB4-3EA7A3FF2891}"/>
              </a:ext>
            </a:extLst>
          </p:cNvPr>
          <p:cNvSpPr/>
          <p:nvPr/>
        </p:nvSpPr>
        <p:spPr>
          <a:xfrm>
            <a:off x="2103549" y="2443766"/>
            <a:ext cx="3992451" cy="1970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Virtual UART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826BB0-D494-4916-A264-B98CE42124D5}"/>
              </a:ext>
            </a:extLst>
          </p:cNvPr>
          <p:cNvSpPr/>
          <p:nvPr/>
        </p:nvSpPr>
        <p:spPr>
          <a:xfrm>
            <a:off x="2279701" y="3705897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EEB6AB-B6DC-4007-80C6-0C5FBA95AE59}"/>
              </a:ext>
            </a:extLst>
          </p:cNvPr>
          <p:cNvSpPr/>
          <p:nvPr/>
        </p:nvSpPr>
        <p:spPr>
          <a:xfrm>
            <a:off x="4595611" y="3693020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A57291-35FC-4D32-A67C-08CAD06FAD91}"/>
              </a:ext>
            </a:extLst>
          </p:cNvPr>
          <p:cNvSpPr/>
          <p:nvPr/>
        </p:nvSpPr>
        <p:spPr>
          <a:xfrm>
            <a:off x="3341064" y="2920285"/>
            <a:ext cx="1517419" cy="5924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Queue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958717F-C01E-4788-A2F1-AB24A4FEF57B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3621180" y="3523517"/>
            <a:ext cx="489398" cy="467791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D37DB15-368A-4A9F-9C6B-031D1EF017E2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>
          <a:xfrm rot="16200000" flipH="1">
            <a:off x="4109432" y="3503054"/>
            <a:ext cx="476521" cy="49583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AE623-C35A-4C2B-B479-F7126C68C760}"/>
              </a:ext>
            </a:extLst>
          </p:cNvPr>
          <p:cNvSpPr/>
          <p:nvPr/>
        </p:nvSpPr>
        <p:spPr>
          <a:xfrm>
            <a:off x="2940674" y="1300762"/>
            <a:ext cx="2318197" cy="88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A5F27F-F833-48E8-B764-098B88157259}"/>
              </a:ext>
            </a:extLst>
          </p:cNvPr>
          <p:cNvCxnSpPr>
            <a:cxnSpLocks/>
            <a:stCxn id="24" idx="2"/>
            <a:endCxn id="12" idx="0"/>
          </p:cNvCxnSpPr>
          <p:nvPr/>
        </p:nvCxnSpPr>
        <p:spPr>
          <a:xfrm>
            <a:off x="4099773" y="2189406"/>
            <a:ext cx="1" cy="7308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F8F49DF-09D5-4315-9D7C-5FCC01C4B045}"/>
              </a:ext>
            </a:extLst>
          </p:cNvPr>
          <p:cNvSpPr/>
          <p:nvPr/>
        </p:nvSpPr>
        <p:spPr>
          <a:xfrm>
            <a:off x="7333515" y="1403797"/>
            <a:ext cx="4246879" cy="368657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AC37D1CD-4585-44A0-97DD-34763A593F03}"/>
              </a:ext>
            </a:extLst>
          </p:cNvPr>
          <p:cNvSpPr/>
          <p:nvPr/>
        </p:nvSpPr>
        <p:spPr>
          <a:xfrm rot="16200000">
            <a:off x="5556736" y="3380588"/>
            <a:ext cx="2511468" cy="911016"/>
          </a:xfrm>
          <a:prstGeom prst="trapezoid">
            <a:avLst>
              <a:gd name="adj" fmla="val 579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A46E4227-906A-4DBF-BACF-F9217B1F2114}"/>
              </a:ext>
            </a:extLst>
          </p:cNvPr>
          <p:cNvSpPr/>
          <p:nvPr/>
        </p:nvSpPr>
        <p:spPr>
          <a:xfrm rot="16200000">
            <a:off x="5408629" y="2404308"/>
            <a:ext cx="2511468" cy="911016"/>
          </a:xfrm>
          <a:prstGeom prst="trapezoid">
            <a:avLst>
              <a:gd name="adj" fmla="val 834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2B7741-2D46-443D-9587-6864996CE46C}"/>
              </a:ext>
            </a:extLst>
          </p:cNvPr>
          <p:cNvCxnSpPr>
            <a:cxnSpLocks/>
          </p:cNvCxnSpPr>
          <p:nvPr/>
        </p:nvCxnSpPr>
        <p:spPr>
          <a:xfrm>
            <a:off x="6095998" y="4414234"/>
            <a:ext cx="1206676" cy="702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729902-6804-467C-9824-38F8CE736C70}"/>
              </a:ext>
            </a:extLst>
          </p:cNvPr>
          <p:cNvCxnSpPr>
            <a:cxnSpLocks/>
          </p:cNvCxnSpPr>
          <p:nvPr/>
        </p:nvCxnSpPr>
        <p:spPr>
          <a:xfrm flipV="1">
            <a:off x="6116892" y="1384126"/>
            <a:ext cx="1198308" cy="1059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AA32A1-AF05-4C35-841F-F00A3B869620}"/>
              </a:ext>
            </a:extLst>
          </p:cNvPr>
          <p:cNvSpPr txBox="1"/>
          <p:nvPr/>
        </p:nvSpPr>
        <p:spPr>
          <a:xfrm>
            <a:off x="7416085" y="4580892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{Serial Console, TX, 0x20001F00, 20}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A9B66A-793D-4BE1-B5A7-5AC9E25B3A94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flipH="1">
            <a:off x="1476919" y="4298325"/>
            <a:ext cx="1478923" cy="1262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4DD7A0-D2EF-49F7-A510-96688FB97740}"/>
              </a:ext>
            </a:extLst>
          </p:cNvPr>
          <p:cNvSpPr txBox="1"/>
          <p:nvPr/>
        </p:nvSpPr>
        <p:spPr>
          <a:xfrm>
            <a:off x="7450781" y="4087508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{GPS, RX, 0x20001000, 150}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BADBC7-0C31-4ED0-B155-587EAB6E155F}"/>
              </a:ext>
            </a:extLst>
          </p:cNvPr>
          <p:cNvSpPr txBox="1"/>
          <p:nvPr/>
        </p:nvSpPr>
        <p:spPr>
          <a:xfrm>
            <a:off x="7448282" y="3594124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{WiFi Radio, TX, 0x20000020, 1500}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347C66-3914-408E-AA7D-5BF925974382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flipV="1">
            <a:off x="3671623" y="4285448"/>
            <a:ext cx="1600129" cy="12750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18CC60-7FDA-4460-94F5-AE79D6D4E686}"/>
              </a:ext>
            </a:extLst>
          </p:cNvPr>
          <p:cNvSpPr txBox="1"/>
          <p:nvPr/>
        </p:nvSpPr>
        <p:spPr>
          <a:xfrm>
            <a:off x="7416085" y="3149036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{Serial Console, TX, 0x20000500, 20}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7A135B-E3FB-41F6-99F4-A1EAF6EB3910}"/>
              </a:ext>
            </a:extLst>
          </p:cNvPr>
          <p:cNvSpPr txBox="1"/>
          <p:nvPr/>
        </p:nvSpPr>
        <p:spPr>
          <a:xfrm>
            <a:off x="7398005" y="2655652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{Serial Console, TX, 0x20001E00, 10}</a:t>
            </a:r>
          </a:p>
        </p:txBody>
      </p:sp>
    </p:spTree>
    <p:extLst>
      <p:ext uri="{BB962C8B-B14F-4D97-AF65-F5344CB8AC3E}">
        <p14:creationId xmlns:p14="http://schemas.microsoft.com/office/powerpoint/2010/main" val="2560567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92F3-1FE2-4135-BE42-8999FF40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Virtualized UART: moves to next item when complete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D4CF6-71AD-4B96-B53E-79236DC2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A06CF-E6B0-47DC-84A4-426C25D23941}"/>
              </a:ext>
            </a:extLst>
          </p:cNvPr>
          <p:cNvSpPr/>
          <p:nvPr/>
        </p:nvSpPr>
        <p:spPr>
          <a:xfrm>
            <a:off x="607595" y="5560456"/>
            <a:ext cx="1738648" cy="61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</a:t>
            </a:r>
            <a:br>
              <a:rPr lang="en-US" dirty="0"/>
            </a:br>
            <a:r>
              <a:rPr lang="en-US" dirty="0"/>
              <a:t>Console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2A4B3-BB4F-4FF0-A189-9DA20C31D068}"/>
              </a:ext>
            </a:extLst>
          </p:cNvPr>
          <p:cNvSpPr/>
          <p:nvPr/>
        </p:nvSpPr>
        <p:spPr>
          <a:xfrm>
            <a:off x="2802299" y="5560454"/>
            <a:ext cx="1738648" cy="6181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75AA8-AA4F-45BC-BAA8-AFAEF714284F}"/>
              </a:ext>
            </a:extLst>
          </p:cNvPr>
          <p:cNvSpPr/>
          <p:nvPr/>
        </p:nvSpPr>
        <p:spPr>
          <a:xfrm>
            <a:off x="4997003" y="5560456"/>
            <a:ext cx="1738648" cy="6181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WiFi Radio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95426C-C232-4CB8-95E1-5457DDBAC6A5}"/>
              </a:ext>
            </a:extLst>
          </p:cNvPr>
          <p:cNvSpPr/>
          <p:nvPr/>
        </p:nvSpPr>
        <p:spPr>
          <a:xfrm>
            <a:off x="607595" y="1143000"/>
            <a:ext cx="6128056" cy="3686577"/>
          </a:xfrm>
          <a:prstGeom prst="roundRect">
            <a:avLst>
              <a:gd name="adj" fmla="val 8464"/>
            </a:avLst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AEAB4B-B44D-4DD1-ADB4-3EA7A3FF2891}"/>
              </a:ext>
            </a:extLst>
          </p:cNvPr>
          <p:cNvSpPr/>
          <p:nvPr/>
        </p:nvSpPr>
        <p:spPr>
          <a:xfrm>
            <a:off x="2103549" y="2443766"/>
            <a:ext cx="3992451" cy="1970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Virtual UART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826BB0-D494-4916-A264-B98CE42124D5}"/>
              </a:ext>
            </a:extLst>
          </p:cNvPr>
          <p:cNvSpPr/>
          <p:nvPr/>
        </p:nvSpPr>
        <p:spPr>
          <a:xfrm>
            <a:off x="2279701" y="3705897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EEB6AB-B6DC-4007-80C6-0C5FBA95AE59}"/>
              </a:ext>
            </a:extLst>
          </p:cNvPr>
          <p:cNvSpPr/>
          <p:nvPr/>
        </p:nvSpPr>
        <p:spPr>
          <a:xfrm>
            <a:off x="4595611" y="3693020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A57291-35FC-4D32-A67C-08CAD06FAD91}"/>
              </a:ext>
            </a:extLst>
          </p:cNvPr>
          <p:cNvSpPr/>
          <p:nvPr/>
        </p:nvSpPr>
        <p:spPr>
          <a:xfrm>
            <a:off x="3341064" y="2920285"/>
            <a:ext cx="1517419" cy="5924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Queue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958717F-C01E-4788-A2F1-AB24A4FEF57B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3621180" y="3523517"/>
            <a:ext cx="489398" cy="467791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D37DB15-368A-4A9F-9C6B-031D1EF017E2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>
          <a:xfrm rot="16200000" flipH="1">
            <a:off x="4109432" y="3503054"/>
            <a:ext cx="476521" cy="49583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AE623-C35A-4C2B-B479-F7126C68C760}"/>
              </a:ext>
            </a:extLst>
          </p:cNvPr>
          <p:cNvSpPr/>
          <p:nvPr/>
        </p:nvSpPr>
        <p:spPr>
          <a:xfrm>
            <a:off x="2940674" y="1300762"/>
            <a:ext cx="2318197" cy="88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A5F27F-F833-48E8-B764-098B88157259}"/>
              </a:ext>
            </a:extLst>
          </p:cNvPr>
          <p:cNvCxnSpPr>
            <a:cxnSpLocks/>
            <a:stCxn id="24" idx="2"/>
            <a:endCxn id="12" idx="0"/>
          </p:cNvCxnSpPr>
          <p:nvPr/>
        </p:nvCxnSpPr>
        <p:spPr>
          <a:xfrm>
            <a:off x="4099773" y="2189406"/>
            <a:ext cx="1" cy="7308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F8F49DF-09D5-4315-9D7C-5FCC01C4B045}"/>
              </a:ext>
            </a:extLst>
          </p:cNvPr>
          <p:cNvSpPr/>
          <p:nvPr/>
        </p:nvSpPr>
        <p:spPr>
          <a:xfrm>
            <a:off x="7333515" y="1403797"/>
            <a:ext cx="4246879" cy="368657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AC37D1CD-4585-44A0-97DD-34763A593F03}"/>
              </a:ext>
            </a:extLst>
          </p:cNvPr>
          <p:cNvSpPr/>
          <p:nvPr/>
        </p:nvSpPr>
        <p:spPr>
          <a:xfrm rot="16200000">
            <a:off x="5556736" y="3380588"/>
            <a:ext cx="2511468" cy="911016"/>
          </a:xfrm>
          <a:prstGeom prst="trapezoid">
            <a:avLst>
              <a:gd name="adj" fmla="val 579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A46E4227-906A-4DBF-BACF-F9217B1F2114}"/>
              </a:ext>
            </a:extLst>
          </p:cNvPr>
          <p:cNvSpPr/>
          <p:nvPr/>
        </p:nvSpPr>
        <p:spPr>
          <a:xfrm rot="16200000">
            <a:off x="5408629" y="2404308"/>
            <a:ext cx="2511468" cy="911016"/>
          </a:xfrm>
          <a:prstGeom prst="trapezoid">
            <a:avLst>
              <a:gd name="adj" fmla="val 834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2B7741-2D46-443D-9587-6864996CE46C}"/>
              </a:ext>
            </a:extLst>
          </p:cNvPr>
          <p:cNvCxnSpPr>
            <a:cxnSpLocks/>
          </p:cNvCxnSpPr>
          <p:nvPr/>
        </p:nvCxnSpPr>
        <p:spPr>
          <a:xfrm>
            <a:off x="6095998" y="4414234"/>
            <a:ext cx="1206676" cy="702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729902-6804-467C-9824-38F8CE736C70}"/>
              </a:ext>
            </a:extLst>
          </p:cNvPr>
          <p:cNvCxnSpPr>
            <a:cxnSpLocks/>
          </p:cNvCxnSpPr>
          <p:nvPr/>
        </p:nvCxnSpPr>
        <p:spPr>
          <a:xfrm flipV="1">
            <a:off x="6116892" y="1384126"/>
            <a:ext cx="1198308" cy="1059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AA32A1-AF05-4C35-841F-F00A3B869620}"/>
              </a:ext>
            </a:extLst>
          </p:cNvPr>
          <p:cNvSpPr txBox="1"/>
          <p:nvPr/>
        </p:nvSpPr>
        <p:spPr>
          <a:xfrm>
            <a:off x="7416085" y="4580892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{Serial Console, TX, 0x20001F00, 20}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A9B66A-793D-4BE1-B5A7-5AC9E25B3A94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2955842" y="4298325"/>
            <a:ext cx="2910485" cy="1262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4DD7A0-D2EF-49F7-A510-96688FB97740}"/>
              </a:ext>
            </a:extLst>
          </p:cNvPr>
          <p:cNvSpPr txBox="1"/>
          <p:nvPr/>
        </p:nvSpPr>
        <p:spPr>
          <a:xfrm>
            <a:off x="7450781" y="4087508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{GPS, RX, 0x20001000, 150}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BADBC7-0C31-4ED0-B155-587EAB6E155F}"/>
              </a:ext>
            </a:extLst>
          </p:cNvPr>
          <p:cNvSpPr txBox="1"/>
          <p:nvPr/>
        </p:nvSpPr>
        <p:spPr>
          <a:xfrm>
            <a:off x="7448282" y="3594124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{WiFi Radio, TX, 0x20000020, 1500}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347C66-3914-408E-AA7D-5BF925974382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flipV="1">
            <a:off x="3671623" y="4285448"/>
            <a:ext cx="1600129" cy="12750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18CC60-7FDA-4460-94F5-AE79D6D4E686}"/>
              </a:ext>
            </a:extLst>
          </p:cNvPr>
          <p:cNvSpPr txBox="1"/>
          <p:nvPr/>
        </p:nvSpPr>
        <p:spPr>
          <a:xfrm>
            <a:off x="7416085" y="3149036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{Serial Console, TX, 0x20000500, 20}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7A135B-E3FB-41F6-99F4-A1EAF6EB3910}"/>
              </a:ext>
            </a:extLst>
          </p:cNvPr>
          <p:cNvSpPr txBox="1"/>
          <p:nvPr/>
        </p:nvSpPr>
        <p:spPr>
          <a:xfrm>
            <a:off x="7398005" y="2655652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{Serial Console, TX, 0x20001E00, 10}</a:t>
            </a:r>
          </a:p>
        </p:txBody>
      </p:sp>
    </p:spTree>
    <p:extLst>
      <p:ext uri="{BB962C8B-B14F-4D97-AF65-F5344CB8AC3E}">
        <p14:creationId xmlns:p14="http://schemas.microsoft.com/office/powerpoint/2010/main" val="604499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92F3-1FE2-4135-BE42-8999FF40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Virtualized UART: moves to next item when complete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D4CF6-71AD-4B96-B53E-79236DC2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A06CF-E6B0-47DC-84A4-426C25D23941}"/>
              </a:ext>
            </a:extLst>
          </p:cNvPr>
          <p:cNvSpPr/>
          <p:nvPr/>
        </p:nvSpPr>
        <p:spPr>
          <a:xfrm>
            <a:off x="607595" y="5560456"/>
            <a:ext cx="1738648" cy="61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</a:t>
            </a:r>
            <a:br>
              <a:rPr lang="en-US" dirty="0"/>
            </a:br>
            <a:r>
              <a:rPr lang="en-US" dirty="0"/>
              <a:t>Console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2A4B3-BB4F-4FF0-A189-9DA20C31D068}"/>
              </a:ext>
            </a:extLst>
          </p:cNvPr>
          <p:cNvSpPr/>
          <p:nvPr/>
        </p:nvSpPr>
        <p:spPr>
          <a:xfrm>
            <a:off x="2802299" y="5560454"/>
            <a:ext cx="1738648" cy="6181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75AA8-AA4F-45BC-BAA8-AFAEF714284F}"/>
              </a:ext>
            </a:extLst>
          </p:cNvPr>
          <p:cNvSpPr/>
          <p:nvPr/>
        </p:nvSpPr>
        <p:spPr>
          <a:xfrm>
            <a:off x="4997003" y="5560456"/>
            <a:ext cx="1738648" cy="6181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WiFi Radio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95426C-C232-4CB8-95E1-5457DDBAC6A5}"/>
              </a:ext>
            </a:extLst>
          </p:cNvPr>
          <p:cNvSpPr/>
          <p:nvPr/>
        </p:nvSpPr>
        <p:spPr>
          <a:xfrm>
            <a:off x="607595" y="1143000"/>
            <a:ext cx="6128056" cy="3686577"/>
          </a:xfrm>
          <a:prstGeom prst="roundRect">
            <a:avLst>
              <a:gd name="adj" fmla="val 8464"/>
            </a:avLst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AEAB4B-B44D-4DD1-ADB4-3EA7A3FF2891}"/>
              </a:ext>
            </a:extLst>
          </p:cNvPr>
          <p:cNvSpPr/>
          <p:nvPr/>
        </p:nvSpPr>
        <p:spPr>
          <a:xfrm>
            <a:off x="2103549" y="2443766"/>
            <a:ext cx="3992451" cy="1970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Virtual UART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826BB0-D494-4916-A264-B98CE42124D5}"/>
              </a:ext>
            </a:extLst>
          </p:cNvPr>
          <p:cNvSpPr/>
          <p:nvPr/>
        </p:nvSpPr>
        <p:spPr>
          <a:xfrm>
            <a:off x="2279701" y="3705897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EEB6AB-B6DC-4007-80C6-0C5FBA95AE59}"/>
              </a:ext>
            </a:extLst>
          </p:cNvPr>
          <p:cNvSpPr/>
          <p:nvPr/>
        </p:nvSpPr>
        <p:spPr>
          <a:xfrm>
            <a:off x="4595611" y="3693020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A57291-35FC-4D32-A67C-08CAD06FAD91}"/>
              </a:ext>
            </a:extLst>
          </p:cNvPr>
          <p:cNvSpPr/>
          <p:nvPr/>
        </p:nvSpPr>
        <p:spPr>
          <a:xfrm>
            <a:off x="3341064" y="2920285"/>
            <a:ext cx="1517419" cy="5924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Queue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958717F-C01E-4788-A2F1-AB24A4FEF57B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3621180" y="3523517"/>
            <a:ext cx="489398" cy="467791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D37DB15-368A-4A9F-9C6B-031D1EF017E2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>
          <a:xfrm rot="16200000" flipH="1">
            <a:off x="4109432" y="3503054"/>
            <a:ext cx="476521" cy="49583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AE623-C35A-4C2B-B479-F7126C68C760}"/>
              </a:ext>
            </a:extLst>
          </p:cNvPr>
          <p:cNvSpPr/>
          <p:nvPr/>
        </p:nvSpPr>
        <p:spPr>
          <a:xfrm>
            <a:off x="2940674" y="1300762"/>
            <a:ext cx="2318197" cy="88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A5F27F-F833-48E8-B764-098B88157259}"/>
              </a:ext>
            </a:extLst>
          </p:cNvPr>
          <p:cNvCxnSpPr>
            <a:cxnSpLocks/>
            <a:stCxn id="24" idx="2"/>
            <a:endCxn id="12" idx="0"/>
          </p:cNvCxnSpPr>
          <p:nvPr/>
        </p:nvCxnSpPr>
        <p:spPr>
          <a:xfrm>
            <a:off x="4099773" y="2189406"/>
            <a:ext cx="1" cy="7308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F8F49DF-09D5-4315-9D7C-5FCC01C4B045}"/>
              </a:ext>
            </a:extLst>
          </p:cNvPr>
          <p:cNvSpPr/>
          <p:nvPr/>
        </p:nvSpPr>
        <p:spPr>
          <a:xfrm>
            <a:off x="7333515" y="1403797"/>
            <a:ext cx="4246879" cy="368657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AC37D1CD-4585-44A0-97DD-34763A593F03}"/>
              </a:ext>
            </a:extLst>
          </p:cNvPr>
          <p:cNvSpPr/>
          <p:nvPr/>
        </p:nvSpPr>
        <p:spPr>
          <a:xfrm rot="16200000">
            <a:off x="5556736" y="3380588"/>
            <a:ext cx="2511468" cy="911016"/>
          </a:xfrm>
          <a:prstGeom prst="trapezoid">
            <a:avLst>
              <a:gd name="adj" fmla="val 579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A46E4227-906A-4DBF-BACF-F9217B1F2114}"/>
              </a:ext>
            </a:extLst>
          </p:cNvPr>
          <p:cNvSpPr/>
          <p:nvPr/>
        </p:nvSpPr>
        <p:spPr>
          <a:xfrm rot="16200000">
            <a:off x="5408629" y="2404308"/>
            <a:ext cx="2511468" cy="911016"/>
          </a:xfrm>
          <a:prstGeom prst="trapezoid">
            <a:avLst>
              <a:gd name="adj" fmla="val 834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2B7741-2D46-443D-9587-6864996CE46C}"/>
              </a:ext>
            </a:extLst>
          </p:cNvPr>
          <p:cNvCxnSpPr>
            <a:cxnSpLocks/>
          </p:cNvCxnSpPr>
          <p:nvPr/>
        </p:nvCxnSpPr>
        <p:spPr>
          <a:xfrm>
            <a:off x="6095998" y="4414234"/>
            <a:ext cx="1206676" cy="702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729902-6804-467C-9824-38F8CE736C70}"/>
              </a:ext>
            </a:extLst>
          </p:cNvPr>
          <p:cNvCxnSpPr>
            <a:cxnSpLocks/>
          </p:cNvCxnSpPr>
          <p:nvPr/>
        </p:nvCxnSpPr>
        <p:spPr>
          <a:xfrm flipV="1">
            <a:off x="6116892" y="1384126"/>
            <a:ext cx="1198308" cy="1059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AA32A1-AF05-4C35-841F-F00A3B869620}"/>
              </a:ext>
            </a:extLst>
          </p:cNvPr>
          <p:cNvSpPr txBox="1"/>
          <p:nvPr/>
        </p:nvSpPr>
        <p:spPr>
          <a:xfrm>
            <a:off x="7416085" y="4580892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{Serial Console, TX, 0x20001F00, 20}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A9B66A-793D-4BE1-B5A7-5AC9E25B3A94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2955842" y="4298325"/>
            <a:ext cx="2910485" cy="1262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4DD7A0-D2EF-49F7-A510-96688FB97740}"/>
              </a:ext>
            </a:extLst>
          </p:cNvPr>
          <p:cNvSpPr txBox="1"/>
          <p:nvPr/>
        </p:nvSpPr>
        <p:spPr>
          <a:xfrm>
            <a:off x="7450781" y="4087508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{GPS, RX, 0x20001000, 150}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BADBC7-0C31-4ED0-B155-587EAB6E155F}"/>
              </a:ext>
            </a:extLst>
          </p:cNvPr>
          <p:cNvSpPr txBox="1"/>
          <p:nvPr/>
        </p:nvSpPr>
        <p:spPr>
          <a:xfrm>
            <a:off x="7448282" y="3594124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{WiFi Radio, TX, 0x20000020, 1500}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347C66-3914-408E-AA7D-5BF925974382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 flipH="1">
            <a:off x="1476919" y="4285448"/>
            <a:ext cx="3794833" cy="12750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18CC60-7FDA-4460-94F5-AE79D6D4E686}"/>
              </a:ext>
            </a:extLst>
          </p:cNvPr>
          <p:cNvSpPr txBox="1"/>
          <p:nvPr/>
        </p:nvSpPr>
        <p:spPr>
          <a:xfrm>
            <a:off x="7416085" y="3149036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{Serial Console, TX, 0x20000500, 20}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7A135B-E3FB-41F6-99F4-A1EAF6EB3910}"/>
              </a:ext>
            </a:extLst>
          </p:cNvPr>
          <p:cNvSpPr txBox="1"/>
          <p:nvPr/>
        </p:nvSpPr>
        <p:spPr>
          <a:xfrm>
            <a:off x="7398005" y="2655652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{Serial Console, TX, 0x20001E00, 10}</a:t>
            </a:r>
          </a:p>
        </p:txBody>
      </p:sp>
    </p:spTree>
    <p:extLst>
      <p:ext uri="{BB962C8B-B14F-4D97-AF65-F5344CB8AC3E}">
        <p14:creationId xmlns:p14="http://schemas.microsoft.com/office/powerpoint/2010/main" val="20807969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2BC0-1A7A-4459-8136-1B9F1C6E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making virtualization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2B553-D33B-40D7-83FA-1C0C71F38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fast are requests coming in?</a:t>
            </a:r>
          </a:p>
          <a:p>
            <a:pPr lvl="1"/>
            <a:r>
              <a:rPr lang="en-US" dirty="0"/>
              <a:t>Requests more quickly than service are an unsatisfiable system</a:t>
            </a:r>
          </a:p>
          <a:p>
            <a:pPr lvl="1"/>
            <a:endParaRPr lang="en-US" dirty="0"/>
          </a:p>
          <a:p>
            <a:r>
              <a:rPr lang="en-US" dirty="0"/>
              <a:t>How long does it take to reconfigure the resource?</a:t>
            </a:r>
          </a:p>
          <a:p>
            <a:pPr lvl="1"/>
            <a:r>
              <a:rPr lang="en-US" dirty="0"/>
              <a:t>Long delays could mean high latency</a:t>
            </a:r>
          </a:p>
          <a:p>
            <a:pPr lvl="1"/>
            <a:r>
              <a:rPr lang="en-US" dirty="0"/>
              <a:t>Might want to optimize for requests with same configuration first</a:t>
            </a:r>
          </a:p>
          <a:p>
            <a:pPr lvl="1"/>
            <a:endParaRPr lang="en-US" dirty="0"/>
          </a:p>
          <a:p>
            <a:r>
              <a:rPr lang="en-US" dirty="0"/>
              <a:t>Need to ensure all of the configuration changes</a:t>
            </a:r>
          </a:p>
          <a:p>
            <a:pPr lvl="1"/>
            <a:r>
              <a:rPr lang="en-US" dirty="0"/>
              <a:t>Common bug: forget to modify part of one register and system works most of the time, but not in all cases</a:t>
            </a:r>
          </a:p>
          <a:p>
            <a:pPr lvl="1"/>
            <a:endParaRPr lang="en-US" dirty="0"/>
          </a:p>
          <a:p>
            <a:r>
              <a:rPr lang="en-US" dirty="0"/>
              <a:t>Need ability to queue requests</a:t>
            </a:r>
          </a:p>
          <a:p>
            <a:pPr lvl="1"/>
            <a:r>
              <a:rPr lang="en-US" dirty="0"/>
              <a:t>Usually stored in a linked list structure</a:t>
            </a:r>
          </a:p>
          <a:p>
            <a:pPr lvl="1"/>
            <a:r>
              <a:rPr lang="en-US" dirty="0"/>
              <a:t>Dynamically… But we generally want to avoid dynamic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4C598-3028-4BD7-8FD4-AC1715F7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221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54EE-8DDD-47FB-9D0B-99E86391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resource allocation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D4EA1-DF9C-4691-88B6-CBD5ECA8F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queue with a maximum size in Virtual Driver</a:t>
            </a:r>
          </a:p>
          <a:p>
            <a:pPr lvl="1"/>
            <a:r>
              <a:rPr lang="en-US" dirty="0"/>
              <a:t>Some number larger than the hardware picked, based on app knowledge</a:t>
            </a:r>
          </a:p>
          <a:p>
            <a:pPr lvl="1"/>
            <a:r>
              <a:rPr lang="en-US" dirty="0"/>
              <a:t>Still either runs out or wastes memory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Just use malloc()</a:t>
            </a:r>
          </a:p>
          <a:p>
            <a:pPr lvl="1"/>
            <a:r>
              <a:rPr lang="en-US" dirty="0"/>
              <a:t>Is actually possible on the nRF52 with </a:t>
            </a:r>
            <a:r>
              <a:rPr lang="en-US" dirty="0" err="1"/>
              <a:t>newlib</a:t>
            </a:r>
            <a:r>
              <a:rPr lang="en-US" dirty="0"/>
              <a:t> (</a:t>
            </a:r>
            <a:r>
              <a:rPr lang="en-US" dirty="0" err="1"/>
              <a:t>libc</a:t>
            </a:r>
            <a:r>
              <a:rPr lang="en-US" dirty="0"/>
              <a:t> implementation)</a:t>
            </a:r>
          </a:p>
          <a:p>
            <a:pPr lvl="1"/>
            <a:r>
              <a:rPr lang="en-US" dirty="0"/>
              <a:t>Might run out, but then just wait for requests to complete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list nodes individually as global variables</a:t>
            </a:r>
          </a:p>
          <a:p>
            <a:pPr lvl="1"/>
            <a:r>
              <a:rPr lang="en-US" dirty="0"/>
              <a:t>Application decides how many it needs at compile time</a:t>
            </a:r>
          </a:p>
          <a:p>
            <a:pPr lvl="1"/>
            <a:r>
              <a:rPr lang="en-US" dirty="0"/>
              <a:t>Passes them into the Virtual Driver at first use</a:t>
            </a:r>
          </a:p>
          <a:p>
            <a:pPr lvl="2"/>
            <a:r>
              <a:rPr lang="en-US" dirty="0"/>
              <a:t>“Here’s my request and a linked list node to store it in”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D1DD1-2D35-4274-9D66-E03A14AE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222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CB6A-9E32-4F69-99DC-D78783542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managing multiple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B0ADB-C60C-4A6D-8F0A-108DB3A6E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often have tasks that look like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Most easily thought about as three separate timers</a:t>
            </a:r>
          </a:p>
          <a:p>
            <a:pPr lvl="1"/>
            <a:r>
              <a:rPr lang="en-US" dirty="0"/>
              <a:t>But maybe the system doesn’t have that many timers to spare!</a:t>
            </a:r>
          </a:p>
          <a:p>
            <a:pPr lvl="1"/>
            <a:r>
              <a:rPr lang="en-US" dirty="0"/>
              <a:t>Virtualization can help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1B00F-96A8-46E3-8D77-BB02DC47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65B334-5294-4177-A174-AF2A40B78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05" y="1738912"/>
            <a:ext cx="9177867" cy="228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3744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keep a list of timer expiration times</a:t>
            </a:r>
          </a:p>
          <a:p>
            <a:pPr lvl="1"/>
            <a:r>
              <a:rPr lang="en-US" dirty="0"/>
              <a:t>Soonest expiration goes in the Capture/Compare register</a:t>
            </a:r>
          </a:p>
          <a:p>
            <a:pPr lvl="1"/>
            <a:r>
              <a:rPr lang="en-US" dirty="0"/>
              <a:t>Others stay in linked list, sorted by expiration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10010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10050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10110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10010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1334107" y="5501881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0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Clocks</a:t>
            </a:r>
          </a:p>
          <a:p>
            <a:pPr lvl="1"/>
            <a:endParaRPr lang="en-US" dirty="0"/>
          </a:p>
          <a:p>
            <a:r>
              <a:rPr lang="en-US" dirty="0"/>
              <a:t>Timers</a:t>
            </a:r>
          </a:p>
          <a:p>
            <a:pPr lvl="1"/>
            <a:endParaRPr lang="en-US" dirty="0"/>
          </a:p>
          <a:p>
            <a:r>
              <a:rPr lang="en-US" dirty="0"/>
              <a:t>Virtualizing Resources</a:t>
            </a:r>
          </a:p>
          <a:p>
            <a:pPr lvl="1"/>
            <a:endParaRPr lang="en-US" dirty="0"/>
          </a:p>
          <a:p>
            <a:r>
              <a:rPr lang="en-US" dirty="0"/>
              <a:t>Real-Time Counter</a:t>
            </a:r>
          </a:p>
          <a:p>
            <a:pPr lvl="1"/>
            <a:endParaRPr lang="en-US" dirty="0"/>
          </a:p>
          <a:p>
            <a:r>
              <a:rPr lang="en-US" dirty="0"/>
              <a:t>Watchdog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keep a list of timer expiration times</a:t>
            </a:r>
          </a:p>
          <a:p>
            <a:pPr lvl="1"/>
            <a:r>
              <a:rPr lang="en-US" dirty="0"/>
              <a:t>Soonest expiration goes in the Capture/Compare register</a:t>
            </a:r>
          </a:p>
          <a:p>
            <a:pPr lvl="1"/>
            <a:r>
              <a:rPr lang="en-US" dirty="0"/>
              <a:t>Others stay in linked list, sorted by expiration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10010, 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10050, 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10110, 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20000, 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10010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2683098" y="5502819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CE8CA-0C02-4E81-8565-43ADEC62AFB5}"/>
              </a:ext>
            </a:extLst>
          </p:cNvPr>
          <p:cNvSpPr txBox="1"/>
          <p:nvPr/>
        </p:nvSpPr>
        <p:spPr>
          <a:xfrm>
            <a:off x="3762918" y="3644721"/>
            <a:ext cx="368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timer handler A!</a:t>
            </a:r>
          </a:p>
          <a:p>
            <a:r>
              <a:rPr lang="en-US" dirty="0"/>
              <a:t>Update CC register and list</a:t>
            </a:r>
          </a:p>
        </p:txBody>
      </p:sp>
    </p:spTree>
    <p:extLst>
      <p:ext uri="{BB962C8B-B14F-4D97-AF65-F5344CB8AC3E}">
        <p14:creationId xmlns:p14="http://schemas.microsoft.com/office/powerpoint/2010/main" val="116757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keep a list of timer expiration times</a:t>
            </a:r>
          </a:p>
          <a:p>
            <a:pPr lvl="1"/>
            <a:r>
              <a:rPr lang="en-US" dirty="0"/>
              <a:t>Soonest expiration goes in the Capture/Compare register</a:t>
            </a:r>
          </a:p>
          <a:p>
            <a:pPr lvl="1"/>
            <a:r>
              <a:rPr lang="en-US" dirty="0"/>
              <a:t>Others stay in linked list, sorted by expiration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10050, 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10110, 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20000, 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10050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2888086" y="5504789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637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keep a list of timer expiration times</a:t>
            </a:r>
          </a:p>
          <a:p>
            <a:pPr lvl="1"/>
            <a:r>
              <a:rPr lang="en-US" dirty="0"/>
              <a:t>Soonest expiration goes in the Capture/Compare register</a:t>
            </a:r>
          </a:p>
          <a:p>
            <a:pPr lvl="1"/>
            <a:r>
              <a:rPr lang="en-US" dirty="0"/>
              <a:t>Others stay in linked list, sorted by expiration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10050, 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10110, 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20000, 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10050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3636275" y="5544569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25EBE8-53B1-436D-8503-0C62C235A46C}"/>
              </a:ext>
            </a:extLst>
          </p:cNvPr>
          <p:cNvSpPr txBox="1"/>
          <p:nvPr/>
        </p:nvSpPr>
        <p:spPr>
          <a:xfrm>
            <a:off x="3762918" y="3644721"/>
            <a:ext cx="368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timer handler B!</a:t>
            </a:r>
          </a:p>
          <a:p>
            <a:r>
              <a:rPr lang="en-US" dirty="0"/>
              <a:t>Update CC register and list</a:t>
            </a:r>
          </a:p>
        </p:txBody>
      </p:sp>
    </p:spTree>
    <p:extLst>
      <p:ext uri="{BB962C8B-B14F-4D97-AF65-F5344CB8AC3E}">
        <p14:creationId xmlns:p14="http://schemas.microsoft.com/office/powerpoint/2010/main" val="37043966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keep a list of timer expiration times</a:t>
            </a:r>
          </a:p>
          <a:p>
            <a:pPr lvl="1"/>
            <a:r>
              <a:rPr lang="en-US" dirty="0"/>
              <a:t>Soonest expiration goes in the Capture/Compare register</a:t>
            </a:r>
          </a:p>
          <a:p>
            <a:pPr lvl="1"/>
            <a:r>
              <a:rPr lang="en-US" dirty="0"/>
              <a:t>Others stay in linked list, sorted by expiration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10110, 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20000, 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10110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4022642" y="5544569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834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keep a list of timer expiration times</a:t>
            </a:r>
          </a:p>
          <a:p>
            <a:pPr lvl="1"/>
            <a:r>
              <a:rPr lang="en-US" dirty="0"/>
              <a:t>Soonest expiration goes in the Capture/Compare register</a:t>
            </a:r>
          </a:p>
          <a:p>
            <a:pPr lvl="1"/>
            <a:r>
              <a:rPr lang="en-US" dirty="0"/>
              <a:t>Others stay in linked list, sorted by expiration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10100, 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10110, 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20000, 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10100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4022642" y="5544569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ED2D90-3A96-4DB2-A54B-0552FC002F70}"/>
              </a:ext>
            </a:extLst>
          </p:cNvPr>
          <p:cNvSpPr txBox="1"/>
          <p:nvPr/>
        </p:nvSpPr>
        <p:spPr>
          <a:xfrm>
            <a:off x="3762918" y="3644721"/>
            <a:ext cx="4453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request arrives for 10100</a:t>
            </a:r>
          </a:p>
          <a:p>
            <a:r>
              <a:rPr lang="en-US" dirty="0"/>
              <a:t>Enqueue and sort queue</a:t>
            </a:r>
          </a:p>
          <a:p>
            <a:r>
              <a:rPr lang="en-US" dirty="0"/>
              <a:t>Update CC if first request has changed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42B17C-ED42-4854-BFD6-D07FEAE3377A}"/>
              </a:ext>
            </a:extLst>
          </p:cNvPr>
          <p:cNvCxnSpPr>
            <a:cxnSpLocks/>
          </p:cNvCxnSpPr>
          <p:nvPr/>
        </p:nvCxnSpPr>
        <p:spPr>
          <a:xfrm>
            <a:off x="4644980" y="5409127"/>
            <a:ext cx="0" cy="59242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220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3350-73B0-4973-B2BC-D49C7A68D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Enqueuing timer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A0D92-BB66-48D1-B2C6-02340D3A3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Timer requests come in the form: {N seconds from now}</a:t>
            </a:r>
          </a:p>
          <a:p>
            <a:pPr lvl="1"/>
            <a:r>
              <a:rPr lang="en-US" dirty="0" err="1"/>
              <a:t>timer_request</a:t>
            </a:r>
            <a:r>
              <a:rPr lang="en-US" dirty="0"/>
              <a:t>(duration, handler);</a:t>
            </a:r>
          </a:p>
          <a:p>
            <a:pPr lvl="1"/>
            <a:endParaRPr lang="en-US" dirty="0"/>
          </a:p>
          <a:p>
            <a:r>
              <a:rPr lang="en-US" dirty="0"/>
              <a:t>Requests are always relative to the current time</a:t>
            </a:r>
          </a:p>
          <a:p>
            <a:pPr lvl="1"/>
            <a:endParaRPr lang="en-US" dirty="0"/>
          </a:p>
          <a:p>
            <a:r>
              <a:rPr lang="en-US" dirty="0"/>
              <a:t>Need to enqueue by expiration time</a:t>
            </a:r>
          </a:p>
          <a:p>
            <a:pPr lvl="1"/>
            <a:r>
              <a:rPr lang="en-US" dirty="0"/>
              <a:t>Duration + Current Time</a:t>
            </a:r>
          </a:p>
          <a:p>
            <a:pPr lvl="1"/>
            <a:r>
              <a:rPr lang="en-US" dirty="0"/>
              <a:t>Allows for a globally sortable list</a:t>
            </a:r>
          </a:p>
          <a:p>
            <a:pPr lvl="2"/>
            <a:r>
              <a:rPr lang="en-US" dirty="0"/>
              <a:t>Need to decide how to handle overflow logic in real world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ED409-CC6E-42CC-92ED-5FC89289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367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sure not to miss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list and modifying the CC register takes time</a:t>
            </a:r>
          </a:p>
          <a:p>
            <a:pPr lvl="1"/>
            <a:r>
              <a:rPr lang="en-US" dirty="0"/>
              <a:t>Might have skipped right past the soonest event</a:t>
            </a:r>
          </a:p>
          <a:p>
            <a:pPr lvl="1"/>
            <a:r>
              <a:rPr lang="en-US" dirty="0"/>
              <a:t>Check for this, and call handler manually if necessary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10100, 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10110, 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20000, 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10100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4520484" y="5499284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ED2D90-3A96-4DB2-A54B-0552FC002F70}"/>
              </a:ext>
            </a:extLst>
          </p:cNvPr>
          <p:cNvSpPr txBox="1"/>
          <p:nvPr/>
        </p:nvSpPr>
        <p:spPr>
          <a:xfrm>
            <a:off x="3762918" y="3644721"/>
            <a:ext cx="445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Handle 10100 event, Call 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42B17C-ED42-4854-BFD6-D07FEAE3377A}"/>
              </a:ext>
            </a:extLst>
          </p:cNvPr>
          <p:cNvCxnSpPr>
            <a:cxnSpLocks/>
          </p:cNvCxnSpPr>
          <p:nvPr/>
        </p:nvCxnSpPr>
        <p:spPr>
          <a:xfrm>
            <a:off x="4644980" y="5409127"/>
            <a:ext cx="0" cy="59242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0753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sure not to miss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list and modifying the CC register takes time</a:t>
            </a:r>
          </a:p>
          <a:p>
            <a:pPr lvl="1"/>
            <a:r>
              <a:rPr lang="en-US" dirty="0"/>
              <a:t>Might have skipped right past the soonest event</a:t>
            </a:r>
          </a:p>
          <a:p>
            <a:pPr lvl="1"/>
            <a:r>
              <a:rPr lang="en-US" dirty="0"/>
              <a:t>Check for this, and call handler manually if necessary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10110, 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20000, 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10110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4906709" y="5494922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ED2D90-3A96-4DB2-A54B-0552FC002F70}"/>
              </a:ext>
            </a:extLst>
          </p:cNvPr>
          <p:cNvSpPr txBox="1"/>
          <p:nvPr/>
        </p:nvSpPr>
        <p:spPr>
          <a:xfrm>
            <a:off x="3762918" y="3644721"/>
            <a:ext cx="4453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list</a:t>
            </a:r>
          </a:p>
          <a:p>
            <a:r>
              <a:rPr lang="en-US" dirty="0"/>
              <a:t>Update CC register</a:t>
            </a:r>
          </a:p>
          <a:p>
            <a:r>
              <a:rPr lang="en-US" dirty="0"/>
              <a:t>Oh no! That’s in the past!!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42B17C-ED42-4854-BFD6-D07FEAE3377A}"/>
              </a:ext>
            </a:extLst>
          </p:cNvPr>
          <p:cNvCxnSpPr>
            <a:cxnSpLocks/>
          </p:cNvCxnSpPr>
          <p:nvPr/>
        </p:nvCxnSpPr>
        <p:spPr>
          <a:xfrm>
            <a:off x="4644980" y="5409127"/>
            <a:ext cx="0" cy="59242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4429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sure not to miss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list and modifying the CC register takes time</a:t>
            </a:r>
          </a:p>
          <a:p>
            <a:pPr lvl="1"/>
            <a:r>
              <a:rPr lang="en-US" dirty="0"/>
              <a:t>Might have skipped right past the soonest event</a:t>
            </a:r>
          </a:p>
          <a:p>
            <a:pPr lvl="1"/>
            <a:r>
              <a:rPr lang="en-US" dirty="0"/>
              <a:t>Check for this, and call handler manually if necessary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20000, 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20000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4906709" y="5494922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ED2D90-3A96-4DB2-A54B-0552FC002F70}"/>
              </a:ext>
            </a:extLst>
          </p:cNvPr>
          <p:cNvSpPr txBox="1"/>
          <p:nvPr/>
        </p:nvSpPr>
        <p:spPr>
          <a:xfrm>
            <a:off x="3762918" y="3644721"/>
            <a:ext cx="4453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C manually</a:t>
            </a:r>
          </a:p>
          <a:p>
            <a:r>
              <a:rPr lang="en-US" dirty="0"/>
              <a:t>Update list and CC register again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42B17C-ED42-4854-BFD6-D07FEAE3377A}"/>
              </a:ext>
            </a:extLst>
          </p:cNvPr>
          <p:cNvCxnSpPr>
            <a:cxnSpLocks/>
          </p:cNvCxnSpPr>
          <p:nvPr/>
        </p:nvCxnSpPr>
        <p:spPr>
          <a:xfrm>
            <a:off x="4644980" y="5409127"/>
            <a:ext cx="0" cy="59242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3518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D23B2-42E7-4E9D-8D7B-15C54F0C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timers are periodic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E7079-03C1-422E-BF84-B0399A93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Repeating timers are easy to add to this system</a:t>
            </a:r>
          </a:p>
          <a:p>
            <a:pPr lvl="1"/>
            <a:r>
              <a:rPr lang="en-US" dirty="0"/>
              <a:t>Include a Boolean for “repeating” and the duration in the request</a:t>
            </a:r>
          </a:p>
          <a:p>
            <a:pPr lvl="1"/>
            <a:endParaRPr lang="en-US" dirty="0"/>
          </a:p>
          <a:p>
            <a:r>
              <a:rPr lang="en-US" dirty="0"/>
              <a:t>When timer expires</a:t>
            </a:r>
          </a:p>
          <a:p>
            <a:pPr lvl="1"/>
            <a:r>
              <a:rPr lang="en-US" dirty="0"/>
              <a:t>If not repeating, just call handler and then drop it</a:t>
            </a:r>
          </a:p>
          <a:p>
            <a:pPr lvl="1"/>
            <a:r>
              <a:rPr lang="en-US" dirty="0"/>
              <a:t>If repeating,</a:t>
            </a:r>
          </a:p>
          <a:p>
            <a:pPr lvl="2"/>
            <a:r>
              <a:rPr lang="en-US" dirty="0"/>
              <a:t>First reinsert based on duration and new current time</a:t>
            </a:r>
          </a:p>
          <a:p>
            <a:pPr lvl="2"/>
            <a:r>
              <a:rPr lang="en-US" dirty="0"/>
              <a:t>Then call the handler</a:t>
            </a:r>
          </a:p>
          <a:p>
            <a:pPr lvl="3"/>
            <a:r>
              <a:rPr lang="en-US" dirty="0"/>
              <a:t>Don’t want the latency of the handler to slow us 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783E5-AFD5-4A35-8DDD-78CE5359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0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clocks?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Clock signals, in the microcontroller context, are oscillating square wave signals used to latch inputs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clock MUST be running for (almost) anything on a microcontroller to function (processor and peripherals)</a:t>
            </a:r>
          </a:p>
          <a:p>
            <a:pPr lvl="1"/>
            <a:r>
              <a:rPr lang="en-US" dirty="0"/>
              <a:t>Exceptions:</a:t>
            </a:r>
          </a:p>
          <a:p>
            <a:pPr lvl="2"/>
            <a:r>
              <a:rPr lang="en-US" dirty="0"/>
              <a:t>Low-power input interrupts</a:t>
            </a:r>
          </a:p>
          <a:p>
            <a:pPr lvl="3"/>
            <a:r>
              <a:rPr lang="en-US" sz="1600" dirty="0"/>
              <a:t>GPIOTE port interrupt, Analog LPCOMP interrupt, NFC sense interrupt, USB power interrupt</a:t>
            </a:r>
          </a:p>
          <a:p>
            <a:pPr lvl="2"/>
            <a:r>
              <a:rPr lang="en-US" dirty="0"/>
              <a:t>Reset signal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1.4 System Timing">
            <a:extLst>
              <a:ext uri="{FF2B5EF4-FFF2-40B4-BE49-F238E27FC236}">
                <a16:creationId xmlns:a16="http://schemas.microsoft.com/office/drawing/2014/main" id="{6416E82A-00FD-4674-BE01-54C82F0A0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13" y="1905000"/>
            <a:ext cx="48291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D790-86F2-411A-A2DF-10637A2E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65A73-996E-4DB9-BCD5-879AA5C19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Modifying the request structure in an interrupt context is dangerous</a:t>
            </a:r>
          </a:p>
          <a:p>
            <a:pPr lvl="1"/>
            <a:r>
              <a:rPr lang="en-US" dirty="0"/>
              <a:t>New request might be in the middle of getting added</a:t>
            </a:r>
          </a:p>
          <a:p>
            <a:pPr lvl="1"/>
            <a:r>
              <a:rPr lang="en-US" dirty="0"/>
              <a:t>Interrupt would run right in the middle of that</a:t>
            </a:r>
          </a:p>
          <a:p>
            <a:pPr lvl="1"/>
            <a:r>
              <a:rPr lang="en-US" dirty="0"/>
              <a:t>Literally an OS data race example</a:t>
            </a:r>
          </a:p>
          <a:p>
            <a:pPr lvl="1"/>
            <a:endParaRPr lang="en-US" dirty="0"/>
          </a:p>
          <a:p>
            <a:r>
              <a:rPr lang="en-US" dirty="0"/>
              <a:t>Solution: disable interrupts during critical section</a:t>
            </a:r>
          </a:p>
          <a:p>
            <a:pPr lvl="1"/>
            <a:r>
              <a:rPr lang="en-US" dirty="0"/>
              <a:t>Whenever editing request structure</a:t>
            </a:r>
          </a:p>
          <a:p>
            <a:pPr lvl="1"/>
            <a:r>
              <a:rPr lang="en-US" dirty="0"/>
              <a:t>Enable interrupts after, which may result in an event</a:t>
            </a:r>
          </a:p>
          <a:p>
            <a:pPr lvl="2"/>
            <a:r>
              <a:rPr lang="en-US" dirty="0"/>
              <a:t>Note: Interrupt handler might now fire but have no work to do. Should always check if something should actually be handled 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6709F-7F91-4F90-BD47-ECE7C730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794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8635-820F-48DB-9E0E-48EE9432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92991-5D64-43F7-A280-93E1D3C5A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6F869-C6CF-407C-A427-1B8B5881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813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Clocks</a:t>
            </a:r>
          </a:p>
          <a:p>
            <a:pPr lvl="1"/>
            <a:endParaRPr lang="en-US" dirty="0"/>
          </a:p>
          <a:p>
            <a:r>
              <a:rPr lang="en-US" dirty="0"/>
              <a:t>Timers</a:t>
            </a:r>
          </a:p>
          <a:p>
            <a:pPr lvl="1"/>
            <a:endParaRPr lang="en-US" dirty="0"/>
          </a:p>
          <a:p>
            <a:r>
              <a:rPr lang="en-US" dirty="0"/>
              <a:t>Virtualizing Resources</a:t>
            </a:r>
          </a:p>
          <a:p>
            <a:pPr lvl="1"/>
            <a:endParaRPr lang="en-US" dirty="0"/>
          </a:p>
          <a:p>
            <a:r>
              <a:rPr lang="en-US" b="1" dirty="0"/>
              <a:t>Real-Time Counter</a:t>
            </a:r>
          </a:p>
          <a:p>
            <a:pPr lvl="1"/>
            <a:endParaRPr lang="en-US" dirty="0"/>
          </a:p>
          <a:p>
            <a:r>
              <a:rPr lang="en-US" dirty="0"/>
              <a:t>Watchdog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656150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BF0B6-59AC-44B4-A698-AEA977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4F6E-781D-4BA8-A335-971D8E008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Low-power (32 kHz) version of Timer</a:t>
            </a:r>
          </a:p>
          <a:p>
            <a:pPr lvl="1"/>
            <a:r>
              <a:rPr lang="en-US" dirty="0"/>
              <a:t>Only a 24-bit internal Counter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Note: abbreviated RTC, but that already means something else (Real-Time Clock)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7C567-EAC3-40E2-8C50-D65272BE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E8CDE8-A7DC-431C-9158-693A547E9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927" y="1958787"/>
            <a:ext cx="7092146" cy="351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628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B61A-122E-4F37-A2D3-7A7670F6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Real-Time Counter and 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77767-F3AC-4C75-88F9-B3211F6D1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off of LFCLK instead of HFCLK</a:t>
            </a:r>
          </a:p>
          <a:p>
            <a:pPr lvl="1"/>
            <a:r>
              <a:rPr lang="en-US" dirty="0"/>
              <a:t>With smaller </a:t>
            </a:r>
            <a:r>
              <a:rPr lang="en-US" dirty="0" err="1"/>
              <a:t>prescaler</a:t>
            </a:r>
            <a:r>
              <a:rPr lang="en-US" dirty="0"/>
              <a:t> value (4096 vs 32768)</a:t>
            </a:r>
          </a:p>
          <a:p>
            <a:pPr lvl="1"/>
            <a:endParaRPr lang="en-US" dirty="0"/>
          </a:p>
          <a:p>
            <a:r>
              <a:rPr lang="en-US" dirty="0"/>
              <a:t>24-bit counter vs 32-bit counter for Timer</a:t>
            </a:r>
          </a:p>
          <a:p>
            <a:endParaRPr lang="en-US" dirty="0"/>
          </a:p>
          <a:p>
            <a:r>
              <a:rPr lang="en-US" dirty="0"/>
              <a:t>Can read the Counter value directly</a:t>
            </a:r>
          </a:p>
          <a:p>
            <a:pPr lvl="1"/>
            <a:r>
              <a:rPr lang="en-US" dirty="0"/>
              <a:t>No need for Capture task</a:t>
            </a:r>
          </a:p>
          <a:p>
            <a:pPr lvl="1"/>
            <a:endParaRPr lang="en-US" dirty="0"/>
          </a:p>
          <a:p>
            <a:r>
              <a:rPr lang="en-US" dirty="0"/>
              <a:t>Otherwise extremely similar. Just a low-power version of Timer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C0E31-9DF6-48BF-94F6-A069127E1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4994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AF9E-D4E7-464F-AF1A-1B97BB3B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resolution for Real-Time Counter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6DEC32-51D7-4765-AD6C-2A752966F1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i="0" dirty="0">
                    <a:solidFill>
                      <a:srgbClr val="373637"/>
                    </a:solidFill>
                    <a:effectLst/>
                    <a:latin typeface="Source Sans Pro" panose="020B0503030403020204" pitchFamily="34" charset="0"/>
                  </a:rPr>
                  <a:t>	𝑓</a:t>
                </a:r>
                <a:r>
                  <a:rPr lang="en-US" baseline="-25000" dirty="0"/>
                  <a:t>TIMER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32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K</m:t>
                        </m:r>
                        <m:r>
                          <m:rPr>
                            <m:nor/>
                          </m:rPr>
                          <a:rPr lang="en-US" dirty="0"/>
                          <m:t>Hz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𝑃𝑟𝑒𝑠𝑐𝑎𝑙𝑒𝑟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Resolution</a:t>
                </a:r>
              </a:p>
              <a:p>
                <a:pPr lvl="1"/>
                <a:r>
                  <a:rPr lang="en-US" dirty="0"/>
                  <a:t>Minimum: 30.517 </a:t>
                </a:r>
                <a:r>
                  <a:rPr lang="en-US" dirty="0" err="1"/>
                  <a:t>μs</a:t>
                </a:r>
                <a:r>
                  <a:rPr lang="en-US" dirty="0"/>
                  <a:t>, overflows in 512 seconds (24-bit Counter)</a:t>
                </a:r>
              </a:p>
              <a:p>
                <a:pPr lvl="1"/>
                <a:r>
                  <a:rPr lang="en-US" dirty="0"/>
                  <a:t>Maximum: 125 </a:t>
                </a:r>
                <a:r>
                  <a:rPr lang="en-US" dirty="0" err="1"/>
                  <a:t>ms</a:t>
                </a:r>
                <a:r>
                  <a:rPr lang="en-US" dirty="0"/>
                  <a:t>, overflows in 582 hours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Not as precise as the Timer (62.5 ns best precision)</a:t>
                </a:r>
              </a:p>
              <a:p>
                <a:pPr lvl="1"/>
                <a:r>
                  <a:rPr lang="en-US" dirty="0"/>
                  <a:t>Possible design: use both</a:t>
                </a:r>
              </a:p>
              <a:p>
                <a:pPr lvl="2"/>
                <a:r>
                  <a:rPr lang="en-US" dirty="0"/>
                  <a:t>Real-Time Counter for most of the waiting</a:t>
                </a:r>
              </a:p>
              <a:p>
                <a:pPr lvl="2"/>
                <a:r>
                  <a:rPr lang="en-US" dirty="0"/>
                  <a:t>Chained into Timer for precise remaining amount of time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6DEC32-51D7-4765-AD6C-2A752966F1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CD208-F3F3-4B19-890E-1A63849B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811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Clocks</a:t>
            </a:r>
          </a:p>
          <a:p>
            <a:pPr lvl="1"/>
            <a:endParaRPr lang="en-US" dirty="0"/>
          </a:p>
          <a:p>
            <a:r>
              <a:rPr lang="en-US" dirty="0"/>
              <a:t>Timers</a:t>
            </a:r>
          </a:p>
          <a:p>
            <a:pPr lvl="1"/>
            <a:endParaRPr lang="en-US" dirty="0"/>
          </a:p>
          <a:p>
            <a:r>
              <a:rPr lang="en-US" dirty="0"/>
              <a:t>Virtualizing Resources</a:t>
            </a:r>
          </a:p>
          <a:p>
            <a:pPr lvl="1"/>
            <a:endParaRPr lang="en-US" dirty="0"/>
          </a:p>
          <a:p>
            <a:r>
              <a:rPr lang="en-US" dirty="0"/>
              <a:t>Real-Time Counter</a:t>
            </a:r>
          </a:p>
          <a:p>
            <a:pPr lvl="1"/>
            <a:endParaRPr lang="en-US" dirty="0"/>
          </a:p>
          <a:p>
            <a:r>
              <a:rPr lang="en-US" b="1" dirty="0"/>
              <a:t>Watchdog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276672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C39C-C3BB-4DFF-B1C2-7B225E6F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6AF4E-5268-47EF-9515-2A2BD60D6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most common way to solve computer problems?</a:t>
            </a:r>
          </a:p>
          <a:p>
            <a:pPr lvl="1"/>
            <a:r>
              <a:rPr lang="en-US" dirty="0"/>
              <a:t>Turn it off and turn it on again.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Why?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6635E-CE3B-4EC6-8E79-AE490388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793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C39C-C3BB-4DFF-B1C2-7B225E6F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6AF4E-5268-47EF-9515-2A2BD60D6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most common way to solve computer problems?</a:t>
            </a:r>
          </a:p>
          <a:p>
            <a:pPr lvl="1"/>
            <a:r>
              <a:rPr lang="en-US" dirty="0"/>
              <a:t>Turn it off and turn it on again.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Why?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Resets “state” to original values, which are likely good</a:t>
            </a:r>
          </a:p>
          <a:p>
            <a:pPr lvl="2"/>
            <a:r>
              <a:rPr lang="en-US" dirty="0"/>
              <a:t>Startup is often well-tested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It’s long-running code interacting in unexpected ways that leaves systems in a broken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6635E-CE3B-4EC6-8E79-AE490388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649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Watchdog timer (WDT)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Focused on failures where the system “hangs” forever</a:t>
            </a:r>
          </a:p>
          <a:p>
            <a:pPr lvl="1"/>
            <a:r>
              <a:rPr lang="en-US" dirty="0"/>
              <a:t>Maybe software, maybe hardware!</a:t>
            </a:r>
          </a:p>
          <a:p>
            <a:endParaRPr lang="en-US" dirty="0"/>
          </a:p>
          <a:p>
            <a:r>
              <a:rPr lang="en-US" dirty="0"/>
              <a:t>Can’t know for certain the system is hung, but can know practically</a:t>
            </a:r>
          </a:p>
          <a:p>
            <a:pPr lvl="1"/>
            <a:r>
              <a:rPr lang="en-US" dirty="0"/>
              <a:t>Select a timeout that is the maximum amount of time you expect the system to ever go without looping in main()</a:t>
            </a:r>
          </a:p>
          <a:p>
            <a:pPr lvl="1"/>
            <a:r>
              <a:rPr lang="en-US" dirty="0"/>
              <a:t>Multiply it by 2-10</a:t>
            </a:r>
          </a:p>
          <a:p>
            <a:pPr lvl="1"/>
            <a:r>
              <a:rPr lang="en-US" dirty="0"/>
              <a:t>Set a watchdog timer to that value</a:t>
            </a:r>
          </a:p>
          <a:p>
            <a:pPr lvl="1"/>
            <a:endParaRPr lang="en-US" dirty="0"/>
          </a:p>
          <a:p>
            <a:r>
              <a:rPr lang="en-US" dirty="0"/>
              <a:t>If watchdog timer ever expires, it resets the system (in hardware)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704F-A4F4-4711-8818-1CFA78A0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A2640-F301-4BBE-BA83-E281CBDD0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739105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External crystal oscillator</a:t>
            </a:r>
          </a:p>
          <a:p>
            <a:pPr lvl="1"/>
            <a:r>
              <a:rPr lang="en-US" dirty="0"/>
              <a:t>Creates clock signal</a:t>
            </a:r>
          </a:p>
          <a:p>
            <a:pPr lvl="1"/>
            <a:r>
              <a:rPr lang="en-US" dirty="0"/>
              <a:t>Chunk of quartz</a:t>
            </a:r>
          </a:p>
          <a:p>
            <a:pPr lvl="1"/>
            <a:r>
              <a:rPr lang="en-US" dirty="0"/>
              <a:t>Behaves like RLC circuit but uses less energy</a:t>
            </a:r>
          </a:p>
          <a:p>
            <a:pPr lvl="1"/>
            <a:endParaRPr lang="en-US" dirty="0"/>
          </a:p>
          <a:p>
            <a:r>
              <a:rPr lang="en-US" dirty="0"/>
              <a:t>Internal mechanisms</a:t>
            </a:r>
          </a:p>
          <a:p>
            <a:pPr lvl="1"/>
            <a:r>
              <a:rPr lang="en-US" dirty="0"/>
              <a:t>RC oscillator</a:t>
            </a:r>
          </a:p>
          <a:p>
            <a:pPr lvl="2"/>
            <a:r>
              <a:rPr lang="en-US" dirty="0"/>
              <a:t>Creates clock signal</a:t>
            </a:r>
          </a:p>
          <a:p>
            <a:pPr lvl="2"/>
            <a:r>
              <a:rPr lang="en-US" dirty="0"/>
              <a:t>Less accurate and higher energy than crystal</a:t>
            </a:r>
          </a:p>
          <a:p>
            <a:pPr lvl="1"/>
            <a:r>
              <a:rPr lang="en-US" dirty="0"/>
              <a:t>Phase-Locked Loop (PLL)</a:t>
            </a:r>
          </a:p>
          <a:p>
            <a:pPr lvl="2"/>
            <a:r>
              <a:rPr lang="en-US" dirty="0"/>
              <a:t>Multiply input to create new higher frequency clocks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5A070-529D-4C9B-819B-21C58E98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Quartz Crystal Oscillator and Quartz Crystals">
            <a:extLst>
              <a:ext uri="{FF2B5EF4-FFF2-40B4-BE49-F238E27FC236}">
                <a16:creationId xmlns:a16="http://schemas.microsoft.com/office/drawing/2014/main" id="{12BF3F80-8D7E-4244-8559-229909F9E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859" y="4057957"/>
            <a:ext cx="3235439" cy="211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A118B11-039E-4960-941C-A1C29D457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249" y="571500"/>
            <a:ext cx="599714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rystal Oscillators - Tutorialspoint">
            <a:extLst>
              <a:ext uri="{FF2B5EF4-FFF2-40B4-BE49-F238E27FC236}">
                <a16:creationId xmlns:a16="http://schemas.microsoft.com/office/drawing/2014/main" id="{A329B93B-231E-4EAB-9186-FF29FC4CA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299" y="4057957"/>
            <a:ext cx="2830095" cy="211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5373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3BF9E-C607-4B2E-8AAF-03206A76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Watchdog configuration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586374-C3BE-4EA6-903A-84DEDBFF2A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i="0" dirty="0">
                    <a:solidFill>
                      <a:srgbClr val="373637"/>
                    </a:solidFill>
                    <a:effectLst/>
                    <a:latin typeface="Source Sans Pro" panose="020B0503030403020204" pitchFamily="34" charset="0"/>
                  </a:rPr>
                  <a:t>	</a:t>
                </a:r>
                <a:r>
                  <a:rPr lang="en-US" b="0" i="0" dirty="0">
                    <a:solidFill>
                      <a:srgbClr val="373637"/>
                    </a:solidFill>
                    <a:effectLst/>
                  </a:rPr>
                  <a:t>timeout (seconds)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Counter</m:t>
                        </m:r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Reload</m:t>
                        </m:r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Value</m:t>
                        </m:r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+ 1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32768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Configure watchdog</a:t>
                </a:r>
              </a:p>
              <a:p>
                <a:pPr lvl="1"/>
                <a:r>
                  <a:rPr lang="en-US" dirty="0"/>
                  <a:t>Can choose whether to count down during Sleep mode or Debug mode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Set a Counter Reload Value (CRV, 32-bits)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Start the watchdog timer</a:t>
                </a:r>
              </a:p>
              <a:p>
                <a:pPr lvl="1"/>
                <a:r>
                  <a:rPr lang="en-US" dirty="0"/>
                  <a:t>Loads internal Counter to CRV value</a:t>
                </a:r>
              </a:p>
              <a:p>
                <a:pPr lvl="1"/>
                <a:r>
                  <a:rPr lang="en-US" dirty="0"/>
                  <a:t>Starts counting down at 32 kHz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586374-C3BE-4EA6-903A-84DEDBFF2A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b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41BEB-3273-4974-8973-D9E5A8FF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354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3BB8-F74D-47A9-966F-391F867F0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applications with a watchdog 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32408-DA33-496A-8FEC-33E8FB867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to periodically reset the watchdog to keep it from expiring</a:t>
            </a:r>
          </a:p>
          <a:p>
            <a:pPr lvl="1"/>
            <a:r>
              <a:rPr lang="en-US" dirty="0"/>
              <a:t>Known as “feeding” the watchdog or “kicking” the watchdog</a:t>
            </a:r>
          </a:p>
          <a:p>
            <a:pPr lvl="1"/>
            <a:endParaRPr lang="en-US" dirty="0"/>
          </a:p>
          <a:p>
            <a:r>
              <a:rPr lang="en-US" dirty="0"/>
              <a:t>Reload Request register</a:t>
            </a:r>
          </a:p>
          <a:p>
            <a:pPr lvl="1"/>
            <a:r>
              <a:rPr lang="en-US" dirty="0"/>
              <a:t>Must write sequence 0x6E524635 to reload watchdog</a:t>
            </a:r>
          </a:p>
          <a:p>
            <a:pPr lvl="1"/>
            <a:r>
              <a:rPr lang="en-US" dirty="0"/>
              <a:t>Incredibly unlikely to happen by accident</a:t>
            </a:r>
          </a:p>
          <a:p>
            <a:pPr lvl="1"/>
            <a:endParaRPr lang="en-US" dirty="0"/>
          </a:p>
          <a:p>
            <a:r>
              <a:rPr lang="en-US" dirty="0"/>
              <a:t>While running, watchdog is protected from modification</a:t>
            </a:r>
          </a:p>
          <a:p>
            <a:pPr lvl="1"/>
            <a:r>
              <a:rPr lang="en-US" dirty="0"/>
              <a:t>Configure once, run forever (at least until a reboot)</a:t>
            </a:r>
          </a:p>
          <a:p>
            <a:pPr lvl="1"/>
            <a:r>
              <a:rPr lang="en-US" dirty="0"/>
              <a:t>Only option is to make periodic Reload Requests</a:t>
            </a:r>
          </a:p>
          <a:p>
            <a:pPr lvl="1"/>
            <a:endParaRPr lang="en-US" dirty="0"/>
          </a:p>
          <a:p>
            <a:r>
              <a:rPr lang="en-US" dirty="0"/>
              <a:t>Default off on the nRF52833 (default on for the MSP430!)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01A99-4B63-4BB8-97B1-8F95C0C5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267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Clocks</a:t>
            </a:r>
          </a:p>
          <a:p>
            <a:pPr lvl="1"/>
            <a:endParaRPr lang="en-US" dirty="0"/>
          </a:p>
          <a:p>
            <a:r>
              <a:rPr lang="en-US" dirty="0"/>
              <a:t>Timers</a:t>
            </a:r>
          </a:p>
          <a:p>
            <a:pPr lvl="1"/>
            <a:endParaRPr lang="en-US" dirty="0"/>
          </a:p>
          <a:p>
            <a:r>
              <a:rPr lang="en-US" dirty="0"/>
              <a:t>Virtualizing Resources</a:t>
            </a:r>
          </a:p>
          <a:p>
            <a:pPr lvl="1"/>
            <a:endParaRPr lang="en-US" dirty="0"/>
          </a:p>
          <a:p>
            <a:r>
              <a:rPr lang="en-US" dirty="0"/>
              <a:t>Real-Time Counter</a:t>
            </a:r>
          </a:p>
          <a:p>
            <a:pPr lvl="1"/>
            <a:endParaRPr lang="en-US" dirty="0"/>
          </a:p>
          <a:p>
            <a:r>
              <a:rPr lang="en-US" dirty="0"/>
              <a:t>Watchdog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96788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5F47-B973-47BE-9DA5-68BF189C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Microbit</a:t>
            </a:r>
            <a:r>
              <a:rPr lang="en-US" dirty="0"/>
              <a:t> crystal for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786AA-5D1D-4D95-9CA3-2956CFCD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 descr="BBC micro:bit v2 board Unveiled with Nordic nRF52833 SoC, Microphone and  Speaker">
            <a:extLst>
              <a:ext uri="{FF2B5EF4-FFF2-40B4-BE49-F238E27FC236}">
                <a16:creationId xmlns:a16="http://schemas.microsoft.com/office/drawing/2014/main" id="{C2232748-808C-4846-967D-64293E243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119" y="914453"/>
            <a:ext cx="7143750" cy="544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31539D1-FA6C-4E44-8207-BDBB5FC5AF51}"/>
              </a:ext>
            </a:extLst>
          </p:cNvPr>
          <p:cNvSpPr/>
          <p:nvPr/>
        </p:nvSpPr>
        <p:spPr>
          <a:xfrm>
            <a:off x="3225800" y="3225800"/>
            <a:ext cx="1219200" cy="114300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97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7D52-C505-4D0E-9A81-0339A2F8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Clocks and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CE5FE-91EE-4373-A1BF-7D9B39DB0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tradeoff</a:t>
            </a:r>
          </a:p>
          <a:p>
            <a:pPr lvl="1"/>
            <a:r>
              <a:rPr lang="en-US" dirty="0"/>
              <a:t>Faster clock gets things done faster but uses more energy</a:t>
            </a:r>
          </a:p>
          <a:p>
            <a:pPr lvl="1"/>
            <a:r>
              <a:rPr lang="en-US" dirty="0"/>
              <a:t>Slower clock uses less energy but gets things done slower</a:t>
            </a:r>
          </a:p>
          <a:p>
            <a:pPr lvl="1"/>
            <a:r>
              <a:rPr lang="en-US" dirty="0"/>
              <a:t>Which to use depends on the situation</a:t>
            </a:r>
          </a:p>
          <a:p>
            <a:pPr lvl="2"/>
            <a:r>
              <a:rPr lang="en-US" dirty="0"/>
              <a:t>CPU bound: faster clock, IO bound: slower clock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A3946-22D7-4B2C-AAFF-9167CA547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DEDE4F-750E-44B4-AE39-DE16AA192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95" y="3303403"/>
            <a:ext cx="5973009" cy="26387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E1A6DE-B939-4B3F-8FEB-3C818283A594}"/>
              </a:ext>
            </a:extLst>
          </p:cNvPr>
          <p:cNvSpPr txBox="1"/>
          <p:nvPr/>
        </p:nvSpPr>
        <p:spPr>
          <a:xfrm>
            <a:off x="1572794" y="6083300"/>
            <a:ext cx="9323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Chiang et al. “</a:t>
            </a:r>
            <a:r>
              <a:rPr lang="en-US" sz="1200" dirty="0">
                <a:hlinkClick r:id="rId3"/>
              </a:rPr>
              <a:t>Power Clocks: Dynamic Multi-Clock Management for Embedded Systems</a:t>
            </a:r>
            <a:r>
              <a:rPr lang="en-US" sz="1200" dirty="0"/>
              <a:t>” EWSN 2021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253AFE-C8E1-431B-BA9F-1C9C30CA0B53}"/>
              </a:ext>
            </a:extLst>
          </p:cNvPr>
          <p:cNvSpPr/>
          <p:nvPr/>
        </p:nvSpPr>
        <p:spPr>
          <a:xfrm>
            <a:off x="3479800" y="3568701"/>
            <a:ext cx="116455" cy="101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BBD334-B687-4B2F-96C9-464EB62D1C04}"/>
              </a:ext>
            </a:extLst>
          </p:cNvPr>
          <p:cNvSpPr/>
          <p:nvPr/>
        </p:nvSpPr>
        <p:spPr>
          <a:xfrm>
            <a:off x="5829300" y="3606801"/>
            <a:ext cx="116455" cy="101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DEA4619-F298-4686-BDCA-E5D3B8116937}"/>
              </a:ext>
            </a:extLst>
          </p:cNvPr>
          <p:cNvSpPr/>
          <p:nvPr/>
        </p:nvSpPr>
        <p:spPr>
          <a:xfrm>
            <a:off x="3695700" y="4140201"/>
            <a:ext cx="116455" cy="101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71CFD3-4FB6-456E-A9BB-D8896A235320}"/>
              </a:ext>
            </a:extLst>
          </p:cNvPr>
          <p:cNvSpPr txBox="1"/>
          <p:nvPr/>
        </p:nvSpPr>
        <p:spPr>
          <a:xfrm>
            <a:off x="7670800" y="3606801"/>
            <a:ext cx="375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clock selection for a mixed load (part IO, part CPU)</a:t>
            </a:r>
          </a:p>
          <a:p>
            <a:endParaRPr lang="en-US" dirty="0"/>
          </a:p>
          <a:p>
            <a:r>
              <a:rPr lang="en-US" dirty="0"/>
              <a:t>Energy consumed becomes a horizontal line when the task is completed</a:t>
            </a:r>
          </a:p>
        </p:txBody>
      </p:sp>
    </p:spTree>
    <p:extLst>
      <p:ext uri="{BB962C8B-B14F-4D97-AF65-F5344CB8AC3E}">
        <p14:creationId xmlns:p14="http://schemas.microsoft.com/office/powerpoint/2010/main" val="333782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8ECD-AB83-443A-AD7D-097516C3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5010-F9E2-48C7-BABA-5278C557B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microcontrollers provide extremely fine-grained control over clocks</a:t>
            </a:r>
          </a:p>
          <a:p>
            <a:pPr lvl="1"/>
            <a:r>
              <a:rPr lang="en-US" dirty="0"/>
              <a:t>Really complicated section of code to get working</a:t>
            </a:r>
          </a:p>
          <a:p>
            <a:pPr lvl="1"/>
            <a:r>
              <a:rPr lang="en-US" dirty="0"/>
              <a:t>Many combinations are invalid</a:t>
            </a:r>
          </a:p>
          <a:p>
            <a:pPr lvl="1"/>
            <a:r>
              <a:rPr lang="en-US" dirty="0"/>
              <a:t>Manually enable/disable clocks as needed</a:t>
            </a:r>
          </a:p>
          <a:p>
            <a:pPr lvl="1"/>
            <a:endParaRPr lang="en-US" dirty="0"/>
          </a:p>
          <a:p>
            <a:r>
              <a:rPr lang="en-US" dirty="0"/>
              <a:t>nRF52 instead gives almost no control but is easier to use</a:t>
            </a:r>
          </a:p>
          <a:p>
            <a:pPr lvl="1"/>
            <a:r>
              <a:rPr lang="en-US" dirty="0"/>
              <a:t>One 64-MHz clock for processor</a:t>
            </a:r>
          </a:p>
          <a:p>
            <a:pPr lvl="1"/>
            <a:r>
              <a:rPr lang="en-US" dirty="0"/>
              <a:t>Multiple peripheral clocks, but (most) peripherals are hardwired to one</a:t>
            </a:r>
          </a:p>
          <a:p>
            <a:pPr lvl="2"/>
            <a:r>
              <a:rPr lang="en-US" dirty="0"/>
              <a:t>16 MHz for almost all peripherals (PDM and I2S are 32 MHz)</a:t>
            </a:r>
          </a:p>
          <a:p>
            <a:pPr lvl="1"/>
            <a:r>
              <a:rPr lang="en-US" dirty="0"/>
              <a:t>Low-frequency 32 kHz clock for low-power peripherals</a:t>
            </a:r>
          </a:p>
          <a:p>
            <a:pPr lvl="1"/>
            <a:r>
              <a:rPr lang="en-US" dirty="0"/>
              <a:t>Automatically enables/disables clocks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2C226-2851-49D4-8388-2947ABB2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87467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2540</TotalTime>
  <Words>3060</Words>
  <Application>Microsoft Office PowerPoint</Application>
  <PresentationFormat>Widescreen</PresentationFormat>
  <Paragraphs>710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Cambria Math</vt:lpstr>
      <vt:lpstr>Source Sans Pro</vt:lpstr>
      <vt:lpstr>Tahoma</vt:lpstr>
      <vt:lpstr>Class Slides</vt:lpstr>
      <vt:lpstr>Lecture 06 Timers</vt:lpstr>
      <vt:lpstr>Administrivia</vt:lpstr>
      <vt:lpstr>Today’s Goals</vt:lpstr>
      <vt:lpstr>Outline</vt:lpstr>
      <vt:lpstr>What are clocks?</vt:lpstr>
      <vt:lpstr>Generating clocks</vt:lpstr>
      <vt:lpstr>Microbit crystal for nRF52833</vt:lpstr>
      <vt:lpstr>Clocks and energy</vt:lpstr>
      <vt:lpstr>Controlling clocks</vt:lpstr>
      <vt:lpstr>nRF52833 clocks</vt:lpstr>
      <vt:lpstr>Electrical characteristics</vt:lpstr>
      <vt:lpstr>Outline</vt:lpstr>
      <vt:lpstr>Timer peripherals</vt:lpstr>
      <vt:lpstr>Discussion</vt:lpstr>
      <vt:lpstr>Discussion</vt:lpstr>
      <vt:lpstr>Timer peripheral on nRF52833</vt:lpstr>
      <vt:lpstr>Input and Prescaler</vt:lpstr>
      <vt:lpstr>Alternate input source for counter mode</vt:lpstr>
      <vt:lpstr>Capture/Compare registers (CC)</vt:lpstr>
      <vt:lpstr>Comparing with CC registers</vt:lpstr>
      <vt:lpstr>The nRF52833 has multiple Timer instances</vt:lpstr>
      <vt:lpstr>Bonus concept: shorts</vt:lpstr>
      <vt:lpstr>Usage: how do we set a one second timer?</vt:lpstr>
      <vt:lpstr>Check your understanding</vt:lpstr>
      <vt:lpstr>Check your understanding</vt:lpstr>
      <vt:lpstr>Outline</vt:lpstr>
      <vt:lpstr>Choosing resource amounts is a problem</vt:lpstr>
      <vt:lpstr>Virtualization pattern</vt:lpstr>
      <vt:lpstr>Example: sending serial messages</vt:lpstr>
      <vt:lpstr>Virtualized UART</vt:lpstr>
      <vt:lpstr>Virtualized UART: serves request with hardware</vt:lpstr>
      <vt:lpstr>Virtualized UART: serves until resources are full</vt:lpstr>
      <vt:lpstr>Virtualized UART: additional requests are queued</vt:lpstr>
      <vt:lpstr>Virtualized UART: moves to next item when complete</vt:lpstr>
      <vt:lpstr>Virtualized UART: moves to next item when complete</vt:lpstr>
      <vt:lpstr>Challenges to making virtualization work</vt:lpstr>
      <vt:lpstr>Dynamic resource allocation options</vt:lpstr>
      <vt:lpstr>Another example: managing multiple timers</vt:lpstr>
      <vt:lpstr>Virtual timers</vt:lpstr>
      <vt:lpstr>Virtual timers</vt:lpstr>
      <vt:lpstr>Virtual timers</vt:lpstr>
      <vt:lpstr>Virtual timers</vt:lpstr>
      <vt:lpstr>Virtual timers</vt:lpstr>
      <vt:lpstr>Virtual timers</vt:lpstr>
      <vt:lpstr>Enqueuing timer requests</vt:lpstr>
      <vt:lpstr>Make sure not to miss timers</vt:lpstr>
      <vt:lpstr>Make sure not to miss timers</vt:lpstr>
      <vt:lpstr>Make sure not to miss timers</vt:lpstr>
      <vt:lpstr>Some timers are periodic</vt:lpstr>
      <vt:lpstr>Concurrency safety</vt:lpstr>
      <vt:lpstr>Break</vt:lpstr>
      <vt:lpstr>Outline</vt:lpstr>
      <vt:lpstr>Real-time Counter</vt:lpstr>
      <vt:lpstr>Differences between Real-Time Counter and Timer</vt:lpstr>
      <vt:lpstr>Time resolution for Real-Time Counter</vt:lpstr>
      <vt:lpstr>Outline</vt:lpstr>
      <vt:lpstr>Reliable systems</vt:lpstr>
      <vt:lpstr>Reliable systems</vt:lpstr>
      <vt:lpstr>Watchdog timer (WDT)</vt:lpstr>
      <vt:lpstr>Watchdog configuration</vt:lpstr>
      <vt:lpstr>Running applications with a watchdog timer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 Timers</dc:title>
  <dc:creator>Branden Ghena</dc:creator>
  <cp:lastModifiedBy>Branden Ghena</cp:lastModifiedBy>
  <cp:revision>49</cp:revision>
  <dcterms:created xsi:type="dcterms:W3CDTF">2021-04-11T17:42:59Z</dcterms:created>
  <dcterms:modified xsi:type="dcterms:W3CDTF">2021-10-08T16:09:36Z</dcterms:modified>
</cp:coreProperties>
</file>