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28"/>
  </p:notesMasterIdLst>
  <p:sldIdLst>
    <p:sldId id="256" r:id="rId2"/>
    <p:sldId id="456" r:id="rId3"/>
    <p:sldId id="264" r:id="rId4"/>
    <p:sldId id="448" r:id="rId5"/>
    <p:sldId id="404" r:id="rId6"/>
    <p:sldId id="397" r:id="rId7"/>
    <p:sldId id="406" r:id="rId8"/>
    <p:sldId id="452" r:id="rId9"/>
    <p:sldId id="407" r:id="rId10"/>
    <p:sldId id="408" r:id="rId11"/>
    <p:sldId id="389" r:id="rId12"/>
    <p:sldId id="398" r:id="rId13"/>
    <p:sldId id="409" r:id="rId14"/>
    <p:sldId id="449" r:id="rId15"/>
    <p:sldId id="453" r:id="rId16"/>
    <p:sldId id="411" r:id="rId17"/>
    <p:sldId id="413" r:id="rId18"/>
    <p:sldId id="385" r:id="rId19"/>
    <p:sldId id="414" r:id="rId20"/>
    <p:sldId id="415" r:id="rId21"/>
    <p:sldId id="454" r:id="rId22"/>
    <p:sldId id="416" r:id="rId23"/>
    <p:sldId id="412" r:id="rId24"/>
    <p:sldId id="387" r:id="rId25"/>
    <p:sldId id="451" r:id="rId26"/>
    <p:sldId id="45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56"/>
            <p14:sldId id="264"/>
          </p14:sldIdLst>
        </p14:section>
        <p14:section name="Real-time Counter" id="{D68E51D8-8302-4BCD-9B44-87095A4FC431}">
          <p14:sldIdLst>
            <p14:sldId id="448"/>
            <p14:sldId id="404"/>
            <p14:sldId id="397"/>
            <p14:sldId id="406"/>
          </p14:sldIdLst>
        </p14:section>
        <p14:section name="Watchdog" id="{13531FAF-E978-4236-8616-97C89267EA74}">
          <p14:sldIdLst>
            <p14:sldId id="452"/>
            <p14:sldId id="407"/>
            <p14:sldId id="408"/>
            <p14:sldId id="389"/>
            <p14:sldId id="398"/>
            <p14:sldId id="409"/>
            <p14:sldId id="449"/>
          </p14:sldIdLst>
        </p14:section>
        <p14:section name="Driver Interfaces" id="{C57F4CBB-BDE7-47D2-AFB3-8253809C130C}">
          <p14:sldIdLst>
            <p14:sldId id="453"/>
            <p14:sldId id="411"/>
            <p14:sldId id="413"/>
            <p14:sldId id="385"/>
            <p14:sldId id="414"/>
            <p14:sldId id="415"/>
          </p14:sldIdLst>
        </p14:section>
        <p14:section name="Event-Loop" id="{693C8A4F-D17C-4938-BE29-87A2ED0566A5}">
          <p14:sldIdLst>
            <p14:sldId id="454"/>
            <p14:sldId id="416"/>
            <p14:sldId id="412"/>
            <p14:sldId id="387"/>
            <p14:sldId id="451"/>
          </p14:sldIdLst>
        </p14:section>
        <p14:section name="Wrapup" id="{29A7F866-9DA9-446B-8359-CE426CB89C7A}">
          <p14:sldIdLst>
            <p14:sldId id="45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69" autoAdjust="0"/>
    <p:restoredTop sz="97436" autoAdjust="0"/>
  </p:normalViewPr>
  <p:slideViewPr>
    <p:cSldViewPr snapToGrid="0">
      <p:cViewPr varScale="1">
        <p:scale>
          <a:sx n="155" d="100"/>
          <a:sy n="155" d="100"/>
        </p:scale>
        <p:origin x="162" y="21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10/12/2021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07</a:t>
            </a:r>
            <a:br>
              <a:rPr lang="en-US" dirty="0"/>
            </a:br>
            <a:r>
              <a:rPr lang="en-US" dirty="0"/>
              <a:t>Driver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C39C-C3BB-4DFF-B1C2-7B225E6F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AF4E-5268-47EF-9515-2A2BD60D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most common way to solve computer problems?</a:t>
            </a:r>
          </a:p>
          <a:p>
            <a:pPr lvl="1"/>
            <a:r>
              <a:rPr lang="en-US" dirty="0"/>
              <a:t>Turn it off and turn it on again.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Why?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Resets “state” to original values, which are likely good</a:t>
            </a:r>
          </a:p>
          <a:p>
            <a:pPr lvl="2"/>
            <a:r>
              <a:rPr lang="en-US" dirty="0"/>
              <a:t>Startup is often well-tested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It’s long-running code interacting in unexpected ways that leaves systems in a broken 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35E-CE3B-4EC6-8E79-AE490388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0649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timer (WDT)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Focused on failures where the system “hangs” forever</a:t>
            </a:r>
          </a:p>
          <a:p>
            <a:pPr lvl="1"/>
            <a:r>
              <a:rPr lang="en-US" dirty="0"/>
              <a:t>Maybe software, maybe hardware!</a:t>
            </a:r>
          </a:p>
          <a:p>
            <a:endParaRPr lang="en-US" dirty="0"/>
          </a:p>
          <a:p>
            <a:r>
              <a:rPr lang="en-US" dirty="0"/>
              <a:t>Can’t know for certain the system is hung, but can know practically</a:t>
            </a:r>
          </a:p>
          <a:p>
            <a:pPr lvl="1"/>
            <a:r>
              <a:rPr lang="en-US" dirty="0"/>
              <a:t>Select a timeout that is the maximum amount of time you expect the system to ever go without looping in main()</a:t>
            </a:r>
          </a:p>
          <a:p>
            <a:pPr lvl="1"/>
            <a:r>
              <a:rPr lang="en-US" dirty="0"/>
              <a:t>Multiply it by 2-10</a:t>
            </a:r>
          </a:p>
          <a:p>
            <a:pPr lvl="1"/>
            <a:r>
              <a:rPr lang="en-US" dirty="0"/>
              <a:t>Set a watchdog timer to that value</a:t>
            </a:r>
          </a:p>
          <a:p>
            <a:pPr lvl="1"/>
            <a:endParaRPr lang="en-US" dirty="0"/>
          </a:p>
          <a:p>
            <a:r>
              <a:rPr lang="en-US" dirty="0"/>
              <a:t>If watchdog timer ever expires, it resets the system (in hardware)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647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F3BF9E-C607-4B2E-8AAF-03206A76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Watchdog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86374-C3BE-4EA6-903A-84DEDBFF2A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	</a:t>
                </a:r>
                <a:r>
                  <a:rPr lang="en-US" b="0" i="0" dirty="0">
                    <a:solidFill>
                      <a:srgbClr val="373637"/>
                    </a:solidFill>
                    <a:effectLst/>
                  </a:rPr>
                  <a:t>timeout (seconds)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Counter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Reload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Value</m:t>
                        </m:r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+ 1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32768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Configure watchdog</a:t>
                </a:r>
              </a:p>
              <a:p>
                <a:pPr lvl="1"/>
                <a:r>
                  <a:rPr lang="en-US" dirty="0"/>
                  <a:t>Can choose whether to count down during Sleep mode or Debug mode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Set a Counter Reload Value (CRV, 32-bits)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Start the watchdog timer</a:t>
                </a:r>
              </a:p>
              <a:p>
                <a:pPr lvl="1"/>
                <a:r>
                  <a:rPr lang="en-US" dirty="0"/>
                  <a:t>Loads internal Counter to CRV value</a:t>
                </a:r>
              </a:p>
              <a:p>
                <a:pPr lvl="1"/>
                <a:r>
                  <a:rPr lang="en-US" dirty="0"/>
                  <a:t>Starts counting down at 32 kHz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586374-C3BE-4EA6-903A-84DEDBFF2A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b="-4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41BEB-3273-4974-8973-D9E5A8FF8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1354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F3BB8-F74D-47A9-966F-391F867F0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applications with a watchdog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C32408-DA33-496A-8FEC-33E8FB867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Need to periodically reset the watchdog to keep it from expiring</a:t>
            </a:r>
          </a:p>
          <a:p>
            <a:pPr lvl="1"/>
            <a:r>
              <a:rPr lang="en-US" dirty="0"/>
              <a:t>Known as “feeding” the watchdog or “kicking” the watchdog</a:t>
            </a:r>
          </a:p>
          <a:p>
            <a:pPr lvl="1"/>
            <a:endParaRPr lang="en-US" dirty="0"/>
          </a:p>
          <a:p>
            <a:r>
              <a:rPr lang="en-US" dirty="0"/>
              <a:t>Reload Request register</a:t>
            </a:r>
          </a:p>
          <a:p>
            <a:pPr lvl="1"/>
            <a:r>
              <a:rPr lang="en-US" dirty="0"/>
              <a:t>Must write sequence 0x6E524635 to reload watchdog</a:t>
            </a:r>
          </a:p>
          <a:p>
            <a:pPr lvl="1"/>
            <a:r>
              <a:rPr lang="en-US" dirty="0"/>
              <a:t>Incredibly unlikely to happen by accident</a:t>
            </a:r>
          </a:p>
          <a:p>
            <a:pPr lvl="1"/>
            <a:endParaRPr lang="en-US" dirty="0"/>
          </a:p>
          <a:p>
            <a:r>
              <a:rPr lang="en-US" dirty="0"/>
              <a:t>While running, watchdog is protected from modification</a:t>
            </a:r>
          </a:p>
          <a:p>
            <a:pPr lvl="1"/>
            <a:r>
              <a:rPr lang="en-US" dirty="0"/>
              <a:t>Configure once, run forever (at least until a reboot)</a:t>
            </a:r>
          </a:p>
          <a:p>
            <a:pPr lvl="1"/>
            <a:r>
              <a:rPr lang="en-US" dirty="0"/>
              <a:t>Only option is to make periodic Reload Requests</a:t>
            </a:r>
          </a:p>
          <a:p>
            <a:pPr lvl="1"/>
            <a:endParaRPr lang="en-US" dirty="0"/>
          </a:p>
          <a:p>
            <a:r>
              <a:rPr lang="en-US" dirty="0"/>
              <a:t>Default off on the nRF52833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01A99-4B63-4BB8-97B1-8F95C0C5C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2267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D198B-9EEF-46C9-B13B-21DBC4F6D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</a:t>
            </a:r>
            <a:r>
              <a:rPr lang="en-US"/>
              <a:t>+ Open Question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58E621-8E17-48E7-B2DE-D18E3E5EB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MSP430 microcontrollers start with the watchdog on by default</a:t>
            </a:r>
          </a:p>
          <a:p>
            <a:endParaRPr lang="en-US" dirty="0"/>
          </a:p>
          <a:p>
            <a:r>
              <a:rPr lang="en-US" dirty="0"/>
              <a:t>What are the pros and cons of this choice?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256E5-0F99-4C21-ACCE-C4345D506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1010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42E957-BCD4-4D61-8864-CE94EE92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E3F0-0427-4EB2-B664-29BDE0BCC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 Timer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Driver Interfaces (Blocking and Non-Blocking)</a:t>
            </a:r>
          </a:p>
          <a:p>
            <a:pPr lvl="1"/>
            <a:endParaRPr lang="en-US" dirty="0"/>
          </a:p>
          <a:p>
            <a:r>
              <a:rPr lang="en-US" dirty="0"/>
              <a:t>Event Loop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266050-6D23-48DC-B0E9-2BBFE908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16748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AD790-86F2-411A-A2DF-10637A2E3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65A73-996E-4DB9-BCD5-879AA5C19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(duration,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my_timer_handler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context);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/>
              <a:t>Driver interfaces often provide a callback mechanism</a:t>
            </a:r>
          </a:p>
          <a:p>
            <a:pPr lvl="1"/>
            <a:r>
              <a:rPr lang="en-US" dirty="0"/>
              <a:t>Caller provides a function which should be executed when complete</a:t>
            </a:r>
          </a:p>
          <a:p>
            <a:endParaRPr lang="en-US" dirty="0"/>
          </a:p>
          <a:p>
            <a:r>
              <a:rPr lang="en-US" dirty="0"/>
              <a:t>“Context” is often provided as well (void*)</a:t>
            </a:r>
          </a:p>
          <a:p>
            <a:pPr lvl="1"/>
            <a:r>
              <a:rPr lang="en-US" dirty="0"/>
              <a:t>Ability for caller to pass an argument for the callback function</a:t>
            </a:r>
          </a:p>
          <a:p>
            <a:pPr lvl="1"/>
            <a:r>
              <a:rPr lang="en-US" dirty="0"/>
              <a:t>Often a pointer to a position in a structure or a shared variable to modify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A6709F-7F91-4F90-BD47-ECE7C730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3207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2109D-C5AC-4962-A042-C41AAF1BC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pointers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980D12-5887-44F5-8D15-0BCD7EBD5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472788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600" dirty="0">
                <a:cs typeface="Courier New" panose="02070309020205020404" pitchFamily="49" charset="0"/>
              </a:rPr>
              <a:t>Harder than in </a:t>
            </a:r>
            <a:r>
              <a:rPr lang="en-US" sz="2600" dirty="0" err="1">
                <a:cs typeface="Courier New" panose="02070309020205020404" pitchFamily="49" charset="0"/>
              </a:rPr>
              <a:t>Javascript</a:t>
            </a:r>
            <a:r>
              <a:rPr lang="en-US" sz="2600" dirty="0">
                <a:cs typeface="Courier New" panose="02070309020205020404" pitchFamily="49" charset="0"/>
              </a:rPr>
              <a:t> or C++. Can’t define anonymous function inline</a:t>
            </a:r>
          </a:p>
          <a:p>
            <a:pPr lvl="1"/>
            <a:r>
              <a:rPr lang="en-US" sz="2200" dirty="0">
                <a:cs typeface="Courier New" panose="02070309020205020404" pitchFamily="49" charset="0"/>
              </a:rPr>
              <a:t>Instead create a pointer to an existing function in your code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(int a)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// do something here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{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void (*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fun_ptr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)(int) = &amp;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fun_ptr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(10); // dereference happens automatically</a:t>
            </a:r>
          </a:p>
          <a:p>
            <a:pPr marL="0" indent="0">
              <a:buNone/>
            </a:pP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FD0FA-80B9-45D0-BD23-CE5C7B0F6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1899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Callbacks usually run in an interrupt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interrupt handler calls the callback, the callback will be within that same interrupt mode</a:t>
            </a:r>
          </a:p>
          <a:p>
            <a:endParaRPr lang="en-US" dirty="0"/>
          </a:p>
          <a:p>
            <a:r>
              <a:rPr lang="en-US" dirty="0"/>
              <a:t>Be careful which variables you modify!!</a:t>
            </a:r>
          </a:p>
          <a:p>
            <a:pPr lvl="1"/>
            <a:r>
              <a:rPr lang="en-US" dirty="0"/>
              <a:t>Same concurrency problems mentioned before</a:t>
            </a:r>
          </a:p>
          <a:p>
            <a:pPr lvl="1"/>
            <a:endParaRPr lang="en-US" dirty="0"/>
          </a:p>
          <a:p>
            <a:r>
              <a:rPr lang="en-US" dirty="0"/>
              <a:t>Starts to get pretty annoying</a:t>
            </a:r>
          </a:p>
          <a:p>
            <a:pPr lvl="1"/>
            <a:r>
              <a:rPr lang="en-US" dirty="0"/>
              <a:t>Embedded systems deal with concurrency issues just like OS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409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BF3DA-083C-4DB6-87F5-73878DFC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function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5933A-A8D7-4A15-B66A-CA0269614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4000" dirty="0"/>
              <a:t>Alternative option: blocking calls</a:t>
            </a:r>
          </a:p>
          <a:p>
            <a:pPr lvl="1"/>
            <a:r>
              <a:rPr lang="en-US" sz="3400" dirty="0"/>
              <a:t>Do not return until request is complete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(void* context) {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*(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*)context = true; // context is the flag pointer</a:t>
            </a: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timer_start_blocking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(duration)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flag = false;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//         duration, pointer, context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timer_start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(duration, &amp;</a:t>
            </a:r>
            <a:r>
              <a:rPr lang="en-US" sz="2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&amp;flag);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(!flag) { }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6FBDB7-02C2-4A37-B48B-78AB84519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3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23DF-8F72-409F-86A4-71C139F68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Administriva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75D4C-78CA-4C69-BDC9-62E479C60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Proposals due today!</a:t>
            </a:r>
          </a:p>
          <a:p>
            <a:pPr lvl="1"/>
            <a:r>
              <a:rPr lang="en-US" dirty="0"/>
              <a:t>A few are in so far and they look great and I’m super excited!!!!!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C8D3E-2764-4947-9910-92B1A2D40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37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1A19-86E5-4970-B3AE-91A488A8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 driver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0F84-F57B-4BD1-AAF6-912D783A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nu-</a:t>
            </a:r>
            <a:r>
              <a:rPr lang="en-US" dirty="0" err="1"/>
              <a:t>microbit</a:t>
            </a:r>
            <a:r>
              <a:rPr lang="en-US" dirty="0"/>
              <a:t>-base/software/apps/</a:t>
            </a:r>
            <a:r>
              <a:rPr lang="en-US" dirty="0" err="1"/>
              <a:t>temp_driver</a:t>
            </a:r>
            <a:r>
              <a:rPr lang="en-US" dirty="0"/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6CEA8-C52C-4867-B895-63099FA0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8731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42E957-BCD4-4D61-8864-CE94EE92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E3F0-0427-4EB2-B664-29BDE0BCC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 Timer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Driver Interfaces (Blocking and Non-Blocking)</a:t>
            </a:r>
          </a:p>
          <a:p>
            <a:pPr lvl="1"/>
            <a:endParaRPr lang="en-US" dirty="0"/>
          </a:p>
          <a:p>
            <a:r>
              <a:rPr lang="en-US" b="1" dirty="0"/>
              <a:t>Event Loop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266050-6D23-48DC-B0E9-2BBFE908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373091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F69DD-8255-4138-9768-B5FD2E6BE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Interrupts are frustrating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ABE48-65B0-44F1-A35C-6260A3B7D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 not want to block on every call</a:t>
            </a:r>
          </a:p>
          <a:p>
            <a:endParaRPr lang="en-US" dirty="0"/>
          </a:p>
          <a:p>
            <a:r>
              <a:rPr lang="en-US" dirty="0"/>
              <a:t>We also do not want to deal with concurrency issues</a:t>
            </a:r>
          </a:p>
          <a:p>
            <a:endParaRPr lang="en-US" dirty="0"/>
          </a:p>
          <a:p>
            <a:r>
              <a:rPr lang="en-US" dirty="0"/>
              <a:t>Alternative: one main event loop</a:t>
            </a:r>
          </a:p>
          <a:p>
            <a:pPr lvl="1"/>
            <a:r>
              <a:rPr lang="en-US" dirty="0"/>
              <a:t>Polls necessary sensors</a:t>
            </a:r>
          </a:p>
          <a:p>
            <a:pPr lvl="1"/>
            <a:r>
              <a:rPr lang="en-US" dirty="0"/>
              <a:t>Iterates through state machine and determine actions</a:t>
            </a:r>
          </a:p>
          <a:p>
            <a:pPr lvl="1"/>
            <a:r>
              <a:rPr lang="en-US" dirty="0"/>
              <a:t>Runs at a certain frequency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6CF63-24D9-40FF-8836-F42F5E342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72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4A5539-503C-4875-8F06-69A8F50D7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5412C-D94E-4374-BE2B-650400515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Rather than polling a single driver, poll all of them</a:t>
            </a:r>
          </a:p>
          <a:p>
            <a:pPr lvl="1"/>
            <a:r>
              <a:rPr lang="en-US" dirty="0"/>
              <a:t>Each time through the loop check all relevant inputs</a:t>
            </a:r>
          </a:p>
          <a:p>
            <a:pPr lvl="1"/>
            <a:r>
              <a:rPr lang="en-US" dirty="0"/>
              <a:t>Respond to events that are necessary</a:t>
            </a:r>
          </a:p>
          <a:p>
            <a:pPr lvl="1"/>
            <a:r>
              <a:rPr lang="en-US" dirty="0"/>
              <a:t>Sleep until ready to start again</a:t>
            </a:r>
          </a:p>
          <a:p>
            <a:endParaRPr lang="en-US" dirty="0"/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time start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result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check_timer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(result) {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check_gps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 }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adjust_throttle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sleep(1ms – 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get_time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 – start));</a:t>
            </a:r>
          </a:p>
          <a:p>
            <a:pPr marL="914400" lvl="2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9EA26-AC64-4EE1-BA68-7B8F11B14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69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Top-half / Bottom-half handler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Top half</a:t>
            </a:r>
          </a:p>
          <a:p>
            <a:pPr lvl="1"/>
            <a:r>
              <a:rPr lang="en-US" dirty="0"/>
              <a:t>Implements interface that higher layers require</a:t>
            </a:r>
          </a:p>
          <a:p>
            <a:pPr lvl="1"/>
            <a:r>
              <a:rPr lang="en-US" dirty="0"/>
              <a:t>Performs logic to start device requests</a:t>
            </a:r>
          </a:p>
          <a:p>
            <a:pPr lvl="1"/>
            <a:r>
              <a:rPr lang="en-US" dirty="0"/>
              <a:t>Wait for I/O to be completed</a:t>
            </a:r>
          </a:p>
          <a:p>
            <a:pPr lvl="2"/>
            <a:r>
              <a:rPr lang="en-US" dirty="0"/>
              <a:t>Synchronously (blocking) or asynchronously (return to event loop)</a:t>
            </a:r>
          </a:p>
          <a:p>
            <a:pPr lvl="1"/>
            <a:r>
              <a:rPr lang="en-US" dirty="0"/>
              <a:t>Handle responses from the device when complete</a:t>
            </a:r>
          </a:p>
          <a:p>
            <a:endParaRPr lang="en-US" dirty="0"/>
          </a:p>
          <a:p>
            <a:r>
              <a:rPr lang="en-US" dirty="0"/>
              <a:t>Bottom half</a:t>
            </a:r>
          </a:p>
          <a:p>
            <a:pPr lvl="1"/>
            <a:r>
              <a:rPr lang="en-US" dirty="0"/>
              <a:t>Interrupt handler</a:t>
            </a:r>
          </a:p>
          <a:p>
            <a:pPr lvl="2"/>
            <a:r>
              <a:rPr lang="en-US" dirty="0"/>
              <a:t>Continues next transaction</a:t>
            </a:r>
          </a:p>
          <a:p>
            <a:pPr lvl="2"/>
            <a:r>
              <a:rPr lang="en-US" dirty="0"/>
              <a:t>Or signals for top half to continue (often with shared variable)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7657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E1A19-86E5-4970-B3AE-91A488A87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Temperature event-loop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300F84-F57B-4BD1-AAF6-912D783A4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nu-</a:t>
            </a:r>
            <a:r>
              <a:rPr lang="en-US" dirty="0" err="1"/>
              <a:t>microbit</a:t>
            </a:r>
            <a:r>
              <a:rPr lang="en-US" dirty="0"/>
              <a:t>-base/software/apps/</a:t>
            </a:r>
            <a:r>
              <a:rPr lang="en-US" dirty="0" err="1"/>
              <a:t>temp_event_loop</a:t>
            </a:r>
            <a:r>
              <a:rPr lang="en-US" dirty="0"/>
              <a:t>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6CEA8-C52C-4867-B895-63099FA0C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9859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42E957-BCD4-4D61-8864-CE94EE92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E3F0-0427-4EB2-B664-29BDE0BCC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 Timer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Driver Interfaces (Blocking and Non-Blocking)</a:t>
            </a:r>
          </a:p>
          <a:p>
            <a:pPr lvl="1"/>
            <a:endParaRPr lang="en-US" dirty="0"/>
          </a:p>
          <a:p>
            <a:r>
              <a:rPr lang="en-US" dirty="0"/>
              <a:t>Event Loop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266050-6D23-48DC-B0E9-2BBFE908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04151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Finish up Timer-like peripherals</a:t>
            </a:r>
          </a:p>
          <a:p>
            <a:endParaRPr lang="en-US" dirty="0"/>
          </a:p>
          <a:p>
            <a:r>
              <a:rPr lang="en-US" dirty="0"/>
              <a:t>Explore another aspect of device driver design</a:t>
            </a:r>
          </a:p>
          <a:p>
            <a:pPr lvl="1"/>
            <a:r>
              <a:rPr lang="en-US" dirty="0"/>
              <a:t>Non-blocking vs Blocking interfaces</a:t>
            </a:r>
          </a:p>
          <a:p>
            <a:pPr lvl="1"/>
            <a:endParaRPr lang="en-US" dirty="0"/>
          </a:p>
          <a:p>
            <a:r>
              <a:rPr lang="en-US" dirty="0"/>
              <a:t>Discuss how interrupts interact with these</a:t>
            </a:r>
          </a:p>
          <a:p>
            <a:pPr lvl="1"/>
            <a:r>
              <a:rPr lang="en-US" dirty="0"/>
              <a:t>Event-loop as a partial alternative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42E957-BCD4-4D61-8864-CE94EE92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E3F0-0427-4EB2-B664-29BDE0BCC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Real-time Counter</a:t>
            </a:r>
          </a:p>
          <a:p>
            <a:pPr lvl="1"/>
            <a:endParaRPr lang="en-US" dirty="0"/>
          </a:p>
          <a:p>
            <a:r>
              <a:rPr lang="en-US" dirty="0"/>
              <a:t>Watchdog Timer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Driver Interfaces (Blocking and Non-Blocking)</a:t>
            </a:r>
          </a:p>
          <a:p>
            <a:pPr lvl="1"/>
            <a:endParaRPr lang="en-US" dirty="0"/>
          </a:p>
          <a:p>
            <a:r>
              <a:rPr lang="en-US" dirty="0"/>
              <a:t>Event Loop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266050-6D23-48DC-B0E9-2BBFE908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218966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BF0B6-59AC-44B4-A698-AEA977A3A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Real-time Counter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64F6E-781D-4BA8-A335-971D8E0089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Low-power (32 kHz) version of Timer</a:t>
            </a:r>
          </a:p>
          <a:p>
            <a:pPr lvl="1"/>
            <a:r>
              <a:rPr lang="en-US" dirty="0"/>
              <a:t>Only a 24-bit internal Counter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000" dirty="0"/>
              <a:t>Note: abbreviated RTC, but that already means something else (Real-Time Clock)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07C567-EAC3-40E2-8C50-D65272BED0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E8CDE8-A7DC-431C-9158-693A547E9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9927" y="1958787"/>
            <a:ext cx="7092146" cy="351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8628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B61A-122E-4F37-A2D3-7A7670F6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Differences between Real-Time Counter and Timer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77767-F3AC-4C75-88F9-B3211F6D1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Runs off of LFCLK instead of HFCLK</a:t>
            </a:r>
          </a:p>
          <a:p>
            <a:pPr lvl="1"/>
            <a:r>
              <a:rPr lang="en-US" dirty="0"/>
              <a:t>With smaller </a:t>
            </a:r>
            <a:r>
              <a:rPr lang="en-US" dirty="0" err="1"/>
              <a:t>prescaler</a:t>
            </a:r>
            <a:r>
              <a:rPr lang="en-US" dirty="0"/>
              <a:t> value (4096 vs 32768)</a:t>
            </a:r>
          </a:p>
          <a:p>
            <a:pPr lvl="1"/>
            <a:endParaRPr lang="en-US" dirty="0"/>
          </a:p>
          <a:p>
            <a:r>
              <a:rPr lang="en-US" dirty="0"/>
              <a:t>24-bit counter vs 32-bit counter for Timer</a:t>
            </a:r>
          </a:p>
          <a:p>
            <a:endParaRPr lang="en-US" dirty="0"/>
          </a:p>
          <a:p>
            <a:r>
              <a:rPr lang="en-US" dirty="0"/>
              <a:t>Can read the Counter value directly</a:t>
            </a:r>
          </a:p>
          <a:p>
            <a:pPr lvl="1"/>
            <a:r>
              <a:rPr lang="en-US" dirty="0"/>
              <a:t>No need for Capture task</a:t>
            </a:r>
          </a:p>
          <a:p>
            <a:pPr lvl="1"/>
            <a:endParaRPr lang="en-US" dirty="0"/>
          </a:p>
          <a:p>
            <a:r>
              <a:rPr lang="en-US" dirty="0"/>
              <a:t>Otherwise extremely similar. Just a low-power version of Timer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5C0E31-9DF6-48BF-94F6-A069127E1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499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7AF9E-D4E7-464F-AF1A-1B97BB3BE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resolution for Real-Time Counter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DEC32-51D7-4765-AD6C-2A752966F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i="0" dirty="0">
                    <a:solidFill>
                      <a:srgbClr val="373637"/>
                    </a:solidFill>
                    <a:effectLst/>
                    <a:latin typeface="Source Sans Pro" panose="020B0503030403020204" pitchFamily="34" charset="0"/>
                  </a:rPr>
                  <a:t>	𝑓</a:t>
                </a:r>
                <a:r>
                  <a:rPr lang="en-US" baseline="-25000" dirty="0"/>
                  <a:t>TIMER</a:t>
                </a:r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32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b="0" i="0" dirty="0" smtClean="0"/>
                          <m:t>K</m:t>
                        </m:r>
                        <m:r>
                          <m:rPr>
                            <m:nor/>
                          </m:rPr>
                          <a:rPr lang="en-US" dirty="0"/>
                          <m:t>Hz</m:t>
                        </m:r>
                      </m:num>
                      <m:den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𝑃𝑟𝑒𝑠𝑐𝑎𝑙𝑒𝑟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Resolution</a:t>
                </a:r>
              </a:p>
              <a:p>
                <a:pPr lvl="1"/>
                <a:r>
                  <a:rPr lang="en-US" dirty="0"/>
                  <a:t>Minimum: 30.517 </a:t>
                </a:r>
                <a:r>
                  <a:rPr lang="en-US" dirty="0" err="1"/>
                  <a:t>μs</a:t>
                </a:r>
                <a:r>
                  <a:rPr lang="en-US" dirty="0"/>
                  <a:t>, overflows in 512 seconds (24-bit Counter)</a:t>
                </a:r>
              </a:p>
              <a:p>
                <a:pPr lvl="1"/>
                <a:r>
                  <a:rPr lang="en-US" dirty="0"/>
                  <a:t>Maximum: 125 </a:t>
                </a:r>
                <a:r>
                  <a:rPr lang="en-US" dirty="0" err="1"/>
                  <a:t>ms</a:t>
                </a:r>
                <a:r>
                  <a:rPr lang="en-US" dirty="0"/>
                  <a:t>, overflows in 582 hours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Not as precise as the Timer (62.5 ns best precision)</a:t>
                </a:r>
              </a:p>
              <a:p>
                <a:pPr lvl="1"/>
                <a:r>
                  <a:rPr lang="en-US" dirty="0"/>
                  <a:t>Possible design: use both</a:t>
                </a:r>
              </a:p>
              <a:p>
                <a:pPr lvl="2"/>
                <a:r>
                  <a:rPr lang="en-US" dirty="0"/>
                  <a:t>Real-Time Counter for most of the waiting</a:t>
                </a:r>
              </a:p>
              <a:p>
                <a:pPr lvl="2"/>
                <a:r>
                  <a:rPr lang="en-US" dirty="0"/>
                  <a:t>Chained into Timer for precise remaining amount of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6DEC32-51D7-4765-AD6C-2A752966F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CD208-F3F3-4B19-890E-1A63849BE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81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42E957-BCD4-4D61-8864-CE94EE921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2E3F0-0427-4EB2-B664-29BDE0BCC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Real-time Counter</a:t>
            </a:r>
          </a:p>
          <a:p>
            <a:pPr lvl="1"/>
            <a:endParaRPr lang="en-US" dirty="0"/>
          </a:p>
          <a:p>
            <a:r>
              <a:rPr lang="en-US" b="1" dirty="0"/>
              <a:t>Watchdog Timer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Driver Interfaces (Blocking and Non-Blocking)</a:t>
            </a:r>
          </a:p>
          <a:p>
            <a:pPr lvl="1"/>
            <a:endParaRPr lang="en-US" dirty="0"/>
          </a:p>
          <a:p>
            <a:r>
              <a:rPr lang="en-US" dirty="0"/>
              <a:t>Event Loop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266050-6D23-48DC-B0E9-2BBFE9080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75842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1C39C-C3BB-4DFF-B1C2-7B225E6FA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Reliable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6AF4E-5268-47EF-9515-2A2BD60D6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most common way to solve computer problems?</a:t>
            </a:r>
          </a:p>
          <a:p>
            <a:pPr lvl="1"/>
            <a:r>
              <a:rPr lang="en-US" dirty="0"/>
              <a:t>Turn it off and turn it on again.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/>
              <a:t>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86635E-CE3B-4EC6-8E79-AE490388F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79388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810</TotalTime>
  <Words>1123</Words>
  <Application>Microsoft Office PowerPoint</Application>
  <PresentationFormat>Widescreen</PresentationFormat>
  <Paragraphs>253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Courier New</vt:lpstr>
      <vt:lpstr>Source Sans Pro</vt:lpstr>
      <vt:lpstr>Tahoma</vt:lpstr>
      <vt:lpstr>Class Slides</vt:lpstr>
      <vt:lpstr>Lecture 07 Driver Design</vt:lpstr>
      <vt:lpstr>Administriva</vt:lpstr>
      <vt:lpstr>Today’s Goals</vt:lpstr>
      <vt:lpstr>Outline</vt:lpstr>
      <vt:lpstr>Real-time Counter</vt:lpstr>
      <vt:lpstr>Differences between Real-Time Counter and Timer</vt:lpstr>
      <vt:lpstr>Time resolution for Real-Time Counter</vt:lpstr>
      <vt:lpstr>Outline</vt:lpstr>
      <vt:lpstr>Reliable systems</vt:lpstr>
      <vt:lpstr>Reliable systems</vt:lpstr>
      <vt:lpstr>Watchdog timer (WDT)</vt:lpstr>
      <vt:lpstr>Watchdog configuration</vt:lpstr>
      <vt:lpstr>Running applications with a watchdog timer</vt:lpstr>
      <vt:lpstr>Break + Open Question</vt:lpstr>
      <vt:lpstr>Outline</vt:lpstr>
      <vt:lpstr>Callback functions</vt:lpstr>
      <vt:lpstr>Function pointers in C</vt:lpstr>
      <vt:lpstr>Callbacks usually run in an interrupt mode</vt:lpstr>
      <vt:lpstr>Blocking function calls</vt:lpstr>
      <vt:lpstr>Temp driver example</vt:lpstr>
      <vt:lpstr>Outline</vt:lpstr>
      <vt:lpstr>Interrupts are frustrating</vt:lpstr>
      <vt:lpstr>Event loop</vt:lpstr>
      <vt:lpstr>Top-half / Bottom-half handler design</vt:lpstr>
      <vt:lpstr>Temperature event-loop example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07 Driver Design</dc:title>
  <dc:creator>Branden Ghena</dc:creator>
  <cp:lastModifiedBy>Branden Ghena</cp:lastModifiedBy>
  <cp:revision>48</cp:revision>
  <dcterms:created xsi:type="dcterms:W3CDTF">2021-04-14T03:12:40Z</dcterms:created>
  <dcterms:modified xsi:type="dcterms:W3CDTF">2021-10-12T20:14:51Z</dcterms:modified>
</cp:coreProperties>
</file>