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427" r:id="rId3"/>
    <p:sldId id="264" r:id="rId4"/>
    <p:sldId id="348" r:id="rId5"/>
    <p:sldId id="388" r:id="rId6"/>
    <p:sldId id="383" r:id="rId7"/>
    <p:sldId id="393" r:id="rId8"/>
    <p:sldId id="394" r:id="rId9"/>
    <p:sldId id="386" r:id="rId10"/>
    <p:sldId id="389" r:id="rId11"/>
    <p:sldId id="396" r:id="rId12"/>
    <p:sldId id="395" r:id="rId13"/>
    <p:sldId id="397" r:id="rId14"/>
    <p:sldId id="391" r:id="rId15"/>
    <p:sldId id="392" r:id="rId16"/>
    <p:sldId id="390" r:id="rId17"/>
    <p:sldId id="387" r:id="rId18"/>
    <p:sldId id="398" r:id="rId19"/>
    <p:sldId id="399" r:id="rId20"/>
    <p:sldId id="401" r:id="rId21"/>
    <p:sldId id="402" r:id="rId22"/>
    <p:sldId id="403" r:id="rId23"/>
    <p:sldId id="400" r:id="rId24"/>
    <p:sldId id="406" r:id="rId25"/>
    <p:sldId id="404" r:id="rId26"/>
    <p:sldId id="428" r:id="rId27"/>
    <p:sldId id="425" r:id="rId28"/>
    <p:sldId id="405" r:id="rId29"/>
    <p:sldId id="411" r:id="rId30"/>
    <p:sldId id="385" r:id="rId31"/>
    <p:sldId id="409" r:id="rId32"/>
    <p:sldId id="410" r:id="rId33"/>
    <p:sldId id="412" r:id="rId34"/>
    <p:sldId id="413" r:id="rId35"/>
    <p:sldId id="417" r:id="rId36"/>
    <p:sldId id="418" r:id="rId37"/>
    <p:sldId id="419" r:id="rId38"/>
    <p:sldId id="414" r:id="rId39"/>
    <p:sldId id="420" r:id="rId40"/>
    <p:sldId id="415" r:id="rId41"/>
    <p:sldId id="416" r:id="rId42"/>
    <p:sldId id="407" r:id="rId43"/>
    <p:sldId id="421" r:id="rId44"/>
    <p:sldId id="422" r:id="rId45"/>
    <p:sldId id="408" r:id="rId46"/>
    <p:sldId id="424" r:id="rId47"/>
    <p:sldId id="423" r:id="rId48"/>
    <p:sldId id="42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7"/>
            <p14:sldId id="264"/>
          </p14:sldIdLst>
        </p14:section>
        <p14:section name="SPI" id="{B55B8E8C-5EAB-4A1E-A4E9-AE5E896E46FA}">
          <p14:sldIdLst>
            <p14:sldId id="348"/>
            <p14:sldId id="388"/>
            <p14:sldId id="383"/>
            <p14:sldId id="393"/>
            <p14:sldId id="394"/>
            <p14:sldId id="386"/>
            <p14:sldId id="389"/>
            <p14:sldId id="396"/>
            <p14:sldId id="395"/>
            <p14:sldId id="397"/>
            <p14:sldId id="391"/>
            <p14:sldId id="392"/>
            <p14:sldId id="390"/>
            <p14:sldId id="387"/>
            <p14:sldId id="398"/>
            <p14:sldId id="399"/>
            <p14:sldId id="401"/>
            <p14:sldId id="402"/>
            <p14:sldId id="403"/>
            <p14:sldId id="400"/>
            <p14:sldId id="406"/>
            <p14:sldId id="404"/>
            <p14:sldId id="428"/>
          </p14:sldIdLst>
        </p14:section>
        <p14:section name="I2C" id="{AACF374B-C702-496B-9547-1244E69605D1}">
          <p14:sldIdLst>
            <p14:sldId id="425"/>
            <p14:sldId id="405"/>
            <p14:sldId id="411"/>
            <p14:sldId id="385"/>
            <p14:sldId id="409"/>
            <p14:sldId id="410"/>
            <p14:sldId id="412"/>
            <p14:sldId id="413"/>
            <p14:sldId id="417"/>
            <p14:sldId id="418"/>
            <p14:sldId id="419"/>
            <p14:sldId id="414"/>
            <p14:sldId id="420"/>
            <p14:sldId id="415"/>
            <p14:sldId id="416"/>
            <p14:sldId id="407"/>
            <p14:sldId id="421"/>
            <p14:sldId id="422"/>
            <p14:sldId id="408"/>
            <p14:sldId id="424"/>
            <p14:sldId id="423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5" d="100"/>
          <a:sy n="115" d="100"/>
        </p:scale>
        <p:origin x="80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spi_signal_names" TargetMode="External"/><Relationship Id="rId2" Type="http://schemas.openxmlformats.org/officeDocument/2006/relationships/hyperlink" Target="https://www.oshwa.org/a-resolution-to-redefine-spi-signal-nam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SPI and 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</a:t>
            </a:r>
            <a:r>
              <a:rPr lang="en-US" sz="1600" dirty="0" err="1"/>
              <a:t>Sparkfun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Address for each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GPIO pin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for each device</a:t>
            </a:r>
          </a:p>
          <a:p>
            <a:pPr lvl="1"/>
            <a:r>
              <a:rPr lang="en-US" dirty="0"/>
              <a:t>Devices must always listen and then discard messages that aren’t for them</a:t>
            </a:r>
          </a:p>
          <a:p>
            <a:pPr lvl="1"/>
            <a:r>
              <a:rPr lang="en-US" dirty="0"/>
              <a:t>Need to define packet format so it’s clear where the address is</a:t>
            </a:r>
          </a:p>
          <a:p>
            <a:pPr lvl="1"/>
            <a:r>
              <a:rPr lang="en-US" dirty="0"/>
              <a:t>Need a method for addressing devices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GPIO pin for each device</a:t>
            </a:r>
          </a:p>
          <a:p>
            <a:pPr lvl="1"/>
            <a:r>
              <a:rPr lang="en-US" dirty="0"/>
              <a:t>Signal which device is being communicated with</a:t>
            </a:r>
          </a:p>
          <a:p>
            <a:pPr lvl="1"/>
            <a:r>
              <a:rPr lang="en-US" dirty="0"/>
              <a:t>Only activates communication on transition of “select”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chip select line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514702-C5F1-424B-910E-8FBAFB3DD304}"/>
              </a:ext>
            </a:extLst>
          </p:cNvPr>
          <p:cNvGrpSpPr/>
          <p:nvPr/>
        </p:nvGrpSpPr>
        <p:grpSpPr>
          <a:xfrm>
            <a:off x="563837" y="715027"/>
            <a:ext cx="8337988" cy="5754664"/>
            <a:chOff x="563837" y="715027"/>
            <a:chExt cx="8337988" cy="5754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1540C-E478-43D3-937A-E58010291927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ACE4-23E5-40FC-A1FA-455EDB9DC506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0F7E3-86C4-4D0F-A2CA-7BC11430BF1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2A894D-4815-4D9F-B8C0-F16172424E2A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9BC0C2-6D09-4525-B740-6C36F02219FA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5E921-CECB-4227-BAE1-CA5B3A23CE2E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F05790-AB99-41CC-9283-DC62C9216899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A358BF-00D9-44BE-8A5E-307072E5FAC9}"/>
                </a:ext>
              </a:extLst>
            </p:cNvPr>
            <p:cNvSpPr txBox="1"/>
            <p:nvPr/>
          </p:nvSpPr>
          <p:spPr>
            <a:xfrm>
              <a:off x="563837" y="2489455"/>
              <a:ext cx="226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EF3FF-8766-476C-A7E7-86C79B634912}"/>
                </a:ext>
              </a:extLst>
            </p:cNvPr>
            <p:cNvSpPr txBox="1"/>
            <p:nvPr/>
          </p:nvSpPr>
          <p:spPr>
            <a:xfrm>
              <a:off x="789142" y="3235078"/>
              <a:ext cx="20793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(2) Chip Select</a:t>
              </a:r>
            </a:p>
            <a:p>
              <a:pPr marL="342900" indent="-342900" algn="r">
                <a:buAutoNum type="arabicParenBoth"/>
              </a:pPr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  <a:p>
              <a:pPr lvl="1" algn="r"/>
              <a:r>
                <a:rPr lang="en-US" sz="1700" dirty="0">
                  <a:solidFill>
                    <a:schemeClr val="bg1"/>
                  </a:solidFill>
                </a:rPr>
                <a:t>(3) Chip Select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40CAB-6042-4FF4-88E0-E6AA417C888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4782D-0C85-4CC6-ADE2-F5079D766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F0F0A-A7FA-42C4-B38C-B657EDF13A9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3EE70-F0A3-4627-9126-6AB1FC54D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CBB6E-B394-4222-B5DB-60C0EE30F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5E4F8C-DD4C-4CA9-8DB6-2030C4DF6DC3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C49C37-0EDE-41A6-BA6D-11DF71434EE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08AECB-907A-45CA-8EAF-C148CF6734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6E1A1-F7E6-4FF5-AB6E-AF8F49F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838B3-FEA6-4B2C-BC05-3F15B3B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EA87D-A52C-49BF-B80D-3CB104A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7331D8-3372-48DB-911C-BDD0DDD92A7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96C65-0F3C-41BF-A0EF-01AB296AD1F9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3B20-B36D-4777-936D-F84D950B68C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3FF85-62AD-4478-879C-F95BC384F155}"/>
                </a:ext>
              </a:extLst>
            </p:cNvPr>
            <p:cNvSpPr txBox="1"/>
            <p:nvPr/>
          </p:nvSpPr>
          <p:spPr>
            <a:xfrm>
              <a:off x="7076665" y="4759983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E4B86-371B-485B-B3CA-8F9CECE66FDF}"/>
                </a:ext>
              </a:extLst>
            </p:cNvPr>
            <p:cNvSpPr txBox="1"/>
            <p:nvPr/>
          </p:nvSpPr>
          <p:spPr>
            <a:xfrm>
              <a:off x="7144012" y="3196793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63986-62CE-413E-AD6F-8B12CC0D9ED7}"/>
                </a:ext>
              </a:extLst>
            </p:cNvPr>
            <p:cNvSpPr txBox="1"/>
            <p:nvPr/>
          </p:nvSpPr>
          <p:spPr>
            <a:xfrm>
              <a:off x="7144013" y="1152393"/>
              <a:ext cx="17411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B8AB7-FE39-4479-AE11-305B34E849D1}"/>
                </a:ext>
              </a:extLst>
            </p:cNvPr>
            <p:cNvSpPr txBox="1"/>
            <p:nvPr/>
          </p:nvSpPr>
          <p:spPr>
            <a:xfrm>
              <a:off x="7160715" y="5210827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7B2AE-0239-4FE9-92B1-C252CE057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BF2A65-D76A-474F-A1BD-40CC9B253E0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802111-C7BC-47BF-B528-7E3D796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29BA1-2167-4E0F-BC9D-CC7092E0B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1FC04-DEB1-4104-9119-51AA16D2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6A91-44CE-4B4B-9566-FE3170B6E4DE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E92393-5C6D-43CB-915B-96BE80A0F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8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396338" cy="5029200"/>
          </a:xfrm>
        </p:spPr>
        <p:txBody>
          <a:bodyPr/>
          <a:lstStyle/>
          <a:p>
            <a:r>
              <a:rPr lang="en-US" dirty="0"/>
              <a:t>Serial, synchronous, bus communication protocol</a:t>
            </a:r>
          </a:p>
          <a:p>
            <a:endParaRPr lang="en-US" dirty="0"/>
          </a:p>
          <a:p>
            <a:r>
              <a:rPr lang="en-US" dirty="0"/>
              <a:t>Single controller with multiple peripherals</a:t>
            </a:r>
          </a:p>
          <a:p>
            <a:pPr lvl="1"/>
            <a:r>
              <a:rPr lang="en-US" dirty="0"/>
              <a:t>Within a circuit board</a:t>
            </a:r>
          </a:p>
          <a:p>
            <a:endParaRPr lang="en-US" dirty="0"/>
          </a:p>
          <a:p>
            <a:r>
              <a:rPr lang="en-US" dirty="0"/>
              <a:t>High-speed communication</a:t>
            </a:r>
          </a:p>
          <a:p>
            <a:pPr lvl="1"/>
            <a:r>
              <a:rPr lang="en-US" dirty="0"/>
              <a:t>Multiple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154D5A-4B33-47DA-9560-DE97C5F52E42}"/>
              </a:ext>
            </a:extLst>
          </p:cNvPr>
          <p:cNvGrpSpPr/>
          <p:nvPr/>
        </p:nvGrpSpPr>
        <p:grpSpPr>
          <a:xfrm>
            <a:off x="5019802" y="1340673"/>
            <a:ext cx="6341305" cy="4374327"/>
            <a:chOff x="559494" y="715027"/>
            <a:chExt cx="8342331" cy="57546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89ECC-09E3-44EC-BD77-9B3866D0284D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F929F9-26BE-4410-8273-159275ACB1D9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D3F5C7-1702-42F8-84BF-8AFC11B7EE9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3D51FF-5F4D-482E-A895-DF8D0DB94EDB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DDD3E3-827E-45AE-BD5B-C7D921CDFC73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053001-C8E2-4329-BA83-3F721D7A5861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F674ED6-CE67-4703-8E58-9415736BBB7F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74D656-34CD-4C66-B1A0-CD513052B73E}"/>
                </a:ext>
              </a:extLst>
            </p:cNvPr>
            <p:cNvSpPr txBox="1"/>
            <p:nvPr/>
          </p:nvSpPr>
          <p:spPr>
            <a:xfrm>
              <a:off x="563837" y="2489456"/>
              <a:ext cx="2260865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/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blipFill>
                  <a:blip r:embed="rId2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9972AF-44EE-475B-817A-14D78491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C1F65-4CED-4F1C-A6DC-6148156EF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FA1CD9-E199-4083-9B43-6AEFF44C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29E238-2328-47A7-84C5-F714E96D2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1D66BA-E517-4C95-BEC4-91DC6005B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949573-3982-4D6C-99A7-6FDA27D0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4CDB33B-E47A-4AB0-BE9A-23AF01D6F7E0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202CB-0438-470D-89B7-37813D54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AE1B5C-9625-4F7B-97F0-8A5553693D6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B2EBF6-039B-4EEB-A642-195723CCC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625B96-A001-42D8-94A9-CF1922AD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C9827B-AC36-448B-8CC3-BE8FDFD275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DA5C27-D0BF-4482-A9A3-AB293EB49A15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9030B5-074A-402E-AE71-0F7E11C42F83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3CA97D-14EC-4138-A19F-8128DAB0A86E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blipFill>
                  <a:blip r:embed="rId3"/>
                  <a:stretch>
                    <a:fillRect l="-930" b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blipFill>
                  <a:blip r:embed="rId4"/>
                  <a:stretch>
                    <a:fillRect l="-922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blipFill>
                  <a:blip r:embed="rId5"/>
                  <a:stretch>
                    <a:fillRect l="-93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A145A1-8CEC-4323-98C7-C435D71CF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22286A-1E65-4537-9BDC-678865C5DC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911C1B-FD8E-449F-8512-3F3EED8CC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42322F-908F-4947-B369-178BBC8D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ACCDE8-F10C-4DBD-A64F-B9834B6139CE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153A47-4E00-4E5E-B79F-06216B7A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D63557-AA92-46FF-9FB5-75C03E4E706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82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542-D66F-4BAB-BE12-26DF63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036E-DEA2-4C98-AC44-447857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Controller/Peripheral</a:t>
            </a:r>
          </a:p>
          <a:p>
            <a:pPr lvl="1"/>
            <a:r>
              <a:rPr lang="en-US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D1BE-D28A-4DBA-B7EB-0E67A77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naming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Historical SPI Naming</a:t>
            </a:r>
          </a:p>
          <a:p>
            <a:pPr marL="742950" lvl="1" indent="-285750"/>
            <a:r>
              <a:rPr lang="en-US" dirty="0"/>
              <a:t>MISO – Master In Slave Out</a:t>
            </a:r>
          </a:p>
          <a:p>
            <a:pPr marL="742950" lvl="1" indent="-285750"/>
            <a:r>
              <a:rPr lang="en-US" dirty="0"/>
              <a:t>MOSI – Master Out Slave In</a:t>
            </a:r>
          </a:p>
          <a:p>
            <a:pPr marL="742950" lvl="1" indent="-285750"/>
            <a:r>
              <a:rPr lang="en-US" dirty="0"/>
              <a:t>SS – Slave Select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Revised SPI Naming</a:t>
            </a:r>
          </a:p>
          <a:p>
            <a:pPr marL="800100" lvl="1" indent="-342900"/>
            <a:r>
              <a:rPr lang="en-US" dirty="0"/>
              <a:t>CIPO – Controller In Peripheral Out</a:t>
            </a:r>
          </a:p>
          <a:p>
            <a:pPr marL="1257300" lvl="2" indent="-342900"/>
            <a:r>
              <a:rPr lang="en-US" dirty="0"/>
              <a:t>SDI – Serial Data In (for devices which could act as either role)</a:t>
            </a:r>
            <a:br>
              <a:rPr lang="en-US" dirty="0"/>
            </a:br>
            <a:endParaRPr lang="en-US" dirty="0"/>
          </a:p>
          <a:p>
            <a:pPr marL="800100" lvl="1" indent="-342900"/>
            <a:r>
              <a:rPr lang="en-US" dirty="0"/>
              <a:t>COPI – Controller Out Peripheral In</a:t>
            </a:r>
          </a:p>
          <a:p>
            <a:pPr marL="1257300" lvl="2" indent="-342900"/>
            <a:r>
              <a:rPr lang="en-US" dirty="0"/>
              <a:t>SDO – Serial Data Out (for devices which could act as either role)</a:t>
            </a:r>
            <a:br>
              <a:rPr lang="en-US" dirty="0"/>
            </a:br>
            <a:endParaRPr lang="en-US" dirty="0"/>
          </a:p>
          <a:p>
            <a:pPr marL="800100" lvl="1" indent="-342900"/>
            <a:r>
              <a:rPr lang="en-US" dirty="0"/>
              <a:t>CS – Chip Select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https://www.oshwa.org/a-resolution-to-redefine-spi-signal-names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hlinkClick r:id="rId3"/>
              </a:rPr>
              <a:t>https://www.sparkfun.com/spi_signal_names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A33-77F7-4C57-8109-6C84F3E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3+</a:t>
                </a:r>
                <a:r>
                  <a:rPr lang="en-US" i="1" dirty="0"/>
                  <a:t>N</a:t>
                </a:r>
                <a:r>
                  <a:rPr lang="en-US" dirty="0"/>
                  <a:t>  wires for </a:t>
                </a:r>
                <a:r>
                  <a:rPr lang="en-US" i="1" dirty="0"/>
                  <a:t>N</a:t>
                </a:r>
                <a:r>
                  <a:rPr lang="en-US" dirty="0"/>
                  <a:t> peripherals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COPI – Controller Out Peripheral In</a:t>
                </a:r>
              </a:p>
              <a:p>
                <a:r>
                  <a:rPr lang="en-US" sz="2400" dirty="0"/>
                  <a:t>CIPO – Controller In Peripheral Out</a:t>
                </a:r>
              </a:p>
              <a:p>
                <a:r>
                  <a:rPr lang="en-US" sz="2400" dirty="0"/>
                  <a:t>SCK – Serial </a:t>
                </a:r>
                <a:r>
                  <a:rPr lang="en-US" sz="2400" dirty="0" err="1"/>
                  <a:t>ClocK</a:t>
                </a:r>
                <a:endParaRPr lang="en-US" sz="2400" dirty="0"/>
              </a:p>
              <a:p>
                <a:r>
                  <a:rPr lang="en-US" sz="2400" dirty="0"/>
                  <a:t>CS –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0" dirty="0"/>
                          <m:t>Chip</m:t>
                        </m:r>
                        <m:r>
                          <m:rPr>
                            <m:nor/>
                          </m:rPr>
                          <a:rPr lang="en-US" sz="2400" i="0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/>
                          <m:t>Select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100" dirty="0"/>
                  <a:t>Active low signal</a:t>
                </a:r>
              </a:p>
              <a:p>
                <a:pPr lvl="1"/>
                <a:endParaRPr lang="en-US" dirty="0"/>
              </a:p>
              <a:p>
                <a:r>
                  <a:rPr lang="en-US" sz="2600" dirty="0"/>
                  <a:t>Longer names remove ambiguity about communication</a:t>
                </a:r>
              </a:p>
              <a:p>
                <a:pPr lvl="1"/>
                <a:r>
                  <a:rPr lang="en-US" sz="2200" dirty="0"/>
                  <a:t>COPI to COPI</a:t>
                </a:r>
              </a:p>
              <a:p>
                <a:pPr lvl="1"/>
                <a:r>
                  <a:rPr lang="en-US" sz="2200" dirty="0"/>
                  <a:t>CIPO to CIPO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  <a:blipFill>
                <a:blip r:embed="rId2"/>
                <a:stretch>
                  <a:fillRect l="-2023" t="-2061" r="-3793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8D74-F158-4CA1-A019-53C34FF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DA7D85-171D-4AC8-BC9A-4D5902CB1119}"/>
              </a:ext>
            </a:extLst>
          </p:cNvPr>
          <p:cNvGrpSpPr/>
          <p:nvPr/>
        </p:nvGrpSpPr>
        <p:grpSpPr>
          <a:xfrm>
            <a:off x="5738971" y="1448211"/>
            <a:ext cx="5841423" cy="4374327"/>
            <a:chOff x="1217116" y="715027"/>
            <a:chExt cx="7684709" cy="575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D1625-9705-432C-A822-414A5C79EA13}"/>
                </a:ext>
              </a:extLst>
            </p:cNvPr>
            <p:cNvSpPr/>
            <p:nvPr/>
          </p:nvSpPr>
          <p:spPr>
            <a:xfrm>
              <a:off x="1217116" y="2874722"/>
              <a:ext cx="1651346" cy="23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7CD62-255B-457F-AC55-E8822833B02F}"/>
                </a:ext>
              </a:extLst>
            </p:cNvPr>
            <p:cNvSpPr/>
            <p:nvPr/>
          </p:nvSpPr>
          <p:spPr>
            <a:xfrm>
              <a:off x="7144012" y="1152393"/>
              <a:ext cx="1267216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8B6B2-1D44-4B4C-A546-32AF98DE617D}"/>
                </a:ext>
              </a:extLst>
            </p:cNvPr>
            <p:cNvSpPr/>
            <p:nvPr/>
          </p:nvSpPr>
          <p:spPr>
            <a:xfrm>
              <a:off x="7144012" y="3181609"/>
              <a:ext cx="1267212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17469-6BD4-45AA-A5E3-CD001328F28C}"/>
                </a:ext>
              </a:extLst>
            </p:cNvPr>
            <p:cNvSpPr/>
            <p:nvPr/>
          </p:nvSpPr>
          <p:spPr>
            <a:xfrm>
              <a:off x="7144012" y="5210827"/>
              <a:ext cx="1267210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56F36-B2F7-419C-8800-252500C71688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A40328-5536-4023-8ACB-9032C9954B09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E76D1F-F84D-4AC7-BA87-CC91280C0D78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3010C-E719-4359-B53C-F5080C28444F}"/>
                </a:ext>
              </a:extLst>
            </p:cNvPr>
            <p:cNvSpPr txBox="1"/>
            <p:nvPr/>
          </p:nvSpPr>
          <p:spPr>
            <a:xfrm>
              <a:off x="1222202" y="2498453"/>
              <a:ext cx="1646257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/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blipFill>
                  <a:blip r:embed="rId3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CDDC9C-ED56-4B4C-B211-172A7D91C70D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E3010-4CD1-4D73-981E-A77711E3C9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3E3E2-C575-4229-B14C-F85D6FD5A7BA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916F01-177C-4AAC-AA14-A29CA3F459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ED862-75FD-40CF-AA03-C49B82CE2E9D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DB7D25-B334-42C6-B657-8615AE07C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9C0966-DE60-4D50-BD81-388096F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BBCB0-6A3D-4A72-AB24-BB18A4C57F5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A859F-D7C5-426C-B86B-640E562DB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CC446-0073-4753-A6EE-9DD3EA9D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D9E1AA-9AAA-4DD9-91A4-C6CF46B74F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6210C0-A135-4ADC-A8DC-8B943FFD8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C2575-329A-49B6-9D44-8D38663C626B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9A17A-98EE-47D9-A7CD-158BB3D981E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D6F32B-DC7E-42F2-91AD-A09120224C05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blipFill>
                  <a:blip r:embed="rId4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blipFill>
                  <a:blip r:embed="rId5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blipFill>
                  <a:blip r:embed="rId6"/>
                  <a:stretch>
                    <a:fillRect l="-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60666-BC17-491D-9E15-774ECBAF5F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17D6AE-F15E-4305-A772-E99B635B711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29E694-4ED9-4A86-AE27-8C826AB8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4742E1-8809-42F6-899D-F87BAE9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D5F9F-4D1F-4C08-8FCA-FBF28DB99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BA6336-C591-403C-83A1-A8D912632AE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59FEED-FFDD-4C01-8EC0-D48994EC9E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6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7F9-1A28-4AD9-AF9E-1216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26D5-60A9-4E0A-A9FA-D1B8BE0E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88624" cy="5029200"/>
          </a:xfrm>
        </p:spPr>
        <p:txBody>
          <a:bodyPr>
            <a:normAutofit/>
          </a:bodyPr>
          <a:lstStyle/>
          <a:p>
            <a:r>
              <a:rPr lang="en-US" dirty="0"/>
              <a:t>CS goes low to start transaction and high to end</a:t>
            </a:r>
          </a:p>
          <a:p>
            <a:pPr lvl="1"/>
            <a:endParaRPr lang="en-US" dirty="0"/>
          </a:p>
          <a:p>
            <a:r>
              <a:rPr lang="en-US" dirty="0"/>
              <a:t>Data is sent synchronously with clock signals</a:t>
            </a:r>
          </a:p>
          <a:p>
            <a:pPr lvl="1"/>
            <a:endParaRPr lang="en-US" dirty="0"/>
          </a:p>
          <a:p>
            <a:r>
              <a:rPr lang="en-US" dirty="0"/>
              <a:t>Capable of full-duplex transfers</a:t>
            </a:r>
          </a:p>
          <a:p>
            <a:pPr lvl="1"/>
            <a:r>
              <a:rPr lang="en-US" dirty="0"/>
              <a:t>Both directions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9DB1-4FE5-43C7-A7B7-D547C4C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179BA9-B629-48CF-A79C-022342E8A339}"/>
              </a:ext>
            </a:extLst>
          </p:cNvPr>
          <p:cNvGrpSpPr/>
          <p:nvPr/>
        </p:nvGrpSpPr>
        <p:grpSpPr>
          <a:xfrm>
            <a:off x="4096010" y="1208847"/>
            <a:ext cx="7484383" cy="3500940"/>
            <a:chOff x="3380132" y="1208846"/>
            <a:chExt cx="8200262" cy="3613675"/>
          </a:xfrm>
        </p:grpSpPr>
        <p:pic>
          <p:nvPicPr>
            <p:cNvPr id="2050" name="Picture 2" descr="SPI vs I2C Protocol Differences and Things to Consider - Saleae Articles">
              <a:extLst>
                <a:ext uri="{FF2B5EF4-FFF2-40B4-BE49-F238E27FC236}">
                  <a16:creationId xmlns:a16="http://schemas.microsoft.com/office/drawing/2014/main" id="{DD04A5FB-7FE3-4E2A-9972-7C7B38BAA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132" y="1208846"/>
              <a:ext cx="8200262" cy="361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/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SCK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COPI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CIPO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blipFill>
                  <a:blip r:embed="rId3"/>
                  <a:stretch>
                    <a:fillRect t="-1271" r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16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0BE-686C-4AD2-868D-16EDC04D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DC44-C4B2-4E70-B7DA-A9B6DFA8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51254" cy="5029200"/>
          </a:xfrm>
        </p:spPr>
        <p:txBody>
          <a:bodyPr>
            <a:normAutofit/>
          </a:bodyPr>
          <a:lstStyle/>
          <a:p>
            <a:r>
              <a:rPr lang="en-US" dirty="0"/>
              <a:t>Transactions usually in multiples of bytes (as many as needed)</a:t>
            </a:r>
          </a:p>
          <a:p>
            <a:pPr lvl="1"/>
            <a:endParaRPr lang="en-US" dirty="0"/>
          </a:p>
          <a:p>
            <a:r>
              <a:rPr lang="en-US" dirty="0"/>
              <a:t>Bytes are sent </a:t>
            </a:r>
            <a:r>
              <a:rPr lang="en-US" dirty="0" err="1"/>
              <a:t>LSb</a:t>
            </a:r>
            <a:r>
              <a:rPr lang="en-US" dirty="0"/>
              <a:t> first</a:t>
            </a:r>
          </a:p>
          <a:p>
            <a:pPr lvl="1"/>
            <a:endParaRPr lang="en-US" dirty="0"/>
          </a:p>
          <a:p>
            <a:r>
              <a:rPr lang="en-US" dirty="0"/>
              <a:t>No need for framing bits (start/stop)</a:t>
            </a:r>
          </a:p>
          <a:p>
            <a:pPr lvl="1"/>
            <a:r>
              <a:rPr lang="en-US" dirty="0"/>
              <a:t>CS handles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47C9-CFEA-41AE-9AB0-B5D123E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Chip Select with SPI">
            <a:extLst>
              <a:ext uri="{FF2B5EF4-FFF2-40B4-BE49-F238E27FC236}">
                <a16:creationId xmlns:a16="http://schemas.microsoft.com/office/drawing/2014/main" id="{0C291CCF-71A8-4C27-8019-BBBA2AA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26" y="225713"/>
            <a:ext cx="6995868" cy="5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0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37-F3C4-41D2-84D8-1FBB3F7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EE3-1492-46AD-BC19-51A99662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070"/>
            <a:ext cx="10972800" cy="1332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CPOL – is the clock default low or default high</a:t>
            </a:r>
          </a:p>
          <a:p>
            <a:r>
              <a:rPr lang="en-US" dirty="0"/>
              <a:t>CPHA – is data read on first edge or second edge</a:t>
            </a:r>
          </a:p>
          <a:p>
            <a:r>
              <a:rPr lang="en-US" dirty="0"/>
              <a:t>Peripherals tell you what their configuration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A9D2-3E93-4178-88F9-7A1A98B2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F83F-10D6-4FA0-BA27-B449A44B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6" y="1143000"/>
            <a:ext cx="7489888" cy="3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93C3-C90B-4846-8B82-08D7C556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5ECB-6B84-4DDB-BA21-62A54F3B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to fill out the post-lab quiz for Lab 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to send in purchase requests ASAP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B7E-B521-42B7-B123-4B702F07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FFEA-BA61-412D-9E97-DD88427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D57C-26BD-43CB-86AA-873E095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4337"/>
            <a:ext cx="112315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323-F0E8-4A0D-AC84-A5CD38A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5FC-0EAC-419E-9666-61817DB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particular requirements</a:t>
            </a:r>
          </a:p>
          <a:p>
            <a:pPr lvl="1"/>
            <a:r>
              <a:rPr lang="en-US" dirty="0"/>
              <a:t>Speed can go as fast as your clock and line capacitance can handle</a:t>
            </a:r>
          </a:p>
          <a:p>
            <a:pPr lvl="1"/>
            <a:endParaRPr lang="en-US" dirty="0"/>
          </a:p>
          <a:p>
            <a:r>
              <a:rPr lang="en-US" dirty="0"/>
              <a:t>Datasheet for devices will specify their speeds</a:t>
            </a:r>
          </a:p>
          <a:p>
            <a:pPr lvl="1"/>
            <a:r>
              <a:rPr lang="en-US" dirty="0"/>
              <a:t>Sort of standards (less so than UART, for example)</a:t>
            </a:r>
          </a:p>
          <a:p>
            <a:pPr lvl="2"/>
            <a:r>
              <a:rPr lang="en-US" dirty="0"/>
              <a:t>700 kbps</a:t>
            </a:r>
          </a:p>
          <a:p>
            <a:pPr lvl="2"/>
            <a:r>
              <a:rPr lang="en-US" dirty="0"/>
              <a:t>3.4 Mbps</a:t>
            </a:r>
          </a:p>
          <a:p>
            <a:pPr lvl="2"/>
            <a:r>
              <a:rPr lang="en-US" dirty="0"/>
              <a:t>10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3F8C-61F0-4B2F-99E9-3F84823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B6-9019-4EED-95D7-5F8E12F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248-025E-406A-AAC9-D63C43B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can also be formed into a ring bus</a:t>
            </a:r>
          </a:p>
          <a:p>
            <a:pPr lvl="1"/>
            <a:endParaRPr lang="en-US" dirty="0"/>
          </a:p>
          <a:p>
            <a:r>
              <a:rPr lang="en-US" dirty="0"/>
              <a:t>Doesn’t save on pins, but does reduce wires…</a:t>
            </a:r>
          </a:p>
          <a:p>
            <a:pPr lvl="1"/>
            <a:r>
              <a:rPr lang="en-US" dirty="0"/>
              <a:t>At the cost of reliability and speed</a:t>
            </a:r>
          </a:p>
          <a:p>
            <a:pPr lvl="1"/>
            <a:endParaRPr lang="en-US" dirty="0"/>
          </a:p>
          <a:p>
            <a:r>
              <a:rPr lang="en-US" dirty="0"/>
              <a:t>Fairly rare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B0F6-F202-4F00-B5FC-EBBA043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EEA0-E33F-4AB3-BCAF-A92749F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6" y="4241597"/>
            <a:ext cx="6628855" cy="19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0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0D5-CCD0-4585-A76F-D2FBEAF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when peripheral </a:t>
            </a:r>
            <a:r>
              <a:rPr lang="en-US"/>
              <a:t>has information?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841-138C-4422-9FC8-6B74722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91747" cy="5029200"/>
          </a:xfrm>
        </p:spPr>
        <p:txBody>
          <a:bodyPr/>
          <a:lstStyle/>
          <a:p>
            <a:r>
              <a:rPr lang="en-US" dirty="0"/>
              <a:t>Controller starts/stops SPI transfers</a:t>
            </a:r>
          </a:p>
          <a:p>
            <a:endParaRPr lang="en-US" dirty="0"/>
          </a:p>
          <a:p>
            <a:r>
              <a:rPr lang="en-US" dirty="0"/>
              <a:t>Peripherals often add interrupt outputs to signal controller that an event has occurred</a:t>
            </a:r>
          </a:p>
          <a:p>
            <a:pPr lvl="1"/>
            <a:r>
              <a:rPr lang="en-US" dirty="0"/>
              <a:t>More pins, yay!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9073-D614-414B-8A0A-1BC57B5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967BFE-6376-4111-BC6A-BC993D086BAE}"/>
              </a:ext>
            </a:extLst>
          </p:cNvPr>
          <p:cNvGrpSpPr/>
          <p:nvPr/>
        </p:nvGrpSpPr>
        <p:grpSpPr>
          <a:xfrm>
            <a:off x="5990792" y="1881612"/>
            <a:ext cx="5589602" cy="3551975"/>
            <a:chOff x="5193071" y="1985870"/>
            <a:chExt cx="5589602" cy="355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D465FF-4B7C-493E-93D3-21730BC5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071" y="1985870"/>
              <a:ext cx="5589602" cy="35519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7AD28-D1A1-4E63-A25E-3662E74965AA}"/>
                </a:ext>
              </a:extLst>
            </p:cNvPr>
            <p:cNvSpPr/>
            <p:nvPr/>
          </p:nvSpPr>
          <p:spPr>
            <a:xfrm>
              <a:off x="10597019" y="5035463"/>
              <a:ext cx="185654" cy="50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11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D19-0DC4-4FD5-991A-8E085E1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AC02-9BFA-4E1F-8B0D-74EB3A9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High-speed peripherals</a:t>
            </a:r>
          </a:p>
          <a:p>
            <a:pPr lvl="1"/>
            <a:r>
              <a:rPr lang="en-US" dirty="0"/>
              <a:t>Microphone, Accelerometer, External ADC</a:t>
            </a:r>
          </a:p>
          <a:p>
            <a:pPr lvl="1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Memory chips</a:t>
            </a:r>
          </a:p>
          <a:p>
            <a:pPr lvl="1"/>
            <a:r>
              <a:rPr lang="en-US" dirty="0"/>
              <a:t>SD cards</a:t>
            </a:r>
          </a:p>
          <a:p>
            <a:pPr lvl="2"/>
            <a:r>
              <a:rPr lang="en-US" dirty="0"/>
              <a:t>All SD cards support a SPI communication mode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QSPI – Quad SPI (four COPI lines for more throughput)</a:t>
            </a:r>
          </a:p>
          <a:p>
            <a:pPr lvl="2"/>
            <a:r>
              <a:rPr lang="en-US" dirty="0"/>
              <a:t>Often used for communication with external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25D3-AB57-48A2-BE2B-50D3123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6E3-3078-42FF-A43F-A82CDCB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1D1B-3C81-4EAE-AA22-FF35296A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throughput (and no overhead)</a:t>
            </a:r>
          </a:p>
          <a:p>
            <a:pPr lvl="1"/>
            <a:r>
              <a:rPr lang="en-US" dirty="0"/>
              <a:t>No restrictions on data frame</a:t>
            </a:r>
          </a:p>
          <a:p>
            <a:pPr lvl="2"/>
            <a:r>
              <a:rPr lang="en-US" dirty="0"/>
              <a:t>No addressing requirements or word size assumptions</a:t>
            </a:r>
          </a:p>
          <a:p>
            <a:pPr lvl="1"/>
            <a:r>
              <a:rPr lang="en-US" dirty="0"/>
              <a:t>Full duplex transfers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pins: 3+</a:t>
            </a:r>
            <a:r>
              <a:rPr lang="en-US" i="1" dirty="0"/>
              <a:t>N  </a:t>
            </a:r>
            <a:r>
              <a:rPr lang="en-US" dirty="0"/>
              <a:t>(for </a:t>
            </a:r>
            <a:r>
              <a:rPr lang="en-US" i="1" dirty="0"/>
              <a:t>N</a:t>
            </a:r>
            <a:r>
              <a:rPr lang="en-US" dirty="0"/>
              <a:t> peripherals)</a:t>
            </a:r>
          </a:p>
          <a:p>
            <a:pPr lvl="2"/>
            <a:r>
              <a:rPr lang="en-US" dirty="0"/>
              <a:t>CS line scales linearly (other signals are a bus)</a:t>
            </a:r>
          </a:p>
          <a:p>
            <a:pPr lvl="1"/>
            <a:r>
              <a:rPr lang="en-US" dirty="0"/>
              <a:t>Controller must initiate all transfers</a:t>
            </a:r>
          </a:p>
          <a:p>
            <a:pPr lvl="2"/>
            <a:r>
              <a:rPr lang="en-US" dirty="0"/>
              <a:t>Not designed for multi-controller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1ED7-9837-4C56-A5D8-C82FCDC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61-18ED-4AAE-A84B-B71EE80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2F13-A32A-4589-B0FE-A825966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CC27C0DA-995A-4233-BF3F-B14C8F3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10" y="1143000"/>
            <a:ext cx="8278368" cy="46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4BBD1-EEC0-45C0-8F1D-6629A05FEAA6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</p:spTree>
    <p:extLst>
      <p:ext uri="{BB962C8B-B14F-4D97-AF65-F5344CB8AC3E}">
        <p14:creationId xmlns:p14="http://schemas.microsoft.com/office/powerpoint/2010/main" val="342310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b="1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5616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72-7C37-4236-AC5A-E782885F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different tradeoffs from other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64F8-662C-49E0-A4FA-D98A42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we like from SPI</a:t>
            </a:r>
          </a:p>
          <a:p>
            <a:pPr lvl="1"/>
            <a:r>
              <a:rPr lang="en-US" dirty="0"/>
              <a:t>Communication over a bus</a:t>
            </a:r>
          </a:p>
          <a:p>
            <a:pPr lvl="1"/>
            <a:r>
              <a:rPr lang="en-US" dirty="0"/>
              <a:t>Synchronous communication</a:t>
            </a:r>
          </a:p>
          <a:p>
            <a:pPr lvl="1"/>
            <a:endParaRPr lang="en-US" dirty="0"/>
          </a:p>
          <a:p>
            <a:r>
              <a:rPr lang="en-US" dirty="0"/>
              <a:t>Things we want from new protocol</a:t>
            </a:r>
          </a:p>
          <a:p>
            <a:pPr lvl="1"/>
            <a:r>
              <a:rPr lang="en-US" dirty="0"/>
              <a:t>Fewer I/O pins</a:t>
            </a:r>
          </a:p>
          <a:p>
            <a:pPr lvl="2"/>
            <a:r>
              <a:rPr lang="en-US" dirty="0"/>
              <a:t>Use a single data line for bi-directional communication</a:t>
            </a:r>
          </a:p>
          <a:p>
            <a:pPr lvl="2"/>
            <a:r>
              <a:rPr lang="en-US" dirty="0"/>
              <a:t>Needs addressing and more specified data frame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Multiple controllers sharing the bus</a:t>
            </a:r>
          </a:p>
          <a:p>
            <a:pPr lvl="2"/>
            <a:r>
              <a:rPr lang="en-US" dirty="0"/>
              <a:t>Needs a bus contention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6EE7-7DDA-49EF-B1CA-B59B22A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A06-84BC-498A-8CF1-9FB05FB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contention could short a shared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093-1FBD-43F2-811D-1999156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2634" cy="5029200"/>
          </a:xfrm>
        </p:spPr>
        <p:txBody>
          <a:bodyPr/>
          <a:lstStyle/>
          <a:p>
            <a:r>
              <a:rPr lang="en-US" dirty="0"/>
              <a:t>Want to enable multiple controllers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if they each try to transmit different data?</a:t>
            </a:r>
          </a:p>
          <a:p>
            <a:pPr lvl="1"/>
            <a:r>
              <a:rPr lang="en-US" dirty="0"/>
              <a:t>At some point, there will be a short-circuit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273-3904-44F8-A63A-72251DE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199B5-B160-4800-8950-99E0F66B1D2F}"/>
              </a:ext>
            </a:extLst>
          </p:cNvPr>
          <p:cNvGrpSpPr/>
          <p:nvPr/>
        </p:nvGrpSpPr>
        <p:grpSpPr>
          <a:xfrm>
            <a:off x="8872604" y="914400"/>
            <a:ext cx="2707790" cy="5257800"/>
            <a:chOff x="6466467" y="800100"/>
            <a:chExt cx="2707790" cy="52578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0377DB8-7BAE-40E3-8DD5-89BEC029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33" r="30573"/>
            <a:stretch/>
          </p:blipFill>
          <p:spPr bwMode="auto">
            <a:xfrm>
              <a:off x="6466467" y="800100"/>
              <a:ext cx="270779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C642-4AD8-434B-A8AE-3DDC0830C162}"/>
                </a:ext>
              </a:extLst>
            </p:cNvPr>
            <p:cNvSpPr/>
            <p:nvPr/>
          </p:nvSpPr>
          <p:spPr>
            <a:xfrm>
              <a:off x="6466468" y="2741634"/>
              <a:ext cx="116700" cy="92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E5591D-B2C9-4E55-9688-00CE681FEB3E}"/>
                </a:ext>
              </a:extLst>
            </p:cNvPr>
            <p:cNvSpPr/>
            <p:nvPr/>
          </p:nvSpPr>
          <p:spPr>
            <a:xfrm>
              <a:off x="8825389" y="2741634"/>
              <a:ext cx="348868" cy="1150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28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additional wired communication protocols: SPI and I2C</a:t>
            </a:r>
          </a:p>
          <a:p>
            <a:endParaRPr lang="en-US" dirty="0"/>
          </a:p>
          <a:p>
            <a:r>
              <a:rPr lang="en-US" dirty="0"/>
              <a:t>Understand tradeoffs in design</a:t>
            </a:r>
          </a:p>
          <a:p>
            <a:pPr lvl="1"/>
            <a:r>
              <a:rPr lang="en-US" dirty="0"/>
              <a:t>UART, SPI, and I2C are each useful for different scenarios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I/O pins enable shared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75573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I/O pins often have three states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Disconnected</a:t>
            </a:r>
            <a:br>
              <a:rPr lang="en-US" dirty="0"/>
            </a:br>
            <a:r>
              <a:rPr lang="en-US" dirty="0"/>
              <a:t>(also known as High-Impedance/High-Z)</a:t>
            </a:r>
          </a:p>
          <a:p>
            <a:pPr lvl="1"/>
            <a:endParaRPr lang="en-US" dirty="0"/>
          </a:p>
          <a:p>
            <a:r>
              <a:rPr lang="en-US" dirty="0"/>
              <a:t>We can use this third state to enable communication over a shared line</a:t>
            </a:r>
          </a:p>
          <a:p>
            <a:pPr lvl="1"/>
            <a:r>
              <a:rPr lang="en-US" dirty="0"/>
              <a:t>Low or Disconnected</a:t>
            </a:r>
          </a:p>
          <a:p>
            <a:pPr lvl="1"/>
            <a:r>
              <a:rPr lang="en-US" dirty="0"/>
              <a:t>Wired-AND</a:t>
            </a:r>
          </a:p>
          <a:p>
            <a:pPr lvl="2"/>
            <a:r>
              <a:rPr lang="en-US" dirty="0"/>
              <a:t>1 if they are all disconnected</a:t>
            </a:r>
          </a:p>
          <a:p>
            <a:pPr lvl="2"/>
            <a:r>
              <a:rPr lang="en-US" dirty="0"/>
              <a:t>0 if any are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A33A0-C90F-49D6-96ED-9E7BE3BC9F00}"/>
              </a:ext>
            </a:extLst>
          </p:cNvPr>
          <p:cNvGrpSpPr/>
          <p:nvPr/>
        </p:nvGrpSpPr>
        <p:grpSpPr>
          <a:xfrm>
            <a:off x="6466467" y="800100"/>
            <a:ext cx="5440498" cy="5257800"/>
            <a:chOff x="6139896" y="800100"/>
            <a:chExt cx="5440498" cy="5257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64CC1-1180-4791-B562-B07FEDC0F6BE}"/>
                </a:ext>
              </a:extLst>
            </p:cNvPr>
            <p:cNvGrpSpPr/>
            <p:nvPr/>
          </p:nvGrpSpPr>
          <p:grpSpPr>
            <a:xfrm>
              <a:off x="6139896" y="800100"/>
              <a:ext cx="5440498" cy="5257800"/>
              <a:chOff x="6025019" y="914400"/>
              <a:chExt cx="5440498" cy="52578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203A1C36-1EA5-44AB-87F5-55B25A928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33"/>
              <a:stretch/>
            </p:blipFill>
            <p:spPr bwMode="auto">
              <a:xfrm>
                <a:off x="6025019" y="914400"/>
                <a:ext cx="5440498" cy="5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66DAC-EFB0-4427-AD81-51CE45242A68}"/>
                  </a:ext>
                </a:extLst>
              </p:cNvPr>
              <p:cNvSpPr/>
              <p:nvPr/>
            </p:nvSpPr>
            <p:spPr>
              <a:xfrm>
                <a:off x="6025020" y="2855934"/>
                <a:ext cx="116700" cy="926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7D6AF-18D0-4436-BC6A-BBE04304EE1E}"/>
                </a:ext>
              </a:extLst>
            </p:cNvPr>
            <p:cNvSpPr txBox="1"/>
            <p:nvPr/>
          </p:nvSpPr>
          <p:spPr>
            <a:xfrm>
              <a:off x="9555796" y="914400"/>
              <a:ext cx="9271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045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E6D-FBC3-4A7D-BC06-7EADDF2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6C1-8BC2-408A-89CF-5A799D0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Two-wire, synchronous, bus communication</a:t>
            </a:r>
          </a:p>
          <a:p>
            <a:pPr lvl="1"/>
            <a:r>
              <a:rPr lang="en-US" dirty="0"/>
              <a:t>Ubiquitous in the embedded world</a:t>
            </a:r>
          </a:p>
          <a:p>
            <a:pPr lvl="1"/>
            <a:r>
              <a:rPr lang="en-US" dirty="0"/>
              <a:t>De-facto standard for sensors</a:t>
            </a:r>
          </a:p>
          <a:p>
            <a:pPr lvl="1"/>
            <a:endParaRPr lang="en-US" dirty="0"/>
          </a:p>
          <a:p>
            <a:r>
              <a:rPr lang="en-US" dirty="0"/>
              <a:t>Invented and patented by Phillips (now NXP)</a:t>
            </a:r>
          </a:p>
          <a:p>
            <a:pPr lvl="1"/>
            <a:r>
              <a:rPr lang="en-US" dirty="0"/>
              <a:t>Patent expired in 2004</a:t>
            </a:r>
          </a:p>
          <a:p>
            <a:pPr lvl="1"/>
            <a:endParaRPr lang="en-US" dirty="0"/>
          </a:p>
          <a:p>
            <a:r>
              <a:rPr lang="en-US" dirty="0"/>
              <a:t>Also known as Two-Wire Interface (TWI)</a:t>
            </a:r>
          </a:p>
          <a:p>
            <a:pPr lvl="1"/>
            <a:r>
              <a:rPr lang="en-US" dirty="0"/>
              <a:t>Occasionally as System Management Bus (</a:t>
            </a:r>
            <a:r>
              <a:rPr lang="en-US" dirty="0" err="1"/>
              <a:t>SMBus</a:t>
            </a:r>
            <a:r>
              <a:rPr lang="en-US" dirty="0"/>
              <a:t> or SMB) but that’s actually a related but separate 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3DE7-869A-4145-ADE7-2CF238F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4098" name="Picture 2" descr="Block diagram of an I2C system">
            <a:extLst>
              <a:ext uri="{FF2B5EF4-FFF2-40B4-BE49-F238E27FC236}">
                <a16:creationId xmlns:a16="http://schemas.microsoft.com/office/drawing/2014/main" id="{FD3CD70C-ED49-44E5-90B1-8501DFC3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35" y="474728"/>
            <a:ext cx="3657159" cy="21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4785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 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5" y="914400"/>
            <a:ext cx="6624949" cy="2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084-37C7-4BCC-B35E-68AD179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299928"/>
            <a:ext cx="5257800" cy="1872272"/>
          </a:xfrm>
        </p:spPr>
        <p:txBody>
          <a:bodyPr/>
          <a:lstStyle/>
          <a:p>
            <a:r>
              <a:rPr lang="en-US" dirty="0"/>
              <a:t>SDA and SCL are open-drain</a:t>
            </a:r>
          </a:p>
          <a:p>
            <a:pPr lvl="1"/>
            <a:r>
              <a:rPr lang="en-US" dirty="0"/>
              <a:t>1 – high-impedance, let line float high</a:t>
            </a:r>
          </a:p>
          <a:p>
            <a:pPr lvl="1"/>
            <a:r>
              <a:rPr lang="en-US" dirty="0"/>
              <a:t>0 – active drive, pull line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293-D22B-49B1-B420-47E4E28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91DE-ED8C-4CC0-855F-68EEBDF9A2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299928"/>
            <a:ext cx="5257800" cy="187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Pull-up resistor to provide high signal</a:t>
            </a:r>
          </a:p>
          <a:p>
            <a:pPr lvl="1"/>
            <a:r>
              <a:rPr lang="en-US" dirty="0"/>
              <a:t>Low enough resistance that current can flow in a reasonable amount of time</a:t>
            </a:r>
          </a:p>
          <a:p>
            <a:pPr lvl="1"/>
            <a:r>
              <a:rPr lang="en-US" dirty="0"/>
              <a:t>Common value: 4.7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Equivalent internal circuit diagram of an I2C system.">
            <a:extLst>
              <a:ext uri="{FF2B5EF4-FFF2-40B4-BE49-F238E27FC236}">
                <a16:creationId xmlns:a16="http://schemas.microsoft.com/office/drawing/2014/main" id="{95740036-851F-4657-8BDE-287F346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49" y="697592"/>
            <a:ext cx="6638290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07002-BC8F-474A-A19E-44C6C15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drain bus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1257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Default</a:t>
            </a:r>
          </a:p>
          <a:p>
            <a:pPr lvl="1"/>
            <a:r>
              <a:rPr lang="en-US" dirty="0"/>
              <a:t>Both lines float high (pull-up resistor)</a:t>
            </a:r>
          </a:p>
          <a:p>
            <a:pPr lvl="1"/>
            <a:endParaRPr lang="en-US" dirty="0"/>
          </a:p>
          <a:p>
            <a:r>
              <a:rPr lang="en-US" dirty="0"/>
              <a:t>Start condition</a:t>
            </a:r>
          </a:p>
          <a:p>
            <a:pPr lvl="1"/>
            <a:r>
              <a:rPr lang="en-US" dirty="0"/>
              <a:t>Drive SDA low while SCL is still high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6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First byte is chip address + R/W indication</a:t>
            </a:r>
          </a:p>
          <a:p>
            <a:pPr lvl="1"/>
            <a:r>
              <a:rPr lang="en-US" dirty="0"/>
              <a:t>Address: 7-bit value that needs to be different for each participant</a:t>
            </a:r>
          </a:p>
          <a:p>
            <a:pPr lvl="1"/>
            <a:r>
              <a:rPr lang="en-US" dirty="0"/>
              <a:t>R/W: 1 for read, 0 for write</a:t>
            </a:r>
          </a:p>
          <a:p>
            <a:pPr lvl="1"/>
            <a:endParaRPr lang="en-US" dirty="0"/>
          </a:p>
          <a:p>
            <a:r>
              <a:rPr lang="en-US" dirty="0"/>
              <a:t>Values are sent </a:t>
            </a:r>
            <a:r>
              <a:rPr lang="en-US" dirty="0" err="1"/>
              <a:t>MSb</a:t>
            </a:r>
            <a:r>
              <a:rPr lang="en-US" dirty="0"/>
              <a:t> first (reverse of other protocols 😱)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60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Acknowledgement from peripheral follows each byte</a:t>
            </a:r>
          </a:p>
          <a:p>
            <a:pPr lvl="1"/>
            <a:r>
              <a:rPr lang="en-US" dirty="0"/>
              <a:t>Controller lets line float high</a:t>
            </a:r>
          </a:p>
          <a:p>
            <a:pPr lvl="1"/>
            <a:r>
              <a:rPr lang="en-US" dirty="0"/>
              <a:t>Peripheral drives line low to signal receipt of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81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frame(s) follow</a:t>
            </a:r>
          </a:p>
          <a:p>
            <a:pPr lvl="1"/>
            <a:r>
              <a:rPr lang="en-US" dirty="0"/>
              <a:t>Sent as entire bytes, plus and ACK</a:t>
            </a:r>
          </a:p>
          <a:p>
            <a:pPr lvl="1"/>
            <a:r>
              <a:rPr lang="en-US" dirty="0"/>
              <a:t>As many as needed before Stop condition</a:t>
            </a:r>
          </a:p>
          <a:p>
            <a:pPr lvl="1"/>
            <a:endParaRPr lang="en-US" dirty="0"/>
          </a:p>
          <a:p>
            <a:r>
              <a:rPr lang="en-US" dirty="0"/>
              <a:t>Stop condition</a:t>
            </a:r>
          </a:p>
          <a:p>
            <a:pPr lvl="1"/>
            <a:r>
              <a:rPr lang="en-US" dirty="0"/>
              <a:t>SDA goes high while SCL is high (normally data only changes when clock is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2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4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  <a:p>
            <a:pPr lvl="1"/>
            <a:r>
              <a:rPr lang="en-US" dirty="0"/>
              <a:t>Low bit wins! (so smaller address or data)</a:t>
            </a:r>
          </a:p>
          <a:p>
            <a:pPr lvl="1"/>
            <a:endParaRPr lang="en-US" dirty="0"/>
          </a:p>
          <a:p>
            <a:r>
              <a:rPr lang="en-US" dirty="0"/>
              <a:t>Each controller constantly checks whether SDA matches the voltage level it expects</a:t>
            </a:r>
          </a:p>
          <a:p>
            <a:pPr lvl="1"/>
            <a:r>
              <a:rPr lang="en-US" dirty="0"/>
              <a:t>Stops attempting to transmit if it ever does not</a:t>
            </a:r>
          </a:p>
          <a:p>
            <a:pPr lvl="1"/>
            <a:r>
              <a:rPr lang="en-US" dirty="0"/>
              <a:t>(Only actually needs to check high signals)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B190-BCB1-4DC3-A874-2117B8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start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3E6-D86A-4586-9524-36C0DB0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6586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Repeated start conditions allow the bus to be used again while arbitration was won</a:t>
            </a:r>
          </a:p>
          <a:p>
            <a:endParaRPr lang="en-US" dirty="0"/>
          </a:p>
          <a:p>
            <a:r>
              <a:rPr lang="en-US" dirty="0"/>
              <a:t>Trigger another Start condition without triggering Stop condition</a:t>
            </a:r>
          </a:p>
          <a:p>
            <a:pPr lvl="1"/>
            <a:r>
              <a:rPr lang="en-US" dirty="0"/>
              <a:t>Send address again</a:t>
            </a:r>
          </a:p>
          <a:p>
            <a:pPr lvl="1"/>
            <a:endParaRPr lang="en-US" dirty="0"/>
          </a:p>
          <a:p>
            <a:r>
              <a:rPr lang="en-US" dirty="0"/>
              <a:t>Frequently used for write then read pattern</a:t>
            </a:r>
          </a:p>
          <a:p>
            <a:pPr lvl="1"/>
            <a:r>
              <a:rPr lang="en-US" dirty="0"/>
              <a:t>Write which value you want</a:t>
            </a:r>
          </a:p>
          <a:p>
            <a:pPr lvl="1"/>
            <a:r>
              <a:rPr lang="en-US" dirty="0"/>
              <a:t>Then repeated start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22B-42D0-4758-BE3B-1C652D8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8194" name="Picture 2" descr="A repeated start condition.">
            <a:extLst>
              <a:ext uri="{FF2B5EF4-FFF2-40B4-BE49-F238E27FC236}">
                <a16:creationId xmlns:a16="http://schemas.microsoft.com/office/drawing/2014/main" id="{FA376709-69EF-45D2-80E1-A1A68FA0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96" y="1143000"/>
            <a:ext cx="6420098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49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68-C76E-4E95-961A-424D9DB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1CA-A711-45CB-86F9-981229C2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7035" cy="5029200"/>
          </a:xfrm>
        </p:spPr>
        <p:txBody>
          <a:bodyPr/>
          <a:lstStyle/>
          <a:p>
            <a:r>
              <a:rPr lang="en-US" dirty="0"/>
              <a:t>Clock is an open-drain line too</a:t>
            </a:r>
          </a:p>
          <a:p>
            <a:pPr lvl="1"/>
            <a:r>
              <a:rPr lang="en-US" dirty="0"/>
              <a:t>Either device could keep it low</a:t>
            </a:r>
          </a:p>
          <a:p>
            <a:pPr lvl="1"/>
            <a:endParaRPr lang="en-US" dirty="0"/>
          </a:p>
          <a:p>
            <a:r>
              <a:rPr lang="en-US" dirty="0"/>
              <a:t>Transaction can be briefly paused by holding SCL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6BC-B57A-46B2-BC4C-803B98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F7BC2-C9BF-4014-B3EF-ABF4B1F8FBF2}"/>
              </a:ext>
            </a:extLst>
          </p:cNvPr>
          <p:cNvGrpSpPr/>
          <p:nvPr/>
        </p:nvGrpSpPr>
        <p:grpSpPr>
          <a:xfrm>
            <a:off x="4861747" y="1235902"/>
            <a:ext cx="6718647" cy="4479098"/>
            <a:chOff x="4861747" y="1235902"/>
            <a:chExt cx="6718647" cy="4479098"/>
          </a:xfrm>
        </p:grpSpPr>
        <p:pic>
          <p:nvPicPr>
            <p:cNvPr id="9218" name="Picture 2" descr="A peripheral using clock stretching to delay the next data frame.">
              <a:extLst>
                <a:ext uri="{FF2B5EF4-FFF2-40B4-BE49-F238E27FC236}">
                  <a16:creationId xmlns:a16="http://schemas.microsoft.com/office/drawing/2014/main" id="{23A5C03A-7BB9-490F-9D8E-7A7FB9DA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747" y="1235902"/>
              <a:ext cx="6718647" cy="447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8AAF5-E6D1-4D52-8299-CCA76DCC8494}"/>
                </a:ext>
              </a:extLst>
            </p:cNvPr>
            <p:cNvSpPr txBox="1"/>
            <p:nvPr/>
          </p:nvSpPr>
          <p:spPr>
            <a:xfrm>
              <a:off x="10233764" y="4634630"/>
              <a:ext cx="38830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23A-AF87-4C7A-89C7-77B1812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I2C device on a bus mush have a different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F75B-C9B4-45CE-B6BB-AE873A4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73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addresses would cause both to respond</a:t>
            </a:r>
          </a:p>
          <a:p>
            <a:pPr lvl="1"/>
            <a:endParaRPr lang="en-US" dirty="0"/>
          </a:p>
          <a:p>
            <a:r>
              <a:rPr lang="en-US" dirty="0"/>
              <a:t>ICs often have one or more address pin(s) used to select bit(s) of address</a:t>
            </a:r>
          </a:p>
          <a:p>
            <a:pPr lvl="1"/>
            <a:r>
              <a:rPr lang="en-US" dirty="0"/>
              <a:t>0 pins: only one may be on bus</a:t>
            </a:r>
          </a:p>
          <a:p>
            <a:pPr lvl="1"/>
            <a:r>
              <a:rPr lang="en-US" dirty="0"/>
              <a:t>1 pin: two may be on bus</a:t>
            </a:r>
          </a:p>
          <a:p>
            <a:pPr lvl="1"/>
            <a:r>
              <a:rPr lang="en-US" dirty="0"/>
              <a:t>2 pins: four may be on bus</a:t>
            </a:r>
          </a:p>
          <a:p>
            <a:pPr lvl="1"/>
            <a:endParaRPr lang="en-US" dirty="0"/>
          </a:p>
          <a:p>
            <a:r>
              <a:rPr lang="en-US" dirty="0"/>
              <a:t>If no address pins (or not enough), need an I2C address translator chip</a:t>
            </a:r>
          </a:p>
          <a:p>
            <a:pPr lvl="1"/>
            <a:r>
              <a:rPr lang="en-US" dirty="0"/>
              <a:t>Translates addresses for one or more peripheral chips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3513-38B0-40AB-AB19-66D83BC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A20F-0C18-499B-AA5B-7EC76D06820D}"/>
              </a:ext>
            </a:extLst>
          </p:cNvPr>
          <p:cNvSpPr txBox="1"/>
          <p:nvPr/>
        </p:nvSpPr>
        <p:spPr>
          <a:xfrm>
            <a:off x="7741085" y="4847573"/>
            <a:ext cx="383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is low: address  1001010x</a:t>
            </a:r>
          </a:p>
          <a:p>
            <a:r>
              <a:rPr lang="en-US" dirty="0"/>
              <a:t>A0 is high: address 1001011x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A142-4615-4733-87B2-E40914F54809}"/>
              </a:ext>
            </a:extLst>
          </p:cNvPr>
          <p:cNvGrpSpPr/>
          <p:nvPr/>
        </p:nvGrpSpPr>
        <p:grpSpPr>
          <a:xfrm>
            <a:off x="7778663" y="1142999"/>
            <a:ext cx="3801731" cy="3721575"/>
            <a:chOff x="7778663" y="1142999"/>
            <a:chExt cx="3801731" cy="3721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C2AFC8-3543-471A-9E9F-9ECBD0A7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8663" y="1142999"/>
              <a:ext cx="3801731" cy="3721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ABB26-6C43-4BBB-A8FF-047674475540}"/>
                </a:ext>
              </a:extLst>
            </p:cNvPr>
            <p:cNvSpPr/>
            <p:nvPr/>
          </p:nvSpPr>
          <p:spPr>
            <a:xfrm>
              <a:off x="10421655" y="4246323"/>
              <a:ext cx="1158739" cy="61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05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</a:t>
            </a:r>
            <a:r>
              <a:rPr lang="en-US" dirty="0" err="1"/>
              <a:t>Contoller</a:t>
            </a:r>
            <a:r>
              <a:rPr lang="en-US" dirty="0"/>
              <a:t>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896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EAF-7CF5-4DD7-932D-BCD516D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  <a:p>
            <a:endParaRPr lang="en-US" dirty="0"/>
          </a:p>
          <a:p>
            <a:r>
              <a:rPr lang="en-US" dirty="0"/>
              <a:t>Let’s get rid of all the cons (by sacrificing on all the pros)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  <a:p>
            <a:pPr lvl="1"/>
            <a:r>
              <a:rPr lang="en-US" dirty="0"/>
              <a:t>Synchronous/Asynchronous</a:t>
            </a:r>
          </a:p>
          <a:p>
            <a:pPr lvl="1"/>
            <a:r>
              <a:rPr lang="en-US" dirty="0"/>
              <a:t>Just add a clock line</a:t>
            </a:r>
          </a:p>
          <a:p>
            <a:pPr lvl="1"/>
            <a:endParaRPr lang="en-US" dirty="0"/>
          </a:p>
          <a:p>
            <a:r>
              <a:rPr lang="en-US" dirty="0"/>
              <a:t>Common peripheral in many microcontrollers to allow adaptable communication</a:t>
            </a:r>
          </a:p>
          <a:p>
            <a:pPr lvl="1"/>
            <a:r>
              <a:rPr lang="en-US" dirty="0"/>
              <a:t>Could build various protocols (like SPI) on top of it</a:t>
            </a:r>
          </a:p>
          <a:p>
            <a:pPr lvl="1"/>
            <a:endParaRPr lang="en-US" dirty="0"/>
          </a:p>
          <a:p>
            <a:r>
              <a:rPr lang="en-US" dirty="0"/>
              <a:t>Still point-to-point limited in this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0EB45-68E7-4A4B-B9F5-198B66CA16EC}"/>
              </a:ext>
            </a:extLst>
          </p:cNvPr>
          <p:cNvGrpSpPr/>
          <p:nvPr/>
        </p:nvGrpSpPr>
        <p:grpSpPr>
          <a:xfrm>
            <a:off x="6458877" y="688932"/>
            <a:ext cx="4665320" cy="1639113"/>
            <a:chOff x="2368919" y="1532418"/>
            <a:chExt cx="7537739" cy="264830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14FE0D7F-B8D6-4E93-90C4-57C3A6D04057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878ACED4-523B-43BC-B74D-17E31FF8D7A8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5CFA1BD1-9CCC-4E77-9030-49187A1B415B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9" name="DATA">
              <a:extLst>
                <a:ext uri="{FF2B5EF4-FFF2-40B4-BE49-F238E27FC236}">
                  <a16:creationId xmlns:a16="http://schemas.microsoft.com/office/drawing/2014/main" id="{51B160F4-53CD-4FFA-8B03-F90EC88A9AAC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DATA</a:t>
              </a:r>
            </a:p>
          </p:txBody>
        </p:sp>
        <p:sp>
          <p:nvSpPr>
            <p:cNvPr id="10" name="CLK">
              <a:extLst>
                <a:ext uri="{FF2B5EF4-FFF2-40B4-BE49-F238E27FC236}">
                  <a16:creationId xmlns:a16="http://schemas.microsoft.com/office/drawing/2014/main" id="{DBAF41CD-0139-406C-BF93-52C304D0BF2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1" name="Transmitter">
              <a:extLst>
                <a:ext uri="{FF2B5EF4-FFF2-40B4-BE49-F238E27FC236}">
                  <a16:creationId xmlns:a16="http://schemas.microsoft.com/office/drawing/2014/main" id="{12BD8518-2897-4AA4-8D43-9A9E5CF1CDC6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2" name="Receiver">
              <a:extLst>
                <a:ext uri="{FF2B5EF4-FFF2-40B4-BE49-F238E27FC236}">
                  <a16:creationId xmlns:a16="http://schemas.microsoft.com/office/drawing/2014/main" id="{6EB5C622-A228-4D19-81AB-243592B002FD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3" name="b0">
              <a:extLst>
                <a:ext uri="{FF2B5EF4-FFF2-40B4-BE49-F238E27FC236}">
                  <a16:creationId xmlns:a16="http://schemas.microsoft.com/office/drawing/2014/main" id="{8CE22393-7AA5-4CE6-A389-408F20EC6187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4" name="b1">
              <a:extLst>
                <a:ext uri="{FF2B5EF4-FFF2-40B4-BE49-F238E27FC236}">
                  <a16:creationId xmlns:a16="http://schemas.microsoft.com/office/drawing/2014/main" id="{F972DF0F-15DA-4BEA-A1FC-D3BA4065F808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5" name="b2">
              <a:extLst>
                <a:ext uri="{FF2B5EF4-FFF2-40B4-BE49-F238E27FC236}">
                  <a16:creationId xmlns:a16="http://schemas.microsoft.com/office/drawing/2014/main" id="{5EBCE03B-DFF0-4D99-B885-1959EE6D53EA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6" name="b3">
              <a:extLst>
                <a:ext uri="{FF2B5EF4-FFF2-40B4-BE49-F238E27FC236}">
                  <a16:creationId xmlns:a16="http://schemas.microsoft.com/office/drawing/2014/main" id="{14EFA0EF-B747-4EB6-9C92-D91E1F74A7AB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7" name="b4">
              <a:extLst>
                <a:ext uri="{FF2B5EF4-FFF2-40B4-BE49-F238E27FC236}">
                  <a16:creationId xmlns:a16="http://schemas.microsoft.com/office/drawing/2014/main" id="{05F2FC10-345F-4706-81CF-941BD053A27D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8" name="b5">
              <a:extLst>
                <a:ext uri="{FF2B5EF4-FFF2-40B4-BE49-F238E27FC236}">
                  <a16:creationId xmlns:a16="http://schemas.microsoft.com/office/drawing/2014/main" id="{ACC29C00-E47E-406E-AB68-2D4BE86A7738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6A70E33F-B4A7-4814-960D-136EEB7B364B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C9A72E69-5B40-453B-8FF1-911A81DF58D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3BAA8E79-BC9E-4E59-9E4D-A878789A7F16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1E7E2B5-7931-4929-AB87-126043373910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4CBCE5D-A209-4E62-A4A7-A088FEBDCBB6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D92D1F0-7A64-42D8-9BB8-8AF430A9004B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0C67B3E-6330-4936-B8BC-D8657D391D28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271E0D-4BCE-442C-A58D-50B814C4D9F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435B7E-03BB-44D5-AB85-896F10CD741C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2BE19CE-E499-4F5E-905A-B16FD72D4D73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14C5BE6-5EC9-4803-A7D7-1F9F04A062F2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14FAAAFF-F0F5-4210-8CE0-A971373BB87D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C4DE5414-2BF4-4F8E-B1B2-D7D013EB76A5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24474402-F904-4278-BF91-1EEB74EA7A0C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3DFB87F5-1771-4A5A-B19C-7F4757457428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E8D1E317-A5FF-4E89-A7D1-8DCC6E77CA31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43CF548E-0198-4F15-AD58-C939422A5AA0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FF4967B2-42E4-4885-BBD7-FDD8377F036A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7AEC337-E624-4B75-91C3-14801AD59F8B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050BE9AF-6F56-4D7B-BAC8-C22B11440641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1A1DABC0-5750-46B7-93DA-7058C52CB3B2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3A92AAB0-0C80-4BF1-B325-B897C4251562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C70056A3-5E6E-47EC-AD0E-0776DE8B83F5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24CF975E-684C-4A8B-BDC8-D902ED7CC2BF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831A674-D89F-4652-9C94-5D62F5BC8F58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43347610-94BB-40B3-B6B5-62323119C3F8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5960D8BF-4E75-4629-B43F-B7472AF66074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B6E2891E-410A-485C-A115-70F603F73269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1A5391-BB07-4D7E-BCA9-8067F0FA2B3A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94655D8-DF9C-4739-88CB-BA4367005295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70FFF1CF-4DE8-4113-8C2C-5F954CF1A334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DC429E3B-BDEA-402F-833A-1034A6CC28F2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6934AC62-23D3-414A-A897-FF9D49AEBC34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3AEA4184-EF30-403A-818F-971E9FD6C425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20" name="b7">
              <a:extLst>
                <a:ext uri="{FF2B5EF4-FFF2-40B4-BE49-F238E27FC236}">
                  <a16:creationId xmlns:a16="http://schemas.microsoft.com/office/drawing/2014/main" id="{E6CF652F-6BA3-43C1-B933-A290392E774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21" name="b6">
              <a:extLst>
                <a:ext uri="{FF2B5EF4-FFF2-40B4-BE49-F238E27FC236}">
                  <a16:creationId xmlns:a16="http://schemas.microsoft.com/office/drawing/2014/main" id="{3748A500-6F0D-481D-B8BB-66F30766C08C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communication with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164CD-F42B-45A8-9D82-A29F03EB0EA8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9D48E-E746-45A8-8A96-C626528FBA83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E1056-4DDF-4A83-8B3A-FB39CF3D7331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EDC1A-EB12-439C-B5C5-7091DFF8B752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7670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bi-directional communication, so three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A1CEA-3934-4EB8-AF56-258238CB2ACC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E6575-756C-46F9-B2D1-EE3D0C672700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954B6-DB18-426F-9BEB-BE7BAF645F06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BEA8D-2298-454B-B352-84BD180DC7CA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931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signals to all devices to form a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40CAB-6042-4FF4-88E0-E6AA417C888F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16179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4782D-0C85-4CC6-ADE2-F5079D766A56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1267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DF0F0A-A7FA-42C4-B38C-B657EDF13A9E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943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3EE70-F0A3-4627-9126-6AB1FC54D99C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ACBB6E-B394-4222-B5DB-60C0EE30F30F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E4F8C-DD4C-4CA9-8DB6-2030C4DF6DC3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49C37-0EDE-41A6-BA6D-11DF71434EEA}"/>
              </a:ext>
            </a:extLst>
          </p:cNvPr>
          <p:cNvCxnSpPr>
            <a:cxnSpLocks/>
          </p:cNvCxnSpPr>
          <p:nvPr/>
        </p:nvCxnSpPr>
        <p:spPr>
          <a:xfrm>
            <a:off x="4035467" y="5421682"/>
            <a:ext cx="31085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08AECB-907A-45CA-8EAF-C148CF67341A}"/>
              </a:ext>
            </a:extLst>
          </p:cNvPr>
          <p:cNvCxnSpPr>
            <a:cxnSpLocks/>
          </p:cNvCxnSpPr>
          <p:nvPr/>
        </p:nvCxnSpPr>
        <p:spPr>
          <a:xfrm>
            <a:off x="4436300" y="5702474"/>
            <a:ext cx="27077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6E1A1-F7E6-4FF5-AB6E-AF8F49F2CDBB}"/>
              </a:ext>
            </a:extLst>
          </p:cNvPr>
          <p:cNvCxnSpPr>
            <a:cxnSpLocks/>
          </p:cNvCxnSpPr>
          <p:nvPr/>
        </p:nvCxnSpPr>
        <p:spPr>
          <a:xfrm>
            <a:off x="4835045" y="5955082"/>
            <a:ext cx="2308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838B3-FEA6-4B2C-BC05-3F15B3B1549D}"/>
              </a:ext>
            </a:extLst>
          </p:cNvPr>
          <p:cNvCxnSpPr>
            <a:cxnSpLocks/>
          </p:cNvCxnSpPr>
          <p:nvPr/>
        </p:nvCxnSpPr>
        <p:spPr>
          <a:xfrm>
            <a:off x="4835045" y="3934216"/>
            <a:ext cx="0" cy="2020866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FEA87D-A52C-49BF-B80D-3CB104A83FD5}"/>
              </a:ext>
            </a:extLst>
          </p:cNvPr>
          <p:cNvCxnSpPr>
            <a:cxnSpLocks/>
          </p:cNvCxnSpPr>
          <p:nvPr/>
        </p:nvCxnSpPr>
        <p:spPr>
          <a:xfrm>
            <a:off x="4436300" y="3673659"/>
            <a:ext cx="0" cy="202881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331D8-3372-48DB-911C-BDD0DDD92A78}"/>
              </a:ext>
            </a:extLst>
          </p:cNvPr>
          <p:cNvCxnSpPr>
            <a:cxnSpLocks/>
          </p:cNvCxnSpPr>
          <p:nvPr/>
        </p:nvCxnSpPr>
        <p:spPr>
          <a:xfrm>
            <a:off x="4035467" y="3408120"/>
            <a:ext cx="0" cy="20135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C06C1-30B1-45F5-9D42-0A5720CAC5C5}"/>
              </a:ext>
            </a:extLst>
          </p:cNvPr>
          <p:cNvSpPr txBox="1"/>
          <p:nvPr/>
        </p:nvSpPr>
        <p:spPr>
          <a:xfrm>
            <a:off x="7144012" y="3196793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28EA1-27FB-4CFE-B78B-5425E2BE5185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63AF0-F23B-4ACE-904E-22FD4D4E8355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B9009-C453-49A0-8173-56BB3FAF514F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D1BBA-CC4A-451A-94BC-04F646A476FD}"/>
              </a:ext>
            </a:extLst>
          </p:cNvPr>
          <p:cNvSpPr txBox="1"/>
          <p:nvPr/>
        </p:nvSpPr>
        <p:spPr>
          <a:xfrm>
            <a:off x="7144013" y="1152393"/>
            <a:ext cx="1741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05425-BDAE-47C3-B600-8D4127F35E71}"/>
              </a:ext>
            </a:extLst>
          </p:cNvPr>
          <p:cNvSpPr txBox="1"/>
          <p:nvPr/>
        </p:nvSpPr>
        <p:spPr>
          <a:xfrm>
            <a:off x="7160715" y="5210827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98234647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1164</TotalTime>
  <Words>2067</Words>
  <Application>Microsoft Office PowerPoint</Application>
  <PresentationFormat>Widescreen</PresentationFormat>
  <Paragraphs>475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Helvetica</vt:lpstr>
      <vt:lpstr>Tahoma</vt:lpstr>
      <vt:lpstr>Class Slides</vt:lpstr>
      <vt:lpstr>Lecture 13 Wired Communication: SPI and I2C</vt:lpstr>
      <vt:lpstr>Administrivia</vt:lpstr>
      <vt:lpstr>Today’s Goals</vt:lpstr>
      <vt:lpstr>Outline</vt:lpstr>
      <vt:lpstr>UART Pros and Cons</vt:lpstr>
      <vt:lpstr>Synchronous UART</vt:lpstr>
      <vt:lpstr>Synchronous serial communication with a single device</vt:lpstr>
      <vt:lpstr>Want bi-directional communication, so three wires</vt:lpstr>
      <vt:lpstr>Wire signals to all devices to form a bus</vt:lpstr>
      <vt:lpstr>Communicating on a bus</vt:lpstr>
      <vt:lpstr>Communicating on a bus</vt:lpstr>
      <vt:lpstr>Separate chip select line for each device</vt:lpstr>
      <vt:lpstr>Serial Peripheral Interface (SPI)</vt:lpstr>
      <vt:lpstr>A note on outdated notation</vt:lpstr>
      <vt:lpstr>SPI naming schemes</vt:lpstr>
      <vt:lpstr>SPI wiring</vt:lpstr>
      <vt:lpstr>SPI timing diagram</vt:lpstr>
      <vt:lpstr>SPI communication</vt:lpstr>
      <vt:lpstr>SPI configurations</vt:lpstr>
      <vt:lpstr>PowerPoint Presentation</vt:lpstr>
      <vt:lpstr>SPI data rate</vt:lpstr>
      <vt:lpstr>Daisy-chaining SPI</vt:lpstr>
      <vt:lpstr>How do we determine when peripheral has information?</vt:lpstr>
      <vt:lpstr>Use Cases</vt:lpstr>
      <vt:lpstr>SPI Pros and Cons</vt:lpstr>
      <vt:lpstr>Break + relevant xkcd</vt:lpstr>
      <vt:lpstr>Outline</vt:lpstr>
      <vt:lpstr>Choosing different tradeoffs from other wired communication</vt:lpstr>
      <vt:lpstr>Bus contention could short a shared bus</vt:lpstr>
      <vt:lpstr>Disconnected I/O pins enable shared communication</vt:lpstr>
      <vt:lpstr>Inter-Integrated Circuit (I2C)</vt:lpstr>
      <vt:lpstr>I2C overview</vt:lpstr>
      <vt:lpstr>Open drain bus communication</vt:lpstr>
      <vt:lpstr>I2C transactions</vt:lpstr>
      <vt:lpstr>I2C transactions</vt:lpstr>
      <vt:lpstr>I2C transactions</vt:lpstr>
      <vt:lpstr>I2C transactions</vt:lpstr>
      <vt:lpstr>Bus arbitration</vt:lpstr>
      <vt:lpstr>Bus arbitration</vt:lpstr>
      <vt:lpstr>Repeated start conditions</vt:lpstr>
      <vt:lpstr>Clock stretching</vt:lpstr>
      <vt:lpstr>Real-world I2C transactions</vt:lpstr>
      <vt:lpstr>Each I2C device on a bus mush have a different address</vt:lpstr>
      <vt:lpstr>Sparkfun Qwiic connect system</vt:lpstr>
      <vt:lpstr>System Management Bus (SMBus)</vt:lpstr>
      <vt:lpstr>I2C use cases</vt:lpstr>
      <vt:lpstr>I2C Pros and Cons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Wired Communication: SPI and I2C</dc:title>
  <dc:creator>Branden Ghena</dc:creator>
  <cp:lastModifiedBy>Branden Ghena</cp:lastModifiedBy>
  <cp:revision>42</cp:revision>
  <dcterms:created xsi:type="dcterms:W3CDTF">2021-05-10T02:24:39Z</dcterms:created>
  <dcterms:modified xsi:type="dcterms:W3CDTF">2021-11-04T21:31:07Z</dcterms:modified>
</cp:coreProperties>
</file>