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4"/>
  </p:notesMasterIdLst>
  <p:sldIdLst>
    <p:sldId id="256" r:id="rId2"/>
    <p:sldId id="454" r:id="rId3"/>
    <p:sldId id="453" r:id="rId4"/>
    <p:sldId id="264" r:id="rId5"/>
    <p:sldId id="450" r:id="rId6"/>
    <p:sldId id="435" r:id="rId7"/>
    <p:sldId id="387" r:id="rId8"/>
    <p:sldId id="434" r:id="rId9"/>
    <p:sldId id="425" r:id="rId10"/>
    <p:sldId id="426" r:id="rId11"/>
    <p:sldId id="433" r:id="rId12"/>
    <p:sldId id="428" r:id="rId13"/>
    <p:sldId id="429" r:id="rId14"/>
    <p:sldId id="430" r:id="rId15"/>
    <p:sldId id="431" r:id="rId16"/>
    <p:sldId id="432" r:id="rId17"/>
    <p:sldId id="436" r:id="rId18"/>
    <p:sldId id="437" r:id="rId19"/>
    <p:sldId id="427" r:id="rId20"/>
    <p:sldId id="438" r:id="rId21"/>
    <p:sldId id="444" r:id="rId22"/>
    <p:sldId id="439" r:id="rId23"/>
    <p:sldId id="443" r:id="rId24"/>
    <p:sldId id="451" r:id="rId25"/>
    <p:sldId id="440" r:id="rId26"/>
    <p:sldId id="445" r:id="rId27"/>
    <p:sldId id="446" r:id="rId28"/>
    <p:sldId id="449" r:id="rId29"/>
    <p:sldId id="389" r:id="rId30"/>
    <p:sldId id="447" r:id="rId31"/>
    <p:sldId id="448" r:id="rId32"/>
    <p:sldId id="45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4"/>
            <p14:sldId id="453"/>
            <p14:sldId id="264"/>
          </p14:sldIdLst>
        </p14:section>
        <p14:section name="USB" id="{E66B70E8-F410-4E52-B559-2F7E3DCD305A}">
          <p14:sldIdLst>
            <p14:sldId id="450"/>
            <p14:sldId id="435"/>
            <p14:sldId id="387"/>
            <p14:sldId id="434"/>
            <p14:sldId id="425"/>
            <p14:sldId id="426"/>
            <p14:sldId id="433"/>
            <p14:sldId id="428"/>
            <p14:sldId id="429"/>
            <p14:sldId id="430"/>
            <p14:sldId id="431"/>
            <p14:sldId id="432"/>
            <p14:sldId id="436"/>
            <p14:sldId id="437"/>
            <p14:sldId id="427"/>
            <p14:sldId id="438"/>
            <p14:sldId id="444"/>
            <p14:sldId id="439"/>
            <p14:sldId id="443"/>
          </p14:sldIdLst>
        </p14:section>
        <p14:section name="CAN" id="{80F1A136-524D-40E0-8E42-7116216CB1AD}">
          <p14:sldIdLst>
            <p14:sldId id="451"/>
            <p14:sldId id="440"/>
            <p14:sldId id="445"/>
            <p14:sldId id="446"/>
            <p14:sldId id="449"/>
            <p14:sldId id="389"/>
            <p14:sldId id="447"/>
            <p14:sldId id="448"/>
          </p14:sldIdLst>
        </p14:section>
        <p14:section name="Wrapup" id="{29A7F866-9DA9-446B-8359-CE426CB89C7A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madesimple.co.uk/" TargetMode="External"/><Relationship Id="rId2" Type="http://schemas.openxmlformats.org/officeDocument/2006/relationships/hyperlink" Target="https://www.beyondlogic.org/usbnut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SB" TargetMode="External"/><Relationship Id="rId4" Type="http://schemas.openxmlformats.org/officeDocument/2006/relationships/hyperlink" Target="http://kofa.mmto.arizona.edu/stm32all/blue_pill/usb/an57294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USB &amp; 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F22-1585-4E36-A475-F617FD5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2A60-6D4A-409E-9B0D-D6B6540D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signals</a:t>
            </a:r>
          </a:p>
          <a:p>
            <a:pPr lvl="1"/>
            <a:r>
              <a:rPr lang="en-US" dirty="0" err="1"/>
              <a:t>Vbus</a:t>
            </a:r>
            <a:r>
              <a:rPr lang="en-US" dirty="0"/>
              <a:t> (5 volts, can power devices)</a:t>
            </a:r>
          </a:p>
          <a:p>
            <a:pPr lvl="1"/>
            <a:r>
              <a:rPr lang="en-US" dirty="0"/>
              <a:t>D+</a:t>
            </a:r>
          </a:p>
          <a:p>
            <a:pPr lvl="1"/>
            <a:r>
              <a:rPr lang="en-US" dirty="0"/>
              <a:t>D-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r>
              <a:rPr lang="en-US" dirty="0"/>
              <a:t>D+/D- are a </a:t>
            </a:r>
            <a:r>
              <a:rPr lang="en-US" i="1" dirty="0"/>
              <a:t>differential pair</a:t>
            </a:r>
            <a:endParaRPr lang="en-US" dirty="0"/>
          </a:p>
          <a:p>
            <a:pPr lvl="1"/>
            <a:r>
              <a:rPr lang="en-US" dirty="0"/>
              <a:t>Signals are inverses of each other</a:t>
            </a:r>
          </a:p>
          <a:p>
            <a:pPr lvl="2"/>
            <a:r>
              <a:rPr lang="en-US" dirty="0"/>
              <a:t>Usually, occasionally act separately to signal special conditions</a:t>
            </a:r>
          </a:p>
          <a:p>
            <a:pPr lvl="2"/>
            <a:r>
              <a:rPr lang="en-US" dirty="0"/>
              <a:t>Increases voltage difference between states (5 - -5 = 10 volts)</a:t>
            </a:r>
          </a:p>
          <a:p>
            <a:pPr lvl="1"/>
            <a:r>
              <a:rPr lang="en-US" dirty="0"/>
              <a:t>Wires are twisted to avoid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3D6C-6D71-45A6-833B-0A1BE44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B15BB-8597-4B77-9567-DE12D57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401465"/>
            <a:ext cx="5102321" cy="2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3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682-F2F4-49F8-9BC2-09933F9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7B2-E127-4DC0-93C5-829F6AB8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3197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clock signal!! How is USB so fast?</a:t>
            </a:r>
          </a:p>
          <a:p>
            <a:pPr lvl="1"/>
            <a:r>
              <a:rPr lang="en-US" dirty="0"/>
              <a:t>Partially EE magics: better receivers, matched wire impedance</a:t>
            </a:r>
          </a:p>
          <a:p>
            <a:pPr lvl="1"/>
            <a:r>
              <a:rPr lang="en-US" dirty="0"/>
              <a:t>Partially easier to distinguish signal states</a:t>
            </a:r>
          </a:p>
          <a:p>
            <a:pPr lvl="1"/>
            <a:r>
              <a:rPr lang="en-US" dirty="0"/>
              <a:t>Also guaranteed transitions, which allow resynchronization</a:t>
            </a:r>
          </a:p>
          <a:p>
            <a:pPr lvl="1"/>
            <a:endParaRPr lang="en-US" dirty="0"/>
          </a:p>
          <a:p>
            <a:r>
              <a:rPr lang="en-US" dirty="0"/>
              <a:t>Transitions are used to denote data (non-return-to-zero inverted)</a:t>
            </a:r>
          </a:p>
          <a:p>
            <a:pPr lvl="1"/>
            <a:r>
              <a:rPr lang="en-US" dirty="0"/>
              <a:t>With guaranteed transition in within every 8 bits (bit stuffing)</a:t>
            </a:r>
          </a:p>
          <a:p>
            <a:pPr lvl="1"/>
            <a:r>
              <a:rPr lang="en-US" dirty="0"/>
              <a:t>Allows clocks on the two devices to synchronize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978B-6652-48AE-96AD-4F4C92B4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232E-C958-4E9D-827B-F848014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5" y="4430332"/>
            <a:ext cx="7704072" cy="1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2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BAC-DC55-4F16-AF9D-0194FAD6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9B3-1760-4D01-9546-9903D754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USB 1.0</a:t>
            </a:r>
          </a:p>
          <a:p>
            <a:pPr lvl="1"/>
            <a:r>
              <a:rPr lang="en-US" dirty="0"/>
              <a:t>Low Speed: 1.5 Mbps</a:t>
            </a:r>
          </a:p>
          <a:p>
            <a:pPr lvl="2"/>
            <a:r>
              <a:rPr lang="en-US" dirty="0"/>
              <a:t>Not clear if this is used anymore</a:t>
            </a:r>
          </a:p>
          <a:p>
            <a:pPr lvl="1"/>
            <a:r>
              <a:rPr lang="en-US" dirty="0"/>
              <a:t>Full Speed: 12 Mbps</a:t>
            </a:r>
          </a:p>
          <a:p>
            <a:pPr lvl="2"/>
            <a:r>
              <a:rPr lang="en-US" dirty="0"/>
              <a:t>Microcontrollers tend to support Full Speed</a:t>
            </a:r>
          </a:p>
          <a:p>
            <a:pPr lvl="2"/>
            <a:r>
              <a:rPr lang="en-US" dirty="0"/>
              <a:t>We’re focusing on details from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2.0</a:t>
            </a:r>
          </a:p>
          <a:p>
            <a:pPr lvl="1"/>
            <a:r>
              <a:rPr lang="en-US" dirty="0"/>
              <a:t>High Speed: 480 Mbps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3.0+</a:t>
            </a:r>
          </a:p>
          <a:p>
            <a:pPr lvl="1"/>
            <a:r>
              <a:rPr lang="en-US" dirty="0"/>
              <a:t>Super Speed: 5-20 Gbps</a:t>
            </a:r>
          </a:p>
          <a:p>
            <a:pPr lvl="1"/>
            <a:r>
              <a:rPr lang="en-US" dirty="0"/>
              <a:t>Adds multiple parallel data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2CE1-C8A2-4453-8577-A133F70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EBC2C-CA77-4E93-A2A6-3875645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74" y="685800"/>
            <a:ext cx="3508920" cy="3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2D9-03D2-40B7-98CE-8AF2C5F7E0A6}"/>
              </a:ext>
            </a:extLst>
          </p:cNvPr>
          <p:cNvSpPr txBox="1"/>
          <p:nvPr/>
        </p:nvSpPr>
        <p:spPr>
          <a:xfrm>
            <a:off x="7598535" y="4005330"/>
            <a:ext cx="398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Pull-up resistors allow for detection of a plugged device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identify speed</a:t>
            </a:r>
          </a:p>
        </p:txBody>
      </p:sp>
    </p:spTree>
    <p:extLst>
      <p:ext uri="{BB962C8B-B14F-4D97-AF65-F5344CB8AC3E}">
        <p14:creationId xmlns:p14="http://schemas.microsoft.com/office/powerpoint/2010/main" val="2581841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General packet format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Token, setup Device or read/write data from/to Device</a:t>
            </a:r>
          </a:p>
          <a:p>
            <a:pPr lvl="2"/>
            <a:r>
              <a:rPr lang="en-US" dirty="0"/>
              <a:t>Data, application data</a:t>
            </a:r>
          </a:p>
          <a:p>
            <a:pPr lvl="2"/>
            <a:r>
              <a:rPr lang="en-US" dirty="0"/>
              <a:t>Handshake, acknowledgement (or explicit NAK)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Address+Endpoint</a:t>
            </a:r>
            <a:r>
              <a:rPr lang="en-US" dirty="0"/>
              <a:t>, for Token packets to identify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Data, up to 1023 bytes (full speed, often capped at 64 for microcontrollers)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End-of-packet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30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769A-8B29-44BF-AE1B-45D6961C1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30ED-62AD-4D63-93D3-86ABBDF5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transmissions are initiated by the Host, which can periodically request reading from a Device if desired</a:t>
            </a:r>
          </a:p>
          <a:p>
            <a:endParaRPr lang="en-US" dirty="0"/>
          </a:p>
          <a:p>
            <a:r>
              <a:rPr lang="en-US" dirty="0"/>
              <a:t>Reading data from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Writing data to Device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94188-3B55-4D1B-973E-B7D412CE0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FCA93-881B-4ADD-BC5A-9A8B60C0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970" y="2063165"/>
            <a:ext cx="4632153" cy="2063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D2748E-33F8-468A-98F0-A49352FB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28" y="4330529"/>
            <a:ext cx="4632152" cy="20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7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1CE40A-B9D9-4D7A-9B0E-88B2E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1143000"/>
            <a:ext cx="817072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38D11-F16A-4D39-9E6D-66F1A3E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USB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47-ED1F-45AA-82EC-BA453712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550016"/>
            <a:ext cx="5290930" cy="3622183"/>
          </a:xfrm>
        </p:spPr>
        <p:txBody>
          <a:bodyPr/>
          <a:lstStyle/>
          <a:p>
            <a:r>
              <a:rPr lang="en-US" dirty="0"/>
              <a:t>Each Device is given a separate address on the bus</a:t>
            </a:r>
          </a:p>
          <a:p>
            <a:endParaRPr lang="en-US" dirty="0"/>
          </a:p>
          <a:p>
            <a:r>
              <a:rPr lang="en-US" dirty="0"/>
              <a:t>Each Device also has a number of Endpoints</a:t>
            </a:r>
          </a:p>
          <a:p>
            <a:pPr lvl="1"/>
            <a:r>
              <a:rPr lang="en-US" dirty="0"/>
              <a:t>Logical communication channels</a:t>
            </a:r>
          </a:p>
          <a:p>
            <a:pPr lvl="1"/>
            <a:r>
              <a:rPr lang="en-US" dirty="0"/>
              <a:t>Direct data and guide communication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8E65-4F3D-47BF-ABB2-F85F9C0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09-49B3-4FC2-85F8-F8C27D21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endpoint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632-AA19-4289-956D-DB7F3491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transfers</a:t>
            </a:r>
          </a:p>
          <a:p>
            <a:pPr lvl="1"/>
            <a:r>
              <a:rPr lang="en-US" dirty="0"/>
              <a:t>Guaranteed latency, small amounts of data</a:t>
            </a:r>
          </a:p>
          <a:p>
            <a:pPr lvl="1"/>
            <a:r>
              <a:rPr lang="en-US" dirty="0"/>
              <a:t>Important sensor data (mice and keyboards)</a:t>
            </a:r>
          </a:p>
          <a:p>
            <a:pPr lvl="1"/>
            <a:r>
              <a:rPr lang="en-US" dirty="0"/>
              <a:t>Polled frequently by Host</a:t>
            </a:r>
          </a:p>
          <a:p>
            <a:pPr lvl="1"/>
            <a:endParaRPr lang="en-US" dirty="0"/>
          </a:p>
          <a:p>
            <a:r>
              <a:rPr lang="en-US" dirty="0"/>
              <a:t>Bulk transfers</a:t>
            </a:r>
          </a:p>
          <a:p>
            <a:pPr lvl="1"/>
            <a:r>
              <a:rPr lang="en-US" dirty="0"/>
              <a:t>Sporadic large transfers, reliable communication</a:t>
            </a:r>
          </a:p>
          <a:p>
            <a:pPr lvl="1"/>
            <a:r>
              <a:rPr lang="en-US" dirty="0"/>
              <a:t>General reading/writing of data (flash drives and USB serial)</a:t>
            </a:r>
          </a:p>
          <a:p>
            <a:pPr lvl="1"/>
            <a:r>
              <a:rPr lang="en-US" dirty="0"/>
              <a:t>Polled by Host whenever there is available bandwidth</a:t>
            </a:r>
          </a:p>
          <a:p>
            <a:pPr lvl="1"/>
            <a:endParaRPr lang="en-US" dirty="0"/>
          </a:p>
          <a:p>
            <a:r>
              <a:rPr lang="en-US" dirty="0"/>
              <a:t>Isochronous transfers</a:t>
            </a:r>
          </a:p>
          <a:p>
            <a:pPr lvl="1"/>
            <a:r>
              <a:rPr lang="en-US" dirty="0"/>
              <a:t>Guaranteed data rate, unreliable communication</a:t>
            </a:r>
          </a:p>
          <a:p>
            <a:pPr lvl="1"/>
            <a:r>
              <a:rPr lang="en-US" dirty="0"/>
              <a:t>Continuous data streaming (audio and webcams)</a:t>
            </a:r>
          </a:p>
          <a:p>
            <a:pPr lvl="1"/>
            <a:r>
              <a:rPr lang="en-US" dirty="0"/>
              <a:t>Polled frequently by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66A-9446-46CE-BA8A-258725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7CD-FE4A-4690-AADD-701719D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control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2E1-BB94-4CF1-9E6E-107B4A5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USB Device has a special Control endpoint as well</a:t>
            </a:r>
          </a:p>
          <a:p>
            <a:endParaRPr lang="en-US" dirty="0"/>
          </a:p>
          <a:p>
            <a:r>
              <a:rPr lang="en-US" dirty="0"/>
              <a:t>Used for setting up the USB Device</a:t>
            </a:r>
            <a:br>
              <a:rPr lang="en-US" dirty="0"/>
            </a:br>
            <a:r>
              <a:rPr lang="en-US" dirty="0"/>
              <a:t>driver on the Host</a:t>
            </a:r>
          </a:p>
          <a:p>
            <a:endParaRPr lang="en-US" dirty="0"/>
          </a:p>
          <a:p>
            <a:r>
              <a:rPr lang="en-US" dirty="0"/>
              <a:t>Initializing a Device</a:t>
            </a:r>
          </a:p>
          <a:p>
            <a:pPr lvl="1"/>
            <a:r>
              <a:rPr lang="en-US" dirty="0"/>
              <a:t>Host sends SETUP transaction requesting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IN transaction to read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OUT transaction to write</a:t>
            </a:r>
            <a:br>
              <a:rPr lang="en-US" dirty="0"/>
            </a:br>
            <a:r>
              <a:rPr lang="en-US" dirty="0"/>
              <a:t>device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C1CE-B7E1-4BAA-A68B-02B780D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F54B2-D257-4D53-B955-D461CCD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827652"/>
            <a:ext cx="3273521" cy="4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9C1-E12C-46D9-9D81-BE9D758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device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AE6-E58F-49A5-905B-A02C7B9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Packed version of tree structure describing the device</a:t>
            </a:r>
          </a:p>
          <a:p>
            <a:pPr lvl="1"/>
            <a:r>
              <a:rPr lang="en-US" dirty="0"/>
              <a:t>Interfaces it provides</a:t>
            </a:r>
          </a:p>
          <a:p>
            <a:pPr lvl="1"/>
            <a:r>
              <a:rPr lang="en-US" dirty="0"/>
              <a:t>Endpoints associated with each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D32-AA25-4EBF-B10E-61F6894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169D-B393-444D-B997-225E8A3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4" y="2856800"/>
            <a:ext cx="7688630" cy="3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2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BB4-37F8-40F4-A27F-3AD44BA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2195-8C9F-47F5-B264-64D99EA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Interface: Communications, Abstract (modem), CDC</a:t>
            </a:r>
          </a:p>
          <a:p>
            <a:pPr lvl="1"/>
            <a:r>
              <a:rPr lang="en-US" dirty="0"/>
              <a:t>Endpoint: 3, IN, Interrupt</a:t>
            </a:r>
          </a:p>
          <a:p>
            <a:pPr lvl="1"/>
            <a:endParaRPr lang="en-US" dirty="0"/>
          </a:p>
          <a:p>
            <a:r>
              <a:rPr lang="en-US" dirty="0"/>
              <a:t>Interface: CDC Data, CDC DATA interface</a:t>
            </a:r>
          </a:p>
          <a:p>
            <a:pPr lvl="1"/>
            <a:r>
              <a:rPr lang="en-US" dirty="0"/>
              <a:t>Endpoint: 1, IN, Bulk</a:t>
            </a:r>
          </a:p>
          <a:p>
            <a:pPr lvl="1"/>
            <a:r>
              <a:rPr lang="en-US" dirty="0"/>
              <a:t>Endpoint: 2, OUT, Bulk</a:t>
            </a:r>
          </a:p>
          <a:p>
            <a:pPr lvl="1"/>
            <a:endParaRPr lang="en-US" dirty="0"/>
          </a:p>
          <a:p>
            <a:r>
              <a:rPr lang="en-US" dirty="0"/>
              <a:t>Interface: Vendor Specific Class, Subclass, Protocol</a:t>
            </a:r>
          </a:p>
          <a:p>
            <a:pPr lvl="1"/>
            <a:r>
              <a:rPr lang="en-US" dirty="0"/>
              <a:t>Endpoint: 5, IN, Bulk</a:t>
            </a:r>
          </a:p>
          <a:p>
            <a:pPr lvl="1"/>
            <a:r>
              <a:rPr lang="en-US" dirty="0"/>
              <a:t>Endpoint: 4, OUT, Bulk</a:t>
            </a:r>
          </a:p>
          <a:p>
            <a:pPr lvl="1"/>
            <a:endParaRPr lang="en-US" dirty="0"/>
          </a:p>
          <a:p>
            <a:r>
              <a:rPr lang="en-US" dirty="0"/>
              <a:t>Interface: Mass Storage, SCSI, MSD interface</a:t>
            </a:r>
          </a:p>
          <a:p>
            <a:pPr lvl="1"/>
            <a:r>
              <a:rPr lang="en-US" dirty="0"/>
              <a:t>Endpoint: 7, IN, Bulk</a:t>
            </a:r>
          </a:p>
          <a:p>
            <a:pPr lvl="1"/>
            <a:r>
              <a:rPr lang="en-US" dirty="0"/>
              <a:t>Endpoint: 6, OUT, Bulk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CF59-4816-4392-A1F0-9A3EC3F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28C2-C4D4-4E6F-92B7-DF98F000D0F0}"/>
              </a:ext>
            </a:extLst>
          </p:cNvPr>
          <p:cNvSpPr txBox="1"/>
          <p:nvPr/>
        </p:nvSpPr>
        <p:spPr>
          <a:xfrm>
            <a:off x="9698937" y="356744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SEGGER JTAG interface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F00DB8-DD83-456D-8DCB-D41550ED4198}"/>
              </a:ext>
            </a:extLst>
          </p:cNvPr>
          <p:cNvSpPr/>
          <p:nvPr/>
        </p:nvSpPr>
        <p:spPr>
          <a:xfrm>
            <a:off x="9016357" y="342900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3D29-2B5A-47DA-9E53-EADCD927CE0E}"/>
              </a:ext>
            </a:extLst>
          </p:cNvPr>
          <p:cNvSpPr txBox="1"/>
          <p:nvPr/>
        </p:nvSpPr>
        <p:spPr>
          <a:xfrm>
            <a:off x="9698937" y="1800205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serial device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D079CD-5374-453A-8325-D99E8094A276}"/>
              </a:ext>
            </a:extLst>
          </p:cNvPr>
          <p:cNvSpPr/>
          <p:nvPr/>
        </p:nvSpPr>
        <p:spPr>
          <a:xfrm>
            <a:off x="9016357" y="1143000"/>
            <a:ext cx="463640" cy="2022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D95F-201B-492C-9C5C-499721714E1F}"/>
              </a:ext>
            </a:extLst>
          </p:cNvPr>
          <p:cNvSpPr txBox="1"/>
          <p:nvPr/>
        </p:nvSpPr>
        <p:spPr>
          <a:xfrm>
            <a:off x="9698937" y="500366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USB external filesystem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C597C0E-67D2-44AC-9A86-BFCF1DC3EFF8}"/>
              </a:ext>
            </a:extLst>
          </p:cNvPr>
          <p:cNvSpPr/>
          <p:nvPr/>
        </p:nvSpPr>
        <p:spPr>
          <a:xfrm>
            <a:off x="9016357" y="486522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5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EF12-27E6-49EC-A0D6-400FB49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0DC6-BA74-4420-8803-92B5FDBF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 handout at the end of class today</a:t>
            </a:r>
          </a:p>
          <a:p>
            <a:pPr lvl="1"/>
            <a:r>
              <a:rPr lang="en-US" dirty="0"/>
              <a:t>I’ve got a </a:t>
            </a:r>
            <a:r>
              <a:rPr lang="en-US" i="1" dirty="0"/>
              <a:t>bunch</a:t>
            </a:r>
            <a:r>
              <a:rPr lang="en-US" dirty="0"/>
              <a:t> of hardware!</a:t>
            </a:r>
          </a:p>
          <a:p>
            <a:pPr lvl="1"/>
            <a:endParaRPr lang="en-US" dirty="0"/>
          </a:p>
          <a:p>
            <a:r>
              <a:rPr lang="en-US" dirty="0"/>
              <a:t>Every group can also take one </a:t>
            </a:r>
            <a:r>
              <a:rPr lang="en-US" dirty="0" err="1"/>
              <a:t>microbit</a:t>
            </a:r>
            <a:r>
              <a:rPr lang="en-US" dirty="0"/>
              <a:t> from CG50</a:t>
            </a:r>
          </a:p>
          <a:p>
            <a:pPr lvl="1"/>
            <a:r>
              <a:rPr lang="en-US" dirty="0"/>
              <a:t>And a USB cable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need two, please speak with me about it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A9EC-1E18-46D7-AFF2-14E13E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247-C7A3-43B2-B17F-55D0100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virtual serial USB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0A21-30A6-4743-A772-32E67D4C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Serial Device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Endpoint 0: Control, IN/OUT</a:t>
            </a:r>
          </a:p>
          <a:p>
            <a:pPr lvl="2"/>
            <a:r>
              <a:rPr lang="en-US" dirty="0"/>
              <a:t>Respond to IN requests by setting up OUT with a buffer of descriptor data of the correct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Endpoint 1: Interrupt, IN</a:t>
            </a:r>
          </a:p>
          <a:p>
            <a:pPr lvl="2"/>
            <a:r>
              <a:rPr lang="en-US" dirty="0"/>
              <a:t>Needed for serial modem controls, just ignore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2: Bulk, OUT</a:t>
            </a:r>
          </a:p>
          <a:p>
            <a:pPr lvl="2"/>
            <a:r>
              <a:rPr lang="en-US" dirty="0"/>
              <a:t>Connect to buffer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dirty="0">
                <a:cs typeface="Courier New" panose="02070309020205020404" pitchFamily="49" charset="0"/>
              </a:rPr>
              <a:t> (just takes raw characters)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3: Bulk, IN</a:t>
            </a:r>
          </a:p>
          <a:p>
            <a:pPr lvl="2"/>
            <a:r>
              <a:rPr lang="en-US" dirty="0"/>
              <a:t>Connect buffer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_read()</a:t>
            </a:r>
            <a:r>
              <a:rPr lang="en-US" dirty="0">
                <a:cs typeface="Courier New" panose="02070309020205020404" pitchFamily="49" charset="0"/>
              </a:rPr>
              <a:t> (just provides raw characters)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81A2-C684-474C-808D-30B67ED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4E8-F447-47AC-8A87-C3F7C2B4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USB Device (Human Interface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C2CF-7673-4B23-A7FF-3C55186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human interaction devices, like keyboard/mouse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“Report” structure is provided over Interrupt IN endpoint</a:t>
            </a:r>
          </a:p>
          <a:p>
            <a:pPr lvl="1"/>
            <a:r>
              <a:rPr lang="en-US" dirty="0"/>
              <a:t>Or on demand via Control IN endpoint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DC0E-01F4-4643-AF3F-44098CD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3698-9B70-4FE7-835B-F326D3D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1788669"/>
            <a:ext cx="6718912" cy="152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B15F8-55B6-4A34-9399-E5ADD2AB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4526717"/>
            <a:ext cx="7260508" cy="173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1796-1EFA-4E87-9DA8-0B40D38DD3BB}"/>
              </a:ext>
            </a:extLst>
          </p:cNvPr>
          <p:cNvSpPr txBox="1"/>
          <p:nvPr/>
        </p:nvSpPr>
        <p:spPr>
          <a:xfrm>
            <a:off x="8023538" y="4919730"/>
            <a:ext cx="31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mouse with </a:t>
            </a:r>
            <a:r>
              <a:rPr lang="en-US" sz="2400" dirty="0" err="1"/>
              <a:t>x,y</a:t>
            </a:r>
            <a:r>
              <a:rPr lang="en-US" sz="2400" dirty="0"/>
              <a:t> and three buttons</a:t>
            </a:r>
          </a:p>
        </p:txBody>
      </p:sp>
    </p:spTree>
    <p:extLst>
      <p:ext uri="{BB962C8B-B14F-4D97-AF65-F5344CB8AC3E}">
        <p14:creationId xmlns:p14="http://schemas.microsoft.com/office/powerpoint/2010/main" val="4095404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for fast data communication</a:t>
            </a:r>
          </a:p>
          <a:p>
            <a:r>
              <a:rPr lang="en-US" dirty="0"/>
              <a:t>Specification for interacting with abstract device types</a:t>
            </a:r>
          </a:p>
          <a:p>
            <a:pPr lvl="1"/>
            <a:r>
              <a:rPr lang="en-US" dirty="0"/>
              <a:t>Connects correct driver to interpret and send data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Very interoperable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Hardware and software are way more complex than simple protocols like UART, SPI, and I2C</a:t>
            </a:r>
          </a:p>
          <a:p>
            <a:pPr lvl="1"/>
            <a:r>
              <a:rPr lang="en-US" dirty="0"/>
              <a:t>Not very energy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555C0A-D9FC-46CF-8AFA-813B9496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2134032"/>
            <a:ext cx="7562674" cy="391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AFCBE-6518-4904-B380-FBF68A9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USBD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984D-7EF8-425F-BA8F-DEAB909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USB Device (not Host)</a:t>
            </a:r>
          </a:p>
          <a:p>
            <a:pPr lvl="1"/>
            <a:r>
              <a:rPr lang="en-US" dirty="0"/>
              <a:t>Control endpoint</a:t>
            </a:r>
          </a:p>
          <a:p>
            <a:pPr lvl="1"/>
            <a:r>
              <a:rPr lang="en-US" dirty="0"/>
              <a:t>14 bulk/interrupt (7 IN, 7 OUT)</a:t>
            </a:r>
          </a:p>
          <a:p>
            <a:pPr lvl="2"/>
            <a:r>
              <a:rPr lang="en-US" dirty="0"/>
              <a:t>64-byte transfers</a:t>
            </a:r>
          </a:p>
          <a:p>
            <a:pPr lvl="1"/>
            <a:r>
              <a:rPr lang="en-US" dirty="0"/>
              <a:t>2 isochronous (1 IN, 1 OUT)</a:t>
            </a:r>
          </a:p>
          <a:p>
            <a:pPr lvl="2"/>
            <a:r>
              <a:rPr lang="en-US" dirty="0"/>
              <a:t>1023-byte transfers</a:t>
            </a:r>
          </a:p>
          <a:p>
            <a:pPr lvl="2"/>
            <a:endParaRPr lang="en-US" dirty="0"/>
          </a:p>
          <a:p>
            <a:r>
              <a:rPr lang="en-US" dirty="0"/>
              <a:t>Full-speed USB</a:t>
            </a:r>
          </a:p>
          <a:p>
            <a:pPr lvl="1"/>
            <a:r>
              <a:rPr lang="en-US" dirty="0"/>
              <a:t>With 5 volt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043-C73E-4116-85A7-83861AB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b="1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94444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highly reliable interactions within a vehicle</a:t>
            </a:r>
          </a:p>
          <a:p>
            <a:pPr lvl="1"/>
            <a:endParaRPr lang="en-US" dirty="0"/>
          </a:p>
          <a:p>
            <a:r>
              <a:rPr lang="en-US" dirty="0"/>
              <a:t>Multi-master with arbitration</a:t>
            </a:r>
          </a:p>
          <a:p>
            <a:pPr lvl="1"/>
            <a:r>
              <a:rPr lang="en-US" dirty="0"/>
              <a:t>Similar to I2C</a:t>
            </a:r>
          </a:p>
          <a:p>
            <a:pPr lvl="1"/>
            <a:endParaRPr lang="en-US" dirty="0"/>
          </a:p>
          <a:p>
            <a:r>
              <a:rPr lang="en-US" dirty="0"/>
              <a:t>Mechanism for sending messages with “identifiers”</a:t>
            </a:r>
          </a:p>
          <a:p>
            <a:pPr lvl="1"/>
            <a:r>
              <a:rPr lang="en-US" dirty="0"/>
              <a:t>Identifies the data in the message, not the device its for</a:t>
            </a:r>
          </a:p>
          <a:p>
            <a:pPr lvl="1"/>
            <a:r>
              <a:rPr lang="en-US" dirty="0"/>
              <a:t>Lower value identifiers have high priority</a:t>
            </a:r>
          </a:p>
          <a:p>
            <a:pPr lvl="1"/>
            <a:r>
              <a:rPr lang="en-US" dirty="0"/>
              <a:t>All messages are received by all CAN nodes</a:t>
            </a:r>
          </a:p>
          <a:p>
            <a:pPr lvl="2"/>
            <a:r>
              <a:rPr lang="en-US" dirty="0"/>
              <a:t>Which can decide at higher levels which identifiers they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7DBD-AF8E-4D1F-A03F-8C9E58F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physical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E1E-AEE7-4CFB-8826-9B3D81A1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differential, wired-AND signal lines</a:t>
            </a:r>
          </a:p>
          <a:p>
            <a:pPr lvl="1"/>
            <a:r>
              <a:rPr lang="en-US" dirty="0"/>
              <a:t>Transitions are used to transmit bits (non-return-to-zero) with bit-stuffing</a:t>
            </a:r>
          </a:p>
          <a:p>
            <a:pPr lvl="1"/>
            <a:r>
              <a:rPr lang="en-US" dirty="0"/>
              <a:t>Combines aspects of USB and I2C</a:t>
            </a:r>
          </a:p>
          <a:p>
            <a:pPr lvl="1"/>
            <a:r>
              <a:rPr lang="en-US" dirty="0"/>
              <a:t>125 kHz – 5 Mbps speeds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70E-2524-4D98-BF04-B2D7796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122" name="Picture 2" descr="Practical tips: CAN-Bus – KMP Drivetrain Solutions">
            <a:extLst>
              <a:ext uri="{FF2B5EF4-FFF2-40B4-BE49-F238E27FC236}">
                <a16:creationId xmlns:a16="http://schemas.microsoft.com/office/drawing/2014/main" id="{ACDA2A13-2674-4590-AAB0-F654845F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6" y="2787977"/>
            <a:ext cx="8838395" cy="38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053-826E-493F-9485-51A7519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D760-F6EB-4773-8568-31D9DCE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04656"/>
            <a:ext cx="10972800" cy="3667543"/>
          </a:xfrm>
        </p:spPr>
        <p:txBody>
          <a:bodyPr/>
          <a:lstStyle/>
          <a:p>
            <a:r>
              <a:rPr lang="en-US" dirty="0"/>
              <a:t>11-bit identifier</a:t>
            </a:r>
          </a:p>
          <a:p>
            <a:pPr lvl="1"/>
            <a:r>
              <a:rPr lang="en-US" dirty="0"/>
              <a:t>Check bits as they are sent to see if you win arbitration</a:t>
            </a:r>
          </a:p>
          <a:p>
            <a:r>
              <a:rPr lang="en-US" dirty="0"/>
              <a:t>Up to 8 bytes (64 bits) of data</a:t>
            </a:r>
          </a:p>
          <a:p>
            <a:r>
              <a:rPr lang="en-US" dirty="0"/>
              <a:t>CRC for checking</a:t>
            </a:r>
          </a:p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Like I2C, let the line float and see if another device responds</a:t>
            </a:r>
          </a:p>
          <a:p>
            <a:pPr lvl="1"/>
            <a:r>
              <a:rPr lang="en-US" dirty="0"/>
              <a:t>If not, explicitly retransmit!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C2E3-D5DD-4433-B791-D24A22D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F01E-F7CE-4E11-82CF-E9C4CB0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22" y="1143000"/>
            <a:ext cx="8461144" cy="1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8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325-394B-4245-B6C3-E968F8F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2E8-99C8-4641-8F45-BAE5750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Transmission of data for a certain identifier</a:t>
            </a:r>
          </a:p>
          <a:p>
            <a:pPr lvl="1"/>
            <a:endParaRPr lang="en-US" dirty="0"/>
          </a:p>
          <a:p>
            <a:r>
              <a:rPr lang="en-US" dirty="0"/>
              <a:t>Remote frame</a:t>
            </a:r>
          </a:p>
          <a:p>
            <a:pPr lvl="1"/>
            <a:r>
              <a:rPr lang="en-US" dirty="0"/>
              <a:t>Requests data transmission of a certain identifier</a:t>
            </a:r>
          </a:p>
          <a:p>
            <a:pPr lvl="1"/>
            <a:endParaRPr lang="en-US" dirty="0"/>
          </a:p>
          <a:p>
            <a:r>
              <a:rPr lang="en-US" dirty="0"/>
              <a:t>Error frame</a:t>
            </a:r>
          </a:p>
          <a:p>
            <a:pPr lvl="1"/>
            <a:r>
              <a:rPr lang="en-US" dirty="0"/>
              <a:t>Transmitted when an error is detected with the previous message</a:t>
            </a:r>
          </a:p>
          <a:p>
            <a:pPr lvl="1"/>
            <a:endParaRPr lang="en-US" dirty="0"/>
          </a:p>
          <a:p>
            <a:r>
              <a:rPr lang="en-US" dirty="0"/>
              <a:t>Overload frame</a:t>
            </a:r>
          </a:p>
          <a:p>
            <a:pPr lvl="1"/>
            <a:r>
              <a:rPr lang="en-US" dirty="0"/>
              <a:t>Transmitted by a node that is too busy to respond right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6152-6C88-42D6-98E6-3500883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9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detecting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errors everywhere and appropriately handle</a:t>
            </a:r>
          </a:p>
          <a:p>
            <a:pPr lvl="1"/>
            <a:r>
              <a:rPr lang="en-US" dirty="0"/>
              <a:t>Bit error</a:t>
            </a:r>
          </a:p>
          <a:p>
            <a:pPr lvl="2"/>
            <a:r>
              <a:rPr lang="en-US" dirty="0"/>
              <a:t>If the value found on the bus differs from the one sent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Stuff error</a:t>
            </a:r>
          </a:p>
          <a:p>
            <a:pPr lvl="2"/>
            <a:r>
              <a:rPr lang="en-US" dirty="0"/>
              <a:t>If 6 consecutive bits of the same type are found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CRC error</a:t>
            </a:r>
          </a:p>
          <a:p>
            <a:pPr lvl="2"/>
            <a:r>
              <a:rPr lang="en-US" dirty="0"/>
              <a:t>If CRC does not match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 error</a:t>
            </a:r>
          </a:p>
          <a:p>
            <a:pPr lvl="2"/>
            <a:r>
              <a:rPr lang="en-US" dirty="0"/>
              <a:t>Format field has unexpected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Acknowledgement error</a:t>
            </a:r>
          </a:p>
          <a:p>
            <a:pPr lvl="2"/>
            <a:r>
              <a:rPr lang="en-US" dirty="0"/>
              <a:t>No ACK received</a:t>
            </a:r>
          </a:p>
          <a:p>
            <a:pPr lvl="1"/>
            <a:endParaRPr lang="en-US" dirty="0"/>
          </a:p>
          <a:p>
            <a:r>
              <a:rPr lang="en-US" dirty="0"/>
              <a:t>Devices detecting an error broadcast a message signifying it!</a:t>
            </a:r>
          </a:p>
          <a:p>
            <a:pPr lvl="1"/>
            <a:r>
              <a:rPr lang="en-US" dirty="0"/>
              <a:t>Multiple devices sending the same message works without arbitration loss</a:t>
            </a:r>
          </a:p>
          <a:p>
            <a:pPr lvl="1"/>
            <a:r>
              <a:rPr lang="en-US" dirty="0"/>
              <a:t>Previous message is then retransmitted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DBA4-7C07-44D6-AA95-9A27168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0BD5-621B-4AA6-8391-234EB896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 schedule for the rest of the quarter</a:t>
            </a:r>
          </a:p>
          <a:p>
            <a:pPr lvl="1"/>
            <a:r>
              <a:rPr lang="en-US" dirty="0"/>
              <a:t>Thursday (11/11) – Wireless Communication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Tuesday (11/16) – Nonvolatile Memory</a:t>
            </a:r>
          </a:p>
          <a:p>
            <a:pPr lvl="2"/>
            <a:r>
              <a:rPr lang="en-US" dirty="0"/>
              <a:t>Also the final quiz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Thursday (11/18) – Sensing Systems Research Talk</a:t>
            </a:r>
          </a:p>
          <a:p>
            <a:pPr lvl="2"/>
            <a:r>
              <a:rPr lang="en-US" dirty="0"/>
              <a:t>Colleen Josephson, Room TBD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Tuesday (11/23) – No Class</a:t>
            </a:r>
          </a:p>
          <a:p>
            <a:pPr lvl="2"/>
            <a:r>
              <a:rPr lang="en-US" dirty="0"/>
              <a:t>Tuesday before Thanksgiving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Tuesday (11/30) – </a:t>
            </a:r>
            <a:r>
              <a:rPr lang="en-US" dirty="0" err="1"/>
              <a:t>Wrapup</a:t>
            </a:r>
            <a:r>
              <a:rPr lang="en-US" dirty="0"/>
              <a:t>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7057-CAEE-4778-B36C-0C6893D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5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9A6-A321-4629-9D19-437AD24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4DE-94E8-423E-9B0F-2DE6C294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accepts the possibility that maybe it is the faulty one</a:t>
            </a:r>
          </a:p>
          <a:p>
            <a:pPr lvl="1"/>
            <a:endParaRPr lang="en-US" dirty="0"/>
          </a:p>
          <a:p>
            <a:r>
              <a:rPr lang="en-US" dirty="0"/>
              <a:t>Track errors and successes and change device state</a:t>
            </a:r>
          </a:p>
          <a:p>
            <a:pPr lvl="1"/>
            <a:r>
              <a:rPr lang="en-US" dirty="0"/>
              <a:t>Passive: limited error signaling and transmissions</a:t>
            </a:r>
          </a:p>
          <a:p>
            <a:pPr lvl="1"/>
            <a:r>
              <a:rPr lang="en-US" dirty="0"/>
              <a:t>Bus off: does not transmit in any way</a:t>
            </a:r>
          </a:p>
          <a:p>
            <a:pPr lvl="1"/>
            <a:endParaRPr lang="en-US" dirty="0"/>
          </a:p>
          <a:p>
            <a:r>
              <a:rPr lang="en-US" dirty="0"/>
              <a:t>Idea is that the CAN</a:t>
            </a:r>
            <a:br>
              <a:rPr lang="en-US" dirty="0"/>
            </a:br>
            <a:r>
              <a:rPr lang="en-US" dirty="0"/>
              <a:t>controller hardware can</a:t>
            </a:r>
            <a:br>
              <a:rPr lang="en-US" dirty="0"/>
            </a:br>
            <a:r>
              <a:rPr lang="en-US" dirty="0"/>
              <a:t>be faulty but still detect</a:t>
            </a:r>
            <a:br>
              <a:rPr lang="en-US" dirty="0"/>
            </a:br>
            <a:r>
              <a:rPr lang="en-US" dirty="0"/>
              <a:t>it in 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704-6B8F-485D-B3FF-EBEEE4D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548DE-15B1-43BE-80AE-0B8FC0E2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0" y="3581141"/>
            <a:ext cx="6426558" cy="2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3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1259-C50B-4099-9613-BA005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627-D062-4452-839B-71AF706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reliable vehicular communication</a:t>
            </a:r>
          </a:p>
          <a:p>
            <a:r>
              <a:rPr lang="en-US" dirty="0"/>
              <a:t>Multi-master bus with serial communication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Highly reliable</a:t>
            </a:r>
          </a:p>
          <a:p>
            <a:pPr lvl="1"/>
            <a:r>
              <a:rPr lang="en-US" dirty="0"/>
              <a:t>Extensible to many devices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Special-purpose design. Whole system has to agree on identifiers</a:t>
            </a:r>
          </a:p>
          <a:p>
            <a:pPr lvl="1"/>
            <a:r>
              <a:rPr lang="en-US" dirty="0"/>
              <a:t>Relatively slower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B125-5A11-4B37-96AD-9A0E7E1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72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advanced wired communication protocols</a:t>
            </a:r>
          </a:p>
          <a:p>
            <a:pPr lvl="1"/>
            <a:r>
              <a:rPr lang="en-US" dirty="0"/>
              <a:t>With a little less detail</a:t>
            </a:r>
          </a:p>
          <a:p>
            <a:pPr lvl="1"/>
            <a:r>
              <a:rPr lang="en-US" dirty="0"/>
              <a:t>Just give a taste of what they are like</a:t>
            </a:r>
          </a:p>
          <a:p>
            <a:pPr lvl="1"/>
            <a:endParaRPr lang="en-US" dirty="0"/>
          </a:p>
          <a:p>
            <a:r>
              <a:rPr lang="en-US" dirty="0"/>
              <a:t>Think about higher-layer concerns like data routing, interpretation, and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USB</a:t>
            </a:r>
          </a:p>
          <a:p>
            <a:endParaRPr lang="en-US" dirty="0"/>
          </a:p>
          <a:p>
            <a:r>
              <a:rPr lang="en-US" dirty="0"/>
              <a:t>CAN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437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D03-D7AE-4272-B687-FBBC22E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302-3E61-4FFF-97EC-096D6CD6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in a </a:t>
            </a:r>
            <a:r>
              <a:rPr lang="en-US" dirty="0" err="1"/>
              <a:t>NutShell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https://www.beyondlogic.org/usbnutshell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stuff I found useful</a:t>
            </a:r>
          </a:p>
          <a:p>
            <a:pPr lvl="1"/>
            <a:r>
              <a:rPr lang="en-US" dirty="0">
                <a:hlinkClick r:id="rId3"/>
              </a:rPr>
              <a:t>https://www.usbmadesimple.co.uk/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http://kofa.mmto.arizona.edu/stm32all/blue_pill/usb/an57294.pdf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9288-6AB0-4C5A-AA0C-B99F165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Pervasive wired communication protocol</a:t>
            </a:r>
          </a:p>
          <a:p>
            <a:pPr lvl="1"/>
            <a:r>
              <a:rPr lang="en-US" dirty="0"/>
              <a:t>Universal accurately applies!</a:t>
            </a:r>
          </a:p>
          <a:p>
            <a:pPr lvl="1"/>
            <a:r>
              <a:rPr lang="en-US" dirty="0"/>
              <a:t>Targets predominantly external devices over a plug/cable</a:t>
            </a:r>
          </a:p>
          <a:p>
            <a:pPr lvl="1"/>
            <a:endParaRPr lang="en-US" dirty="0"/>
          </a:p>
          <a:p>
            <a:r>
              <a:rPr lang="en-US" dirty="0"/>
              <a:t>Good combination of simple and capable</a:t>
            </a:r>
          </a:p>
          <a:p>
            <a:pPr lvl="1"/>
            <a:r>
              <a:rPr lang="en-US" dirty="0"/>
              <a:t>Base version for simple devices does not require too much</a:t>
            </a:r>
            <a:br>
              <a:rPr lang="en-US" dirty="0"/>
            </a:br>
            <a:r>
              <a:rPr lang="en-US" dirty="0"/>
              <a:t>in terms of pins or resources</a:t>
            </a:r>
          </a:p>
          <a:p>
            <a:pPr lvl="1"/>
            <a:r>
              <a:rPr lang="en-US" dirty="0"/>
              <a:t>More complex versions can transfer a significant amount of data</a:t>
            </a:r>
          </a:p>
          <a:p>
            <a:pPr lvl="2"/>
            <a:r>
              <a:rPr lang="en-US" dirty="0"/>
              <a:t>These grew organically over time though</a:t>
            </a:r>
          </a:p>
          <a:p>
            <a:pPr lvl="1"/>
            <a:endParaRPr lang="en-US" dirty="0"/>
          </a:p>
          <a:p>
            <a:r>
              <a:rPr lang="en-US" dirty="0"/>
              <a:t>Great support for interoperability</a:t>
            </a:r>
          </a:p>
          <a:p>
            <a:pPr lvl="1"/>
            <a:r>
              <a:rPr lang="en-US" dirty="0"/>
              <a:t>Generic device profiles that allowed for plug-and-play</a:t>
            </a:r>
          </a:p>
          <a:p>
            <a:pPr lvl="1"/>
            <a:r>
              <a:rPr lang="en-US" dirty="0"/>
              <a:t>Supported by OS initiatives to include driver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2F8-0315-4C4B-85D9-B97C16D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is a layered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EEC6-81B2-437D-A266-E20ACBC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describes how to:</a:t>
            </a:r>
          </a:p>
          <a:p>
            <a:pPr lvl="1"/>
            <a:r>
              <a:rPr lang="en-US" dirty="0"/>
              <a:t>Electrically send bits</a:t>
            </a:r>
          </a:p>
          <a:p>
            <a:pPr lvl="1"/>
            <a:r>
              <a:rPr lang="en-US" dirty="0"/>
              <a:t>Send frames of multiple bytes</a:t>
            </a:r>
          </a:p>
          <a:p>
            <a:pPr lvl="1"/>
            <a:r>
              <a:rPr lang="en-US" dirty="0"/>
              <a:t>Communicate data between two devices</a:t>
            </a:r>
          </a:p>
          <a:p>
            <a:pPr lvl="1"/>
            <a:r>
              <a:rPr lang="en-US" dirty="0"/>
              <a:t>Communicate specific application data (through device classes)</a:t>
            </a:r>
          </a:p>
          <a:p>
            <a:pPr lvl="1"/>
            <a:endParaRPr lang="en-US" dirty="0"/>
          </a:p>
          <a:p>
            <a:r>
              <a:rPr lang="en-US" dirty="0"/>
              <a:t>Much larger compared to others</a:t>
            </a:r>
          </a:p>
          <a:p>
            <a:pPr lvl="1"/>
            <a:r>
              <a:rPr lang="en-US" dirty="0"/>
              <a:t>SPI: only how to electrically send bits</a:t>
            </a:r>
          </a:p>
          <a:p>
            <a:pPr lvl="1"/>
            <a:r>
              <a:rPr lang="en-US" dirty="0"/>
              <a:t>UART and I2C: how to send frames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0846-6F57-4A5F-A735-E6479B6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0CF50-9C54-4861-8B94-743D061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95" y="558800"/>
            <a:ext cx="36902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5E475-89F3-4620-A036-E0BF7E7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915F-7297-4D7A-B05D-BFBD20DF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Hosts and Devices</a:t>
            </a:r>
          </a:p>
          <a:p>
            <a:pPr lvl="1"/>
            <a:r>
              <a:rPr lang="en-US" dirty="0"/>
              <a:t>USB On-The-Go allows host negotiation</a:t>
            </a:r>
          </a:p>
          <a:p>
            <a:pPr lvl="2"/>
            <a:r>
              <a:rPr lang="en-US" dirty="0"/>
              <a:t>Added later. Support devices like smartphones</a:t>
            </a:r>
          </a:p>
          <a:p>
            <a:pPr lvl="1"/>
            <a:endParaRPr lang="en-US" dirty="0"/>
          </a:p>
          <a:p>
            <a:r>
              <a:rPr lang="en-US" dirty="0"/>
              <a:t>Host is in charge of communication (“Upstream”)</a:t>
            </a:r>
          </a:p>
          <a:p>
            <a:endParaRPr lang="en-US" dirty="0"/>
          </a:p>
          <a:p>
            <a:r>
              <a:rPr lang="en-US" dirty="0"/>
              <a:t>Devices provide various capabilities Host can</a:t>
            </a:r>
            <a:br>
              <a:rPr lang="en-US" dirty="0"/>
            </a:br>
            <a:r>
              <a:rPr lang="en-US" dirty="0"/>
              <a:t>interact with (“Downstream”)</a:t>
            </a:r>
          </a:p>
          <a:p>
            <a:pPr lvl="1"/>
            <a:endParaRPr lang="en-US" dirty="0"/>
          </a:p>
          <a:p>
            <a:r>
              <a:rPr lang="en-US" dirty="0"/>
              <a:t>Tiered star topology</a:t>
            </a:r>
          </a:p>
          <a:p>
            <a:pPr lvl="1"/>
            <a:r>
              <a:rPr lang="en-US" dirty="0"/>
              <a:t>Host connects to hubs, which connect to devices</a:t>
            </a:r>
          </a:p>
          <a:p>
            <a:pPr lvl="1"/>
            <a:r>
              <a:rPr lang="en-US" dirty="0"/>
              <a:t>Up to 127 devices per hub. Up to 5 layers of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0B42-B629-43A0-99B4-B46B2D91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68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880</TotalTime>
  <Words>1650</Words>
  <Application>Microsoft Office PowerPoint</Application>
  <PresentationFormat>Widescreen</PresentationFormat>
  <Paragraphs>342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Tahoma</vt:lpstr>
      <vt:lpstr>Class Slides</vt:lpstr>
      <vt:lpstr>Lecture 14 USB &amp; CAN</vt:lpstr>
      <vt:lpstr>Administriva</vt:lpstr>
      <vt:lpstr>Administrivia</vt:lpstr>
      <vt:lpstr>Today’s Goals</vt:lpstr>
      <vt:lpstr>Outline</vt:lpstr>
      <vt:lpstr>USB references</vt:lpstr>
      <vt:lpstr>Universal Serial Bus (USB)</vt:lpstr>
      <vt:lpstr>USB is a layered protocol</vt:lpstr>
      <vt:lpstr>Roles and topology</vt:lpstr>
      <vt:lpstr>USB signals</vt:lpstr>
      <vt:lpstr>Synchronizing data</vt:lpstr>
      <vt:lpstr>USB speeds</vt:lpstr>
      <vt:lpstr>USB data frames</vt:lpstr>
      <vt:lpstr>USB transactions</vt:lpstr>
      <vt:lpstr>Interacting with USB devices</vt:lpstr>
      <vt:lpstr>USB endpoint types</vt:lpstr>
      <vt:lpstr>USB control endpoint</vt:lpstr>
      <vt:lpstr>USB device descriptors</vt:lpstr>
      <vt:lpstr>Example Microbit</vt:lpstr>
      <vt:lpstr>Minimal virtual serial USB Device</vt:lpstr>
      <vt:lpstr>HID USB Device (Human Interface Device)</vt:lpstr>
      <vt:lpstr>USB summary</vt:lpstr>
      <vt:lpstr>nRF52 USBD</vt:lpstr>
      <vt:lpstr>Outline</vt:lpstr>
      <vt:lpstr>Controller Area Network (CAN bus)</vt:lpstr>
      <vt:lpstr>CAN physical connections</vt:lpstr>
      <vt:lpstr>CAN packet format</vt:lpstr>
      <vt:lpstr>CAN message types</vt:lpstr>
      <vt:lpstr>CAN reliability design – detecting errors</vt:lpstr>
      <vt:lpstr>CAN reliability design – handling errors</vt:lpstr>
      <vt:lpstr>CAN summary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USB</dc:title>
  <dc:creator>Branden Ghena</dc:creator>
  <cp:lastModifiedBy>Branden Ghena</cp:lastModifiedBy>
  <cp:revision>52</cp:revision>
  <dcterms:created xsi:type="dcterms:W3CDTF">2021-05-12T02:20:38Z</dcterms:created>
  <dcterms:modified xsi:type="dcterms:W3CDTF">2021-11-09T21:10:21Z</dcterms:modified>
</cp:coreProperties>
</file>