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9"/>
  </p:notesMasterIdLst>
  <p:sldIdLst>
    <p:sldId id="256" r:id="rId2"/>
    <p:sldId id="426" r:id="rId3"/>
    <p:sldId id="264" r:id="rId4"/>
    <p:sldId id="348" r:id="rId5"/>
    <p:sldId id="383" r:id="rId6"/>
    <p:sldId id="386" r:id="rId7"/>
    <p:sldId id="387" r:id="rId8"/>
    <p:sldId id="2105" r:id="rId9"/>
    <p:sldId id="455" r:id="rId10"/>
    <p:sldId id="454" r:id="rId11"/>
    <p:sldId id="457" r:id="rId12"/>
    <p:sldId id="458" r:id="rId13"/>
    <p:sldId id="459" r:id="rId14"/>
    <p:sldId id="423" r:id="rId15"/>
    <p:sldId id="391" r:id="rId16"/>
    <p:sldId id="395" r:id="rId17"/>
    <p:sldId id="396" r:id="rId18"/>
    <p:sldId id="394" r:id="rId19"/>
    <p:sldId id="397" r:id="rId20"/>
    <p:sldId id="398" r:id="rId21"/>
    <p:sldId id="399" r:id="rId22"/>
    <p:sldId id="403" r:id="rId23"/>
    <p:sldId id="400" r:id="rId24"/>
    <p:sldId id="401" r:id="rId25"/>
    <p:sldId id="402" r:id="rId26"/>
    <p:sldId id="393" r:id="rId27"/>
    <p:sldId id="409" r:id="rId28"/>
    <p:sldId id="404" r:id="rId29"/>
    <p:sldId id="405" r:id="rId30"/>
    <p:sldId id="407" r:id="rId31"/>
    <p:sldId id="406" r:id="rId32"/>
    <p:sldId id="410" r:id="rId33"/>
    <p:sldId id="408" r:id="rId34"/>
    <p:sldId id="411" r:id="rId35"/>
    <p:sldId id="412" r:id="rId36"/>
    <p:sldId id="424" r:id="rId37"/>
    <p:sldId id="413" r:id="rId38"/>
    <p:sldId id="385" r:id="rId39"/>
    <p:sldId id="421" r:id="rId40"/>
    <p:sldId id="414" r:id="rId41"/>
    <p:sldId id="415" r:id="rId42"/>
    <p:sldId id="417" r:id="rId43"/>
    <p:sldId id="420" r:id="rId44"/>
    <p:sldId id="422" r:id="rId45"/>
    <p:sldId id="418" r:id="rId46"/>
    <p:sldId id="419" r:id="rId47"/>
    <p:sldId id="42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6"/>
            <p14:sldId id="264"/>
          </p14:sldIdLst>
        </p14:section>
        <p14:section name="Remaining Microbit Features" id="{B55B8E8C-5EAB-4A1E-A4E9-AE5E896E46FA}">
          <p14:sldIdLst>
            <p14:sldId id="348"/>
            <p14:sldId id="383"/>
            <p14:sldId id="386"/>
            <p14:sldId id="387"/>
          </p14:sldIdLst>
        </p14:section>
        <p14:section name="Task/Event Chaining with PPI" id="{9206C88B-1297-4153-9D98-8A147380C552}">
          <p14:sldIdLst>
            <p14:sldId id="2105"/>
            <p14:sldId id="455"/>
            <p14:sldId id="454"/>
            <p14:sldId id="457"/>
            <p14:sldId id="458"/>
            <p14:sldId id="459"/>
          </p14:sldIdLst>
        </p14:section>
        <p14:section name="Remaining nRF52 Features" id="{3AB6523B-1D39-4108-919A-4250EC8DF36D}">
          <p14:sldIdLst>
            <p14:sldId id="423"/>
            <p14:sldId id="391"/>
            <p14:sldId id="395"/>
            <p14:sldId id="396"/>
            <p14:sldId id="394"/>
            <p14:sldId id="397"/>
            <p14:sldId id="398"/>
            <p14:sldId id="399"/>
            <p14:sldId id="403"/>
            <p14:sldId id="400"/>
            <p14:sldId id="401"/>
            <p14:sldId id="402"/>
            <p14:sldId id="393"/>
            <p14:sldId id="409"/>
            <p14:sldId id="404"/>
            <p14:sldId id="405"/>
            <p14:sldId id="407"/>
            <p14:sldId id="406"/>
            <p14:sldId id="410"/>
            <p14:sldId id="408"/>
            <p14:sldId id="411"/>
            <p14:sldId id="412"/>
          </p14:sldIdLst>
        </p14:section>
        <p14:section name="Sensing Research" id="{E8BB1E3F-0C86-4771-AB75-306FA3AB5F20}">
          <p14:sldIdLst>
            <p14:sldId id="424"/>
            <p14:sldId id="413"/>
            <p14:sldId id="385"/>
            <p14:sldId id="421"/>
            <p14:sldId id="414"/>
            <p14:sldId id="415"/>
            <p14:sldId id="417"/>
            <p14:sldId id="420"/>
            <p14:sldId id="422"/>
            <p14:sldId id="418"/>
            <p14:sldId id="419"/>
          </p14:sldIdLst>
        </p14:section>
        <p14:section name="Wrapup" id="{29A7F866-9DA9-446B-8359-CE426CB89C7A}">
          <p14:sldIdLst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ipsn.acm.org/" TargetMode="External"/><Relationship Id="rId2" Type="http://schemas.openxmlformats.org/officeDocument/2006/relationships/hyperlink" Target="https://sensys.ac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bicomp.org/" TargetMode="External"/><Relationship Id="rId4" Type="http://schemas.openxmlformats.org/officeDocument/2006/relationships/hyperlink" Target="https://www.sigmobile.org/mobicom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11.eecs.berkeley.edu/content/pubs/jackson19capacity.pd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abs/10.1145/3432191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lab11.eecs.berkeley.edu/content/pubs/levy17multiprogramming.pdf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ab11.eecs.berkeley.edu/content/pubs/huang14opo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ab11.eecs.berkeley.edu/content/pubs/klugman19scale.pd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23DC-2BF0-42F7-B276-7A44080D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peripherals while processor sleeps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3B2A-84FA-43A2-B2AD-3D93EF839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(Direct Memory Access)</a:t>
            </a:r>
          </a:p>
          <a:p>
            <a:pPr lvl="1"/>
            <a:r>
              <a:rPr lang="en-US" dirty="0"/>
              <a:t>Set up a pointer to memory and a length</a:t>
            </a:r>
          </a:p>
          <a:p>
            <a:pPr lvl="1"/>
            <a:r>
              <a:rPr lang="en-US" dirty="0"/>
              <a:t>Peripheral can load/store memory without processor’s involvement</a:t>
            </a:r>
          </a:p>
          <a:p>
            <a:pPr lvl="1"/>
            <a:r>
              <a:rPr lang="en-US" dirty="0"/>
              <a:t>Usually use completion interrupt to wake processor</a:t>
            </a:r>
          </a:p>
          <a:p>
            <a:pPr lvl="1"/>
            <a:endParaRPr lang="en-US" dirty="0"/>
          </a:p>
          <a:p>
            <a:r>
              <a:rPr lang="en-US" dirty="0"/>
              <a:t>PPI (Programmable Peripheral Interconnect)</a:t>
            </a:r>
          </a:p>
          <a:p>
            <a:pPr lvl="1"/>
            <a:r>
              <a:rPr lang="en-US" dirty="0"/>
              <a:t>Any Event can be tied to any Task within the nRF52</a:t>
            </a:r>
          </a:p>
          <a:p>
            <a:pPr lvl="1"/>
            <a:r>
              <a:rPr lang="en-US" dirty="0"/>
              <a:t>Allows for complicated actions to be chained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F1C55-5D9A-4A52-98F6-6200F11D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0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1889-7B69-4555-920E-0DC8AF8A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Tasks and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BF02-268F-4512-BA96-D472DA72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36382" cy="5029200"/>
          </a:xfrm>
        </p:spPr>
        <p:txBody>
          <a:bodyPr/>
          <a:lstStyle/>
          <a:p>
            <a:r>
              <a:rPr lang="en-US" dirty="0"/>
              <a:t>Tasks are used to perform some operation</a:t>
            </a:r>
          </a:p>
          <a:p>
            <a:pPr lvl="1"/>
            <a:r>
              <a:rPr lang="en-US" dirty="0"/>
              <a:t>Often written to by software</a:t>
            </a:r>
          </a:p>
          <a:p>
            <a:pPr lvl="1"/>
            <a:endParaRPr lang="en-US" dirty="0"/>
          </a:p>
          <a:p>
            <a:r>
              <a:rPr lang="en-US" dirty="0"/>
              <a:t>Events change value when some change in status occurs</a:t>
            </a:r>
          </a:p>
          <a:p>
            <a:pPr lvl="1"/>
            <a:r>
              <a:rPr lang="en-US" dirty="0"/>
              <a:t>Often used to trigger interrupts</a:t>
            </a:r>
          </a:p>
          <a:p>
            <a:pPr lvl="1"/>
            <a:endParaRPr lang="en-US" dirty="0"/>
          </a:p>
          <a:p>
            <a:r>
              <a:rPr lang="en-US" dirty="0"/>
              <a:t>PPI peripheral can connect any TASK to any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250E-A910-44C2-B6C2-ABD3F8A7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7112A-FA40-4214-8656-F2F9B198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797" y="1098550"/>
            <a:ext cx="5536597" cy="502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8C113F-85B9-4715-9535-E0D4F82D599B}"/>
              </a:ext>
            </a:extLst>
          </p:cNvPr>
          <p:cNvSpPr txBox="1"/>
          <p:nvPr/>
        </p:nvSpPr>
        <p:spPr>
          <a:xfrm>
            <a:off x="6093994" y="729218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Timer peripheral</a:t>
            </a:r>
          </a:p>
        </p:txBody>
      </p:sp>
    </p:spTree>
    <p:extLst>
      <p:ext uri="{BB962C8B-B14F-4D97-AF65-F5344CB8AC3E}">
        <p14:creationId xmlns:p14="http://schemas.microsoft.com/office/powerpoint/2010/main" val="2517739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E7CCEC-1EBC-446D-B4F8-4BB78CDA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961" y="228600"/>
            <a:ext cx="8181434" cy="593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776E8A-B0C1-47B6-B21F-011B328B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PPI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0ABE-BB26-4EC7-8ABE-15EED3E7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71988"/>
            <a:ext cx="4247740" cy="3300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Connects Events to Tasks via hardware</a:t>
            </a:r>
          </a:p>
          <a:p>
            <a:pPr lvl="1"/>
            <a:endParaRPr lang="en-US" dirty="0"/>
          </a:p>
          <a:p>
            <a:r>
              <a:rPr lang="en-US" dirty="0"/>
              <a:t>Each channel gets one Event pointer and up to two Task pointers</a:t>
            </a:r>
          </a:p>
          <a:p>
            <a:pPr lvl="1"/>
            <a:r>
              <a:rPr lang="en-US" dirty="0"/>
              <a:t>Must point to Event/Task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BCDC-D23B-4D86-ACB0-DDAB99DD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7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B9C4-C061-435E-A837-B2C062CD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PPI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326-C85E-49CC-BD0A-4F9AA8DB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 high-speed ADC sampling</a:t>
            </a:r>
          </a:p>
          <a:p>
            <a:endParaRPr lang="en-US" dirty="0"/>
          </a:p>
          <a:p>
            <a:r>
              <a:rPr lang="en-US" dirty="0"/>
              <a:t>Software configures and sleeps</a:t>
            </a:r>
          </a:p>
          <a:p>
            <a:pPr lvl="1"/>
            <a:r>
              <a:rPr lang="en-US" dirty="0"/>
              <a:t>ADC (buffer and enable)</a:t>
            </a:r>
          </a:p>
          <a:p>
            <a:pPr lvl="1"/>
            <a:r>
              <a:rPr lang="en-US" dirty="0"/>
              <a:t>Timer (</a:t>
            </a:r>
            <a:r>
              <a:rPr lang="en-US" dirty="0" err="1"/>
              <a:t>prescaler</a:t>
            </a:r>
            <a:r>
              <a:rPr lang="en-US" dirty="0"/>
              <a:t>, compare value, short from compare to clear, and start)</a:t>
            </a:r>
          </a:p>
          <a:p>
            <a:pPr lvl="1"/>
            <a:endParaRPr lang="en-US" dirty="0"/>
          </a:p>
          <a:p>
            <a:r>
              <a:rPr lang="en-US" dirty="0"/>
              <a:t>PPI: When Timer fires (EVENTS_COMPARE[0]),</a:t>
            </a:r>
          </a:p>
          <a:p>
            <a:pPr lvl="1"/>
            <a:r>
              <a:rPr lang="en-US" sz="2800" dirty="0"/>
              <a:t>Sample ADC (TASKS_SAMPLE)</a:t>
            </a:r>
          </a:p>
          <a:p>
            <a:pPr lvl="1"/>
            <a:endParaRPr lang="en-US" dirty="0"/>
          </a:p>
          <a:p>
            <a:r>
              <a:rPr lang="en-US" dirty="0"/>
              <a:t>PPI: When ADC buffer full (EVENTS_END),</a:t>
            </a:r>
          </a:p>
          <a:p>
            <a:pPr lvl="1"/>
            <a:r>
              <a:rPr lang="en-US" sz="2800" dirty="0"/>
              <a:t>Stop Timer (TASKS_STOP)</a:t>
            </a:r>
          </a:p>
          <a:p>
            <a:pPr lvl="1"/>
            <a:r>
              <a:rPr lang="en-US" sz="2800" dirty="0"/>
              <a:t>Fork: wake processor (via software interrupt from EGU)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827C2-6E05-4F7C-92F4-43334055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pPr lvl="2"/>
            <a:r>
              <a:rPr lang="en-US" b="1" dirty="0"/>
              <a:t>Peripheral overview</a:t>
            </a:r>
          </a:p>
          <a:p>
            <a:pPr lvl="1"/>
            <a:endParaRPr lang="en-US" dirty="0"/>
          </a:p>
          <a:p>
            <a:r>
              <a:rPr lang="en-US" dirty="0"/>
              <a:t>Sensing Systems Research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8462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Tour of the nRF52833 peripherals</a:t>
            </a:r>
          </a:p>
          <a:p>
            <a:endParaRPr lang="en-US" dirty="0"/>
          </a:p>
          <a:p>
            <a:r>
              <a:rPr lang="en-US" dirty="0"/>
              <a:t>With some details on the ones we haven’t talked about</a:t>
            </a:r>
          </a:p>
          <a:p>
            <a:pPr lvl="1"/>
            <a:r>
              <a:rPr lang="en-US" dirty="0"/>
              <a:t>Wireless</a:t>
            </a:r>
          </a:p>
          <a:p>
            <a:pPr lvl="1"/>
            <a:r>
              <a:rPr lang="en-US" dirty="0"/>
              <a:t>Crypto</a:t>
            </a:r>
          </a:p>
          <a:p>
            <a:pPr lvl="1"/>
            <a:r>
              <a:rPr lang="en-US" dirty="0"/>
              <a:t>Audio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8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Cortex-M4F processor</a:t>
            </a:r>
          </a:p>
          <a:p>
            <a:endParaRPr lang="en-US" dirty="0"/>
          </a:p>
          <a:p>
            <a:r>
              <a:rPr lang="en-US" dirty="0"/>
              <a:t>32-bit ARM core</a:t>
            </a:r>
          </a:p>
          <a:p>
            <a:endParaRPr lang="en-US" dirty="0"/>
          </a:p>
          <a:p>
            <a:r>
              <a:rPr lang="en-US" dirty="0"/>
              <a:t>Floating point</a:t>
            </a:r>
          </a:p>
          <a:p>
            <a:endParaRPr lang="en-US" dirty="0"/>
          </a:p>
          <a:p>
            <a:r>
              <a:rPr lang="en-US" dirty="0"/>
              <a:t>Includes Interrupt control and </a:t>
            </a:r>
            <a:r>
              <a:rPr lang="en-US" dirty="0" err="1"/>
              <a:t>SysTick</a:t>
            </a:r>
            <a:r>
              <a:rPr lang="en-US" dirty="0"/>
              <a:t> (an extra timer)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28823" y="3067463"/>
            <a:ext cx="1815921" cy="106665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Memory buses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559441-22A1-40A5-8B1A-7533AE3B9181}"/>
              </a:ext>
            </a:extLst>
          </p:cNvPr>
          <p:cNvSpPr/>
          <p:nvPr/>
        </p:nvSpPr>
        <p:spPr>
          <a:xfrm>
            <a:off x="6041335" y="1124046"/>
            <a:ext cx="4442068" cy="1438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2EB4F5-8008-4677-BA97-1AD0F796B5F6}"/>
              </a:ext>
            </a:extLst>
          </p:cNvPr>
          <p:cNvSpPr/>
          <p:nvPr/>
        </p:nvSpPr>
        <p:spPr>
          <a:xfrm>
            <a:off x="6954591" y="2562896"/>
            <a:ext cx="1931831" cy="379345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0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JTAG and Debugging</a:t>
            </a:r>
          </a:p>
          <a:p>
            <a:endParaRPr lang="en-US" dirty="0"/>
          </a:p>
          <a:p>
            <a:r>
              <a:rPr lang="en-US" dirty="0"/>
              <a:t>Allows code updates</a:t>
            </a:r>
          </a:p>
          <a:p>
            <a:endParaRPr lang="en-US" dirty="0"/>
          </a:p>
          <a:p>
            <a:r>
              <a:rPr lang="en-US" dirty="0"/>
              <a:t>Allows GDB to step through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6CACA7-5909-4DAB-B250-94483A7EBF9C}"/>
              </a:ext>
            </a:extLst>
          </p:cNvPr>
          <p:cNvSpPr/>
          <p:nvPr/>
        </p:nvSpPr>
        <p:spPr>
          <a:xfrm>
            <a:off x="4507606" y="1234035"/>
            <a:ext cx="1815921" cy="1303104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8C6D2F-5AF9-4B5E-B29E-71FFB3C9EBCA}"/>
              </a:ext>
            </a:extLst>
          </p:cNvPr>
          <p:cNvSpPr/>
          <p:nvPr/>
        </p:nvSpPr>
        <p:spPr>
          <a:xfrm>
            <a:off x="5215944" y="2880384"/>
            <a:ext cx="1262129" cy="37797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0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Volatile memory</a:t>
            </a:r>
          </a:p>
          <a:p>
            <a:endParaRPr lang="en-US" dirty="0"/>
          </a:p>
          <a:p>
            <a:r>
              <a:rPr lang="en-US" dirty="0"/>
              <a:t>SRAM, 128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975798" y="595497"/>
            <a:ext cx="4005329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2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B1AF-E046-4FB9-87CB-16E7657E3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E1709-B1FF-4153-B5EF-E3F6B7AEC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last lecture!! 😭</a:t>
            </a:r>
          </a:p>
          <a:p>
            <a:pPr lvl="1"/>
            <a:r>
              <a:rPr lang="en-US" dirty="0"/>
              <a:t>No class on Thursday</a:t>
            </a:r>
          </a:p>
          <a:p>
            <a:pPr lvl="1"/>
            <a:r>
              <a:rPr lang="en-US" dirty="0"/>
              <a:t>I can schedule meetings with groups if needed</a:t>
            </a:r>
          </a:p>
          <a:p>
            <a:endParaRPr lang="en-US" dirty="0"/>
          </a:p>
          <a:p>
            <a:r>
              <a:rPr lang="en-US" dirty="0"/>
              <a:t>Project Demos - Next week Tuesday</a:t>
            </a:r>
          </a:p>
          <a:p>
            <a:pPr lvl="1"/>
            <a:r>
              <a:rPr lang="en-US" dirty="0"/>
              <a:t>Tuesday 12/7</a:t>
            </a:r>
          </a:p>
          <a:p>
            <a:pPr lvl="1"/>
            <a:r>
              <a:rPr lang="en-US" dirty="0"/>
              <a:t>Mudd 3514</a:t>
            </a:r>
          </a:p>
          <a:p>
            <a:pPr lvl="1"/>
            <a:r>
              <a:rPr lang="en-US" dirty="0"/>
              <a:t>2:00-5:00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ADAAB-E5E0-4FBE-8BAE-66FB0B2B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0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Nonvolatile memory</a:t>
            </a:r>
          </a:p>
          <a:p>
            <a:endParaRPr lang="en-US" dirty="0"/>
          </a:p>
          <a:p>
            <a:r>
              <a:rPr lang="en-US" dirty="0"/>
              <a:t>Flash, 512 kB</a:t>
            </a:r>
          </a:p>
          <a:p>
            <a:endParaRPr lang="en-US" dirty="0"/>
          </a:p>
          <a:p>
            <a:r>
              <a:rPr lang="en-US" dirty="0"/>
              <a:t>Non-Volatile Memory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757634" y="2488691"/>
            <a:ext cx="1764406" cy="155527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8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Power and Clock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576552" y="4056845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5114522"/>
            <a:ext cx="1764406" cy="59081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5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GPIO pins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 flipH="1">
            <a:off x="9981127" y="595497"/>
            <a:ext cx="1599267" cy="54750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Various timers</a:t>
            </a:r>
          </a:p>
          <a:p>
            <a:endParaRPr lang="en-US" dirty="0"/>
          </a:p>
          <a:p>
            <a:r>
              <a:rPr lang="en-US" dirty="0"/>
              <a:t>Watchdog Timer</a:t>
            </a:r>
          </a:p>
          <a:p>
            <a:endParaRPr lang="en-US" dirty="0"/>
          </a:p>
          <a:p>
            <a:r>
              <a:rPr lang="en-US" dirty="0"/>
              <a:t>Real-Time Counter</a:t>
            </a:r>
          </a:p>
          <a:p>
            <a:endParaRPr lang="en-US" dirty="0"/>
          </a:p>
          <a:p>
            <a:r>
              <a:rPr lang="en-US" dirty="0"/>
              <a:t>Timer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5718219" y="4422282"/>
            <a:ext cx="1764406" cy="45076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8873544" y="4282224"/>
            <a:ext cx="1262129" cy="328413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68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/>
          <a:lstStyle/>
          <a:p>
            <a:r>
              <a:rPr lang="en-US" dirty="0"/>
              <a:t>Programmable Peripheral Interconnect</a:t>
            </a:r>
          </a:p>
          <a:p>
            <a:endParaRPr lang="en-US" dirty="0"/>
          </a:p>
          <a:p>
            <a:r>
              <a:rPr lang="en-US" dirty="0"/>
              <a:t>Random Number Generator</a:t>
            </a:r>
          </a:p>
          <a:p>
            <a:endParaRPr lang="en-US" dirty="0"/>
          </a:p>
          <a:p>
            <a:r>
              <a:rPr lang="en-US" dirty="0"/>
              <a:t>Temperature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C59A57-CC5D-43F4-A4D6-BE09B4B26124}"/>
              </a:ext>
            </a:extLst>
          </p:cNvPr>
          <p:cNvSpPr/>
          <p:nvPr/>
        </p:nvSpPr>
        <p:spPr>
          <a:xfrm>
            <a:off x="8654603" y="4018208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76552" y="4749084"/>
            <a:ext cx="1764406" cy="338072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1093" y="4595610"/>
            <a:ext cx="1764406" cy="2446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000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Wireless radio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  <a:br>
              <a:rPr lang="en-US" dirty="0"/>
            </a:br>
            <a:r>
              <a:rPr lang="en-US" dirty="0"/>
              <a:t>(Zigbee or Thread)</a:t>
            </a:r>
          </a:p>
          <a:p>
            <a:pPr lvl="1"/>
            <a:endParaRPr lang="en-US" dirty="0"/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ECB (AES mode)</a:t>
            </a:r>
          </a:p>
          <a:p>
            <a:pPr lvl="1"/>
            <a:r>
              <a:rPr lang="en-US" dirty="0"/>
              <a:t>CCM (AES mode)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AAR (Accelerated Address Resolver)</a:t>
            </a:r>
          </a:p>
          <a:p>
            <a:pPr lvl="2"/>
            <a:r>
              <a:rPr lang="en-US" dirty="0"/>
              <a:t>For BLE random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F1FFA9-55CC-4271-B724-5962E7157298}"/>
              </a:ext>
            </a:extLst>
          </p:cNvPr>
          <p:cNvSpPr/>
          <p:nvPr/>
        </p:nvSpPr>
        <p:spPr>
          <a:xfrm>
            <a:off x="5589431" y="5663483"/>
            <a:ext cx="176440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678F41-B22F-4AE5-9E56-CD8022AA3220}"/>
              </a:ext>
            </a:extLst>
          </p:cNvPr>
          <p:cNvSpPr/>
          <p:nvPr/>
        </p:nvSpPr>
        <p:spPr>
          <a:xfrm>
            <a:off x="8694511" y="4803820"/>
            <a:ext cx="1764406" cy="141476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85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Wired communication protocols</a:t>
            </a:r>
          </a:p>
          <a:p>
            <a:endParaRPr lang="en-US" dirty="0"/>
          </a:p>
          <a:p>
            <a:r>
              <a:rPr lang="en-US" dirty="0"/>
              <a:t>USB Device</a:t>
            </a:r>
          </a:p>
          <a:p>
            <a:r>
              <a:rPr lang="en-US" dirty="0"/>
              <a:t>SPI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TWI (I2C)</a:t>
            </a:r>
          </a:p>
          <a:p>
            <a:pPr lvl="1"/>
            <a:r>
              <a:rPr lang="en-US" dirty="0"/>
              <a:t>Controller/Peripheral</a:t>
            </a:r>
          </a:p>
          <a:p>
            <a:r>
              <a:rPr lang="en-US" dirty="0"/>
              <a:t>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97758" y="1193925"/>
            <a:ext cx="2434614" cy="68579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2B6902-883C-47E5-82D5-9947D18D8F6F}"/>
              </a:ext>
            </a:extLst>
          </p:cNvPr>
          <p:cNvSpPr/>
          <p:nvPr/>
        </p:nvSpPr>
        <p:spPr>
          <a:xfrm>
            <a:off x="8884276" y="1758449"/>
            <a:ext cx="2434614" cy="452585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9698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Inter-IC Sound (I2S)</a:t>
            </a:r>
          </a:p>
          <a:p>
            <a:pPr lvl="1"/>
            <a:r>
              <a:rPr lang="en-US" dirty="0"/>
              <a:t>Wired communication bus explicitly for audio data</a:t>
            </a:r>
          </a:p>
          <a:p>
            <a:pPr lvl="1"/>
            <a:r>
              <a:rPr lang="en-US" dirty="0"/>
              <a:t>Unrelated to I2C</a:t>
            </a:r>
          </a:p>
          <a:p>
            <a:pPr lvl="1"/>
            <a:endParaRPr lang="en-US" dirty="0"/>
          </a:p>
          <a:p>
            <a:r>
              <a:rPr lang="en-US" dirty="0"/>
              <a:t>Like a synchronous UART</a:t>
            </a:r>
          </a:p>
          <a:p>
            <a:pPr lvl="1"/>
            <a:r>
              <a:rPr lang="en-US" dirty="0"/>
              <a:t>Clock, data in, data out</a:t>
            </a:r>
          </a:p>
          <a:p>
            <a:pPr lvl="1"/>
            <a:endParaRPr lang="en-US" dirty="0"/>
          </a:p>
          <a:p>
            <a:r>
              <a:rPr lang="en-US" dirty="0"/>
              <a:t>Additional signals</a:t>
            </a:r>
          </a:p>
          <a:p>
            <a:pPr lvl="1"/>
            <a:r>
              <a:rPr lang="en-US" dirty="0"/>
              <a:t>MCK – synchronization</a:t>
            </a:r>
          </a:p>
          <a:p>
            <a:pPr lvl="1"/>
            <a:r>
              <a:rPr lang="en-US" dirty="0"/>
              <a:t>LRCK – left/right channel select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33363" y="4375596"/>
            <a:ext cx="2499009" cy="9820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62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NFC</a:t>
            </a:r>
          </a:p>
          <a:p>
            <a:pPr lvl="1"/>
            <a:r>
              <a:rPr lang="en-US" dirty="0"/>
              <a:t>Near-Field Communication</a:t>
            </a:r>
          </a:p>
          <a:p>
            <a:pPr lvl="1"/>
            <a:endParaRPr lang="en-US" dirty="0"/>
          </a:p>
          <a:p>
            <a:r>
              <a:rPr lang="en-US" dirty="0"/>
              <a:t>Close-range wireless communication protocol</a:t>
            </a:r>
          </a:p>
          <a:p>
            <a:endParaRPr lang="en-US" dirty="0"/>
          </a:p>
          <a:p>
            <a:r>
              <a:rPr lang="en-US" dirty="0"/>
              <a:t>“Tap-to-pay”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84879" y="1825578"/>
            <a:ext cx="2717443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8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GPIOTE</a:t>
            </a:r>
          </a:p>
          <a:p>
            <a:pPr lvl="1"/>
            <a:r>
              <a:rPr lang="en-US" dirty="0"/>
              <a:t>GPIO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340180" y="2327854"/>
            <a:ext cx="2859110" cy="3123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remaining parts of the </a:t>
            </a:r>
            <a:r>
              <a:rPr lang="en-US" dirty="0" err="1"/>
              <a:t>Microbit</a:t>
            </a:r>
            <a:r>
              <a:rPr lang="en-US" dirty="0"/>
              <a:t> and nRF52833</a:t>
            </a:r>
          </a:p>
          <a:p>
            <a:pPr lvl="1"/>
            <a:r>
              <a:rPr lang="en-US" dirty="0"/>
              <a:t>Realize that we’ve covered almost everything on the system!!</a:t>
            </a:r>
          </a:p>
          <a:p>
            <a:pPr lvl="1"/>
            <a:endParaRPr lang="en-US" dirty="0"/>
          </a:p>
          <a:p>
            <a:r>
              <a:rPr lang="en-US" dirty="0"/>
              <a:t>Explore sensing systems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>
            <a:normAutofit/>
          </a:bodyPr>
          <a:lstStyle/>
          <a:p>
            <a:r>
              <a:rPr lang="en-US" dirty="0"/>
              <a:t>Analog inputs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  <a:p>
            <a:r>
              <a:rPr lang="en-US" dirty="0"/>
              <a:t>Low-Power Comparator</a:t>
            </a:r>
          </a:p>
          <a:p>
            <a:r>
              <a:rPr lang="en-US" dirty="0"/>
              <a:t>Successive Approximation Analog-to-Digital Converter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2612077"/>
            <a:ext cx="2899019" cy="1071281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53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Quadrature Decoder peripheral</a:t>
            </a:r>
          </a:p>
          <a:p>
            <a:endParaRPr lang="en-US" dirty="0"/>
          </a:p>
          <a:p>
            <a:r>
              <a:rPr lang="en-US" dirty="0"/>
              <a:t>Detects rotation speeds and direction</a:t>
            </a:r>
          </a:p>
          <a:p>
            <a:pPr lvl="1"/>
            <a:r>
              <a:rPr lang="en-US" dirty="0"/>
              <a:t>Usually for motors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559121" y="3551347"/>
            <a:ext cx="2562896" cy="620815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12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B67-8F29-4089-AA73-6EBAAEC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Quadrature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B380B-A17E-4E85-8AE6-D0DC69EE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0B1B-CA2F-4619-8865-B103FCD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 descr="Quadrature Encoders - The Ultimate Guide">
            <a:extLst>
              <a:ext uri="{FF2B5EF4-FFF2-40B4-BE49-F238E27FC236}">
                <a16:creationId xmlns:a16="http://schemas.microsoft.com/office/drawing/2014/main" id="{84D45B28-140F-4553-A496-0E5147C46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9885" y="1596981"/>
            <a:ext cx="6560132" cy="421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a Quadrature Encoder and How does it Work?">
            <a:extLst>
              <a:ext uri="{FF2B5EF4-FFF2-40B4-BE49-F238E27FC236}">
                <a16:creationId xmlns:a16="http://schemas.microsoft.com/office/drawing/2014/main" id="{5878D3DF-9D52-4512-B3C1-70B1E059C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1983" y="1679180"/>
            <a:ext cx="3987524" cy="398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0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4D9ECD-5A8E-4414-BE2D-C875815EE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48757" y="340699"/>
            <a:ext cx="7331637" cy="5831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466EEF-8675-4B02-9B7C-617AEA2A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F5AE-0EB4-4437-A3C2-64AF4C73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1162" cy="5029200"/>
          </a:xfrm>
        </p:spPr>
        <p:txBody>
          <a:bodyPr/>
          <a:lstStyle/>
          <a:p>
            <a:r>
              <a:rPr lang="en-US" dirty="0"/>
              <a:t>Pulse Width Modulation</a:t>
            </a:r>
          </a:p>
          <a:p>
            <a:endParaRPr lang="en-US" dirty="0"/>
          </a:p>
          <a:p>
            <a:r>
              <a:rPr lang="en-US" dirty="0"/>
              <a:t>Pulse Density Modulation</a:t>
            </a:r>
          </a:p>
          <a:p>
            <a:pPr lvl="1"/>
            <a:r>
              <a:rPr lang="en-US" dirty="0"/>
              <a:t>Similar idea to PWM</a:t>
            </a:r>
          </a:p>
          <a:p>
            <a:pPr lvl="1"/>
            <a:r>
              <a:rPr lang="en-US" dirty="0"/>
              <a:t>Input-only peripheral</a:t>
            </a:r>
          </a:p>
          <a:p>
            <a:pPr lvl="1"/>
            <a:r>
              <a:rPr lang="en-US" dirty="0"/>
              <a:t>Targets microphones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AB427-043E-4D42-AFDA-AD4BDC2F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617CD4-5987-4214-9B16-81C00C3EB1A0}"/>
              </a:ext>
            </a:extLst>
          </p:cNvPr>
          <p:cNvSpPr/>
          <p:nvPr/>
        </p:nvSpPr>
        <p:spPr>
          <a:xfrm>
            <a:off x="4248757" y="3976351"/>
            <a:ext cx="2886139" cy="505498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626B3A-C0B1-46CA-BBB6-15A5CAD2AC61}"/>
              </a:ext>
            </a:extLst>
          </p:cNvPr>
          <p:cNvSpPr/>
          <p:nvPr/>
        </p:nvSpPr>
        <p:spPr>
          <a:xfrm>
            <a:off x="4248756" y="5203065"/>
            <a:ext cx="2886139" cy="654677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7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C78B-98A1-448E-B981-1737D4CD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is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CAE2-3A1B-48FC-ACD3-3B5B5B310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That’s just about everything!</a:t>
            </a:r>
          </a:p>
          <a:p>
            <a:endParaRPr lang="en-US" dirty="0"/>
          </a:p>
          <a:p>
            <a:r>
              <a:rPr lang="en-US" dirty="0"/>
              <a:t>First 550 out of 600 pages of nRF52833 datasheet</a:t>
            </a:r>
          </a:p>
          <a:p>
            <a:pPr lvl="1"/>
            <a:r>
              <a:rPr lang="en-US" dirty="0"/>
              <a:t>Remaining 50 are hardware details</a:t>
            </a:r>
          </a:p>
          <a:p>
            <a:pPr lvl="2"/>
            <a:r>
              <a:rPr lang="en-US" dirty="0"/>
              <a:t>Pinout for different packages</a:t>
            </a:r>
          </a:p>
          <a:p>
            <a:pPr lvl="2"/>
            <a:r>
              <a:rPr lang="en-US" dirty="0"/>
              <a:t>Recommended circuit layout</a:t>
            </a:r>
          </a:p>
          <a:p>
            <a:pPr lvl="2"/>
            <a:r>
              <a:rPr lang="en-US" dirty="0"/>
              <a:t>Soldering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852EF-8AAE-4833-8019-44737F1C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58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FAEBAE-39D5-4495-9751-9632BFB4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193" y="321572"/>
            <a:ext cx="3333284" cy="63999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9D9455-5113-4649-A98B-EEE6066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knowledge is transferrable!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34261-BF1C-455F-A195-A130AAAB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SAM4L datasheet</a:t>
            </a:r>
          </a:p>
          <a:p>
            <a:pPr lvl="1"/>
            <a:r>
              <a:rPr lang="en-US" dirty="0"/>
              <a:t>Atmel Cortex M4F</a:t>
            </a:r>
          </a:p>
          <a:p>
            <a:pPr lvl="1"/>
            <a:r>
              <a:rPr lang="en-US" dirty="0"/>
              <a:t>Various peripherals</a:t>
            </a:r>
          </a:p>
          <a:p>
            <a:pPr lvl="2"/>
            <a:r>
              <a:rPr lang="en-US" dirty="0"/>
              <a:t>USART, SPI, TWI, I2S, DAC, ADC, Timer,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0DF95-89EC-4370-97E9-CE40B8C7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E28D92-D321-45FB-827B-3C94A3C2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64" y="3010453"/>
            <a:ext cx="6667860" cy="30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60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pPr lvl="1"/>
            <a:endParaRPr lang="en-US" dirty="0"/>
          </a:p>
          <a:p>
            <a:r>
              <a:rPr lang="en-US" b="1" dirty="0"/>
              <a:t>Sensing Systems Research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12201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6B0E-95DF-4E0D-8026-BA7358305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Conferences for sensing systems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2D49-1049-4EE1-A43E-46A0CB04C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SenSys</a:t>
            </a:r>
            <a:endParaRPr lang="en-US" dirty="0"/>
          </a:p>
          <a:p>
            <a:pPr lvl="1"/>
            <a:r>
              <a:rPr lang="en-US" dirty="0"/>
              <a:t>Conference on Embedded Networked Sensor Systems</a:t>
            </a:r>
          </a:p>
          <a:p>
            <a:r>
              <a:rPr lang="en-US" dirty="0">
                <a:hlinkClick r:id="rId3"/>
              </a:rPr>
              <a:t>IPSN</a:t>
            </a:r>
            <a:endParaRPr lang="en-US" dirty="0"/>
          </a:p>
          <a:p>
            <a:pPr lvl="1"/>
            <a:r>
              <a:rPr lang="en-US" dirty="0"/>
              <a:t>Conference on Information Processing in Sensor Networks</a:t>
            </a:r>
          </a:p>
          <a:p>
            <a:r>
              <a:rPr lang="en-US" dirty="0">
                <a:hlinkClick r:id="rId4"/>
              </a:rPr>
              <a:t>MobiCom</a:t>
            </a:r>
            <a:endParaRPr lang="en-US" dirty="0"/>
          </a:p>
          <a:p>
            <a:pPr lvl="1"/>
            <a:r>
              <a:rPr lang="en-US" dirty="0"/>
              <a:t>Conference on Mobile Computing and Networking</a:t>
            </a:r>
          </a:p>
          <a:p>
            <a:r>
              <a:rPr lang="en-US" dirty="0">
                <a:hlinkClick r:id="rId5"/>
              </a:rPr>
              <a:t>UbiComp</a:t>
            </a:r>
            <a:endParaRPr lang="en-US" dirty="0"/>
          </a:p>
          <a:p>
            <a:pPr lvl="1"/>
            <a:r>
              <a:rPr lang="en-US" dirty="0"/>
              <a:t>Conference on Pervasive and Ubiquitous Computing</a:t>
            </a:r>
          </a:p>
          <a:p>
            <a:pPr lvl="1"/>
            <a:endParaRPr lang="en-US" dirty="0"/>
          </a:p>
          <a:p>
            <a:r>
              <a:rPr lang="en-US" dirty="0"/>
              <a:t>Various other systems or HCI venues</a:t>
            </a:r>
          </a:p>
          <a:p>
            <a:pPr lvl="1"/>
            <a:r>
              <a:rPr lang="en-US" dirty="0"/>
              <a:t>Occasionally Electrical or Civil Engineering venues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B9D50-FACC-4174-AEC0-9EDDEFF4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16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systems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Combination of engineering and exploration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divides into two different focuses</a:t>
            </a:r>
          </a:p>
          <a:p>
            <a:pPr lvl="1"/>
            <a:r>
              <a:rPr lang="en-US" dirty="0"/>
              <a:t>Often projects will mix some of each domain</a:t>
            </a:r>
          </a:p>
          <a:p>
            <a:pPr lvl="1"/>
            <a:endParaRPr lang="en-US" dirty="0"/>
          </a:p>
          <a:p>
            <a:r>
              <a:rPr lang="en-US" dirty="0"/>
              <a:t>Platforms</a:t>
            </a:r>
          </a:p>
          <a:p>
            <a:pPr lvl="1"/>
            <a:r>
              <a:rPr lang="en-US" dirty="0"/>
              <a:t>How to improve the capabilities of sensing systems</a:t>
            </a:r>
          </a:p>
          <a:p>
            <a:pPr lvl="1"/>
            <a:r>
              <a:rPr lang="en-US" dirty="0"/>
              <a:t>Examples: lower power, better wireless, new sensors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How to use sensing systems to meet some desired goal</a:t>
            </a:r>
          </a:p>
          <a:p>
            <a:pPr lvl="1"/>
            <a:r>
              <a:rPr lang="en-US" dirty="0"/>
              <a:t>Examples: track human interactions, measure household energy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4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systems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Platforms</a:t>
            </a:r>
          </a:p>
          <a:p>
            <a:pPr lvl="1"/>
            <a:r>
              <a:rPr lang="en-US" dirty="0"/>
              <a:t>How to improve the capabilities of sensing systems</a:t>
            </a:r>
          </a:p>
          <a:p>
            <a:pPr lvl="1"/>
            <a:r>
              <a:rPr lang="en-US" dirty="0"/>
              <a:t>Examples: lower power, better wireless, new sensors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How to use sensing systems to meet some desired goal</a:t>
            </a:r>
          </a:p>
          <a:p>
            <a:pPr lvl="1"/>
            <a:r>
              <a:rPr lang="en-US" dirty="0"/>
              <a:t>Examples: track human interactions, measure household energy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8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b="1" dirty="0" err="1"/>
              <a:t>Microbit</a:t>
            </a:r>
            <a:endParaRPr lang="en-US" b="1" dirty="0"/>
          </a:p>
          <a:p>
            <a:pPr lvl="1"/>
            <a:r>
              <a:rPr lang="en-US" dirty="0"/>
              <a:t>nRF52833</a:t>
            </a:r>
          </a:p>
          <a:p>
            <a:pPr lvl="1"/>
            <a:endParaRPr lang="en-US" dirty="0"/>
          </a:p>
          <a:p>
            <a:r>
              <a:rPr lang="en-US" dirty="0"/>
              <a:t>Sensing Systems Research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7682-7706-40E3-9D9D-B68C9114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Permamote</a:t>
            </a:r>
            <a:r>
              <a:rPr lang="en-US" dirty="0"/>
              <a:t> </a:t>
            </a:r>
            <a:r>
              <a:rPr lang="en-US" sz="2800" dirty="0"/>
              <a:t>(Jackson, Adkins, Dutta)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69995-6D39-4588-BC80-5BBABF69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462906" cy="5029200"/>
          </a:xfrm>
        </p:spPr>
        <p:txBody>
          <a:bodyPr/>
          <a:lstStyle/>
          <a:p>
            <a:r>
              <a:rPr lang="en-US" dirty="0"/>
              <a:t>Goal: create a 10-year wireless sensor</a:t>
            </a:r>
          </a:p>
          <a:p>
            <a:pPr lvl="1"/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Modern sensors and microcontroller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Energy harvesting combined</a:t>
            </a:r>
            <a:br>
              <a:rPr lang="en-US" dirty="0"/>
            </a:br>
            <a:r>
              <a:rPr lang="en-US" dirty="0"/>
              <a:t>with rechargeable battery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Non-rechargeable battery as</a:t>
            </a:r>
            <a:br>
              <a:rPr lang="en-US" dirty="0"/>
            </a:br>
            <a:r>
              <a:rPr lang="en-US" dirty="0"/>
              <a:t>backup power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A368-4F51-4315-8E5F-9FCE7929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146" name="Picture 2" descr="Permamote">
            <a:extLst>
              <a:ext uri="{FF2B5EF4-FFF2-40B4-BE49-F238E27FC236}">
                <a16:creationId xmlns:a16="http://schemas.microsoft.com/office/drawing/2014/main" id="{CEB6A896-E298-48CC-869B-50B84171C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05352" y="228600"/>
            <a:ext cx="4175042" cy="334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4D5AA-1C74-448D-B155-D2CA5B9C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508" y="3634170"/>
            <a:ext cx="5790886" cy="2538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1E950F-7764-4544-AFA4-BE27A670D69A}"/>
              </a:ext>
            </a:extLst>
          </p:cNvPr>
          <p:cNvSpPr txBox="1"/>
          <p:nvPr/>
        </p:nvSpPr>
        <p:spPr>
          <a:xfrm flipH="1">
            <a:off x="425003" y="6079609"/>
            <a:ext cx="741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https://lab11.eecs.berkeley.edu/content/pubs/jackson19capacity.pdf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004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2CA8-3B4F-438F-AD27-D2CBF794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Bfree</a:t>
            </a:r>
            <a:r>
              <a:rPr lang="en-US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Kortbeek</a:t>
            </a:r>
            <a:r>
              <a:rPr lang="en-US" sz="2800" dirty="0"/>
              <a:t>, Bakar, Cruz, </a:t>
            </a:r>
            <a:r>
              <a:rPr lang="en-US" sz="2800" dirty="0" err="1"/>
              <a:t>Yildririm</a:t>
            </a:r>
            <a:r>
              <a:rPr lang="en-US" sz="2800" dirty="0"/>
              <a:t>, </a:t>
            </a:r>
            <a:r>
              <a:rPr lang="en-US" sz="2800" dirty="0" err="1"/>
              <a:t>Pawelczak</a:t>
            </a:r>
            <a:r>
              <a:rPr lang="en-US" sz="2800" dirty="0"/>
              <a:t>, Hester)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1869-539D-4296-9AAA-D88CE3FD9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hobbyist intermittent systems</a:t>
            </a:r>
          </a:p>
          <a:p>
            <a:pPr lvl="1"/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Automatic checkpointing in python</a:t>
            </a:r>
            <a:br>
              <a:rPr lang="en-US" dirty="0"/>
            </a:br>
            <a:r>
              <a:rPr lang="en-US" dirty="0"/>
              <a:t>runtime</a:t>
            </a:r>
          </a:p>
          <a:p>
            <a:pPr lvl="1"/>
            <a:r>
              <a:rPr lang="en-US" dirty="0"/>
              <a:t>Hardware module for easy prototyping</a:t>
            </a:r>
          </a:p>
          <a:p>
            <a:pPr lvl="1"/>
            <a:r>
              <a:rPr lang="en-US" dirty="0"/>
              <a:t>User studies to demonstrate improvements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19EF-78BD-434F-83DB-FB346D04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F7A3A-C286-4189-A6EB-BC35D1E5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566" y="958850"/>
            <a:ext cx="3878828" cy="30932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44D1DF-62AE-4648-B452-33935D702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9" y="4096543"/>
            <a:ext cx="7653321" cy="2209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C1A948-4668-464D-B46C-5AFABC42C8A6}"/>
              </a:ext>
            </a:extLst>
          </p:cNvPr>
          <p:cNvSpPr txBox="1"/>
          <p:nvPr/>
        </p:nvSpPr>
        <p:spPr>
          <a:xfrm flipH="1">
            <a:off x="437882" y="6305547"/>
            <a:ext cx="741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https://dl.acm.org/doi/abs/10.1145/3432191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44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11D1-35C0-4DCF-BAD9-483D82DF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</a:t>
            </a:r>
            <a:r>
              <a:rPr lang="en-US" sz="2800" dirty="0"/>
              <a:t>(Levy, Campbell, Ghena, </a:t>
            </a:r>
            <a:r>
              <a:rPr lang="en-US" sz="2800" dirty="0" err="1"/>
              <a:t>Giffin</a:t>
            </a:r>
            <a:r>
              <a:rPr lang="en-US" sz="2800" dirty="0"/>
              <a:t>, </a:t>
            </a:r>
            <a:r>
              <a:rPr lang="en-US" sz="2800" dirty="0" err="1"/>
              <a:t>Pannuto</a:t>
            </a:r>
            <a:r>
              <a:rPr lang="en-US" sz="2800" dirty="0"/>
              <a:t>, Dutta, </a:t>
            </a:r>
            <a:r>
              <a:rPr lang="en-US" sz="2800" dirty="0" err="1"/>
              <a:t>Levis</a:t>
            </a:r>
            <a:r>
              <a:rPr lang="en-US" sz="28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AA52-72CF-4A8F-BCAB-23143EF8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safe and reliable embedded OS</a:t>
            </a:r>
          </a:p>
          <a:p>
            <a:pPr lvl="1"/>
            <a:r>
              <a:rPr lang="en-US" dirty="0"/>
              <a:t>Demonstrate this is possible on small embedded platforms</a:t>
            </a:r>
          </a:p>
          <a:p>
            <a:pPr lvl="1"/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Dedicated OS kernel with separate applications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Protect applications with hardware features</a:t>
            </a:r>
          </a:p>
          <a:p>
            <a:pPr lvl="2"/>
            <a:r>
              <a:rPr lang="en-US" dirty="0"/>
              <a:t>Memory Protection Unit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Protect kernel with language features</a:t>
            </a:r>
          </a:p>
          <a:p>
            <a:pPr lvl="2"/>
            <a:r>
              <a:rPr lang="en-US" dirty="0"/>
              <a:t>Rust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4289D-A8E6-4C9E-BA7E-AF291BC7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C076D-A659-420B-B777-3C18221AD6B1}"/>
              </a:ext>
            </a:extLst>
          </p:cNvPr>
          <p:cNvSpPr txBox="1"/>
          <p:nvPr/>
        </p:nvSpPr>
        <p:spPr>
          <a:xfrm>
            <a:off x="607595" y="6031468"/>
            <a:ext cx="807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https://lab11.eecs.berkeley.edu/content/pubs/levy17multiprogramming.pdf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11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systems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Platforms</a:t>
            </a:r>
          </a:p>
          <a:p>
            <a:pPr lvl="1"/>
            <a:r>
              <a:rPr lang="en-US" dirty="0"/>
              <a:t>How to improve the capabilities of sensing systems</a:t>
            </a:r>
          </a:p>
          <a:p>
            <a:pPr lvl="1"/>
            <a:r>
              <a:rPr lang="en-US" dirty="0"/>
              <a:t>Examples: lower power, better wireless, new sensors</a:t>
            </a:r>
          </a:p>
          <a:p>
            <a:pPr lvl="1"/>
            <a:endParaRPr lang="en-US" dirty="0"/>
          </a:p>
          <a:p>
            <a:r>
              <a:rPr lang="en-US" b="1" dirty="0"/>
              <a:t>Applications</a:t>
            </a:r>
          </a:p>
          <a:p>
            <a:pPr lvl="1"/>
            <a:r>
              <a:rPr lang="en-US" dirty="0"/>
              <a:t>How to use sensing systems to meet some desired goal</a:t>
            </a:r>
          </a:p>
          <a:p>
            <a:pPr lvl="1"/>
            <a:r>
              <a:rPr lang="en-US" dirty="0"/>
              <a:t>Examples: track human interactions, measure household energy use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1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C6E5-7797-4AC7-A66C-407F4378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Opo</a:t>
            </a:r>
            <a:r>
              <a:rPr lang="en-US" dirty="0"/>
              <a:t> </a:t>
            </a:r>
            <a:r>
              <a:rPr lang="en-US" sz="2800" dirty="0"/>
              <a:t>(Huang, </a:t>
            </a:r>
            <a:r>
              <a:rPr lang="en-US" sz="2800" dirty="0" err="1"/>
              <a:t>Kuo</a:t>
            </a:r>
            <a:r>
              <a:rPr lang="en-US" sz="2800" dirty="0"/>
              <a:t>, </a:t>
            </a:r>
            <a:r>
              <a:rPr lang="en-US" sz="2800" dirty="0" err="1"/>
              <a:t>Pannuto</a:t>
            </a:r>
            <a:r>
              <a:rPr lang="en-US" sz="2800" dirty="0"/>
              <a:t>, Dutta)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D502-E75B-4C28-A4F4-5A34BCF8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4574" cy="5029200"/>
          </a:xfrm>
        </p:spPr>
        <p:txBody>
          <a:bodyPr/>
          <a:lstStyle/>
          <a:p>
            <a:r>
              <a:rPr lang="en-US" dirty="0"/>
              <a:t>Goal: sense distance of human interactions</a:t>
            </a:r>
          </a:p>
          <a:p>
            <a:pPr lvl="1"/>
            <a:r>
              <a:rPr lang="en-US" dirty="0"/>
              <a:t>Real-time, high accuracy, deployable</a:t>
            </a:r>
          </a:p>
          <a:p>
            <a:pPr lvl="1"/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Ultrasonic allows for low-power detection of nearby devices</a:t>
            </a:r>
          </a:p>
          <a:p>
            <a:pPr lvl="1"/>
            <a:r>
              <a:rPr lang="en-US" dirty="0"/>
              <a:t>Also provides directionality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Measure difference in arrival time of RF and Ultrasonic to determine distance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8FDD1-42AD-4AC7-939E-BB0FE994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34D98-145C-40B4-A7A6-D251C7CE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192" y="835657"/>
            <a:ext cx="3258005" cy="2219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D274B-87C5-435C-B2FB-C4A593B98C9F}"/>
              </a:ext>
            </a:extLst>
          </p:cNvPr>
          <p:cNvSpPr txBox="1"/>
          <p:nvPr/>
        </p:nvSpPr>
        <p:spPr>
          <a:xfrm>
            <a:off x="607595" y="6260068"/>
            <a:ext cx="6996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https://lab11.eecs.berkeley.edu/content/pubs/huang14opo.pdf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641671-429E-4EF0-99A6-49713F677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272" y="3437627"/>
            <a:ext cx="4101122" cy="177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5046-2B68-40F9-B63B-BC8BFDE6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Powerwatch</a:t>
            </a:r>
            <a:r>
              <a:rPr lang="en-US" dirty="0"/>
              <a:t> </a:t>
            </a:r>
            <a:r>
              <a:rPr lang="en-US" sz="2800" dirty="0"/>
              <a:t>(Klugman, Adkins, et al.)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DD56D-F59D-49FA-A56D-C2352EE0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measure electric grid reliability in developing regions</a:t>
            </a:r>
          </a:p>
          <a:p>
            <a:r>
              <a:rPr lang="en-US" dirty="0"/>
              <a:t>“Access alone is insufficient. Reliability matters too.”</a:t>
            </a:r>
          </a:p>
          <a:p>
            <a:pPr lvl="1"/>
            <a:endParaRPr lang="en-US" dirty="0"/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Wall-powered sensor with battery-backup to detect outages and report over cellular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Infrastructure to collect measurements and</a:t>
            </a:r>
            <a:br>
              <a:rPr lang="en-US" dirty="0"/>
            </a:br>
            <a:r>
              <a:rPr lang="en-US" dirty="0"/>
              <a:t>cross-correlate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team to manage the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31518-2BBF-4C43-BB92-8C223882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163B5-92EE-4486-933D-DF67953CC1CD}"/>
              </a:ext>
            </a:extLst>
          </p:cNvPr>
          <p:cNvSpPr txBox="1"/>
          <p:nvPr/>
        </p:nvSpPr>
        <p:spPr>
          <a:xfrm>
            <a:off x="607595" y="6352143"/>
            <a:ext cx="7125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https://lab11.eecs.berkeley.edu/content/pubs/klugman19scale.pdf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928189-AD15-4065-BA7F-9BE56B666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836" y="4493306"/>
            <a:ext cx="3474558" cy="176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793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dirty="0"/>
              <a:t>nRF52833</a:t>
            </a:r>
          </a:p>
          <a:p>
            <a:pPr lvl="1"/>
            <a:endParaRPr lang="en-US" dirty="0"/>
          </a:p>
          <a:p>
            <a:r>
              <a:rPr lang="en-US" dirty="0"/>
              <a:t>Sensing Systems Research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729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856822" cy="5029200"/>
          </a:xfrm>
        </p:spPr>
        <p:txBody>
          <a:bodyPr/>
          <a:lstStyle/>
          <a:p>
            <a:r>
              <a:rPr lang="en-US" dirty="0"/>
              <a:t>Used almost all of this!</a:t>
            </a:r>
          </a:p>
          <a:p>
            <a:endParaRPr lang="en-US" dirty="0"/>
          </a:p>
          <a:p>
            <a:r>
              <a:rPr lang="en-US" dirty="0"/>
              <a:t>Remaining:</a:t>
            </a:r>
          </a:p>
          <a:p>
            <a:pPr lvl="1"/>
            <a:r>
              <a:rPr lang="en-US" dirty="0"/>
              <a:t>Batteries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Wireless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KL27Z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Board overview 2.0">
            <a:extLst>
              <a:ext uri="{FF2B5EF4-FFF2-40B4-BE49-F238E27FC236}">
                <a16:creationId xmlns:a16="http://schemas.microsoft.com/office/drawing/2014/main" id="{DBA96C38-44D5-4FEE-94F8-1A9B103F5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50253" y="228600"/>
            <a:ext cx="7730141" cy="617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69B9-2F5B-4056-ACDC-8B675F45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</a:t>
            </a:r>
            <a:r>
              <a:rPr lang="en-US" dirty="0" err="1"/>
              <a:t>Microbit</a:t>
            </a:r>
            <a:r>
              <a:rPr lang="en-US" dirty="0"/>
              <a:t>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589CE-81D6-4884-A628-7B9C9FAC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00D13-E276-47C6-B7F8-CB9F89A1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55" y="1143000"/>
            <a:ext cx="8494547" cy="49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1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3E59-BF9A-46B6-A2FC-23206B5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KL27 I2C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9E5A-0166-46E4-A41C-0E18B3869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information</a:t>
            </a:r>
          </a:p>
          <a:p>
            <a:pPr lvl="1"/>
            <a:r>
              <a:rPr lang="en-US" dirty="0"/>
              <a:t>Version of board and JTAG firmware</a:t>
            </a:r>
          </a:p>
          <a:p>
            <a:pPr lvl="1"/>
            <a:r>
              <a:rPr lang="en-US" dirty="0"/>
              <a:t>Power state of board</a:t>
            </a:r>
          </a:p>
          <a:p>
            <a:pPr lvl="2"/>
            <a:r>
              <a:rPr lang="en-US" dirty="0"/>
              <a:t>USB, Battery, both</a:t>
            </a:r>
          </a:p>
          <a:p>
            <a:pPr lvl="2"/>
            <a:r>
              <a:rPr lang="en-US" dirty="0"/>
              <a:t>Voltage values for battery and VIN</a:t>
            </a:r>
          </a:p>
          <a:p>
            <a:pPr lvl="1"/>
            <a:r>
              <a:rPr lang="en-US" dirty="0"/>
              <a:t>USB connection state</a:t>
            </a:r>
          </a:p>
          <a:p>
            <a:pPr lvl="1"/>
            <a:r>
              <a:rPr lang="en-US" dirty="0"/>
              <a:t>Disable the power LED!!</a:t>
            </a:r>
          </a:p>
          <a:p>
            <a:pPr lvl="1"/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128 kB of the KL27’s Flash is readable/writable over I2C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707E3-47EF-48CF-9673-AD109B6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6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haven’t we talked about?</a:t>
            </a:r>
          </a:p>
          <a:p>
            <a:pPr lvl="1"/>
            <a:r>
              <a:rPr lang="en-US" dirty="0" err="1"/>
              <a:t>Microbit</a:t>
            </a:r>
            <a:endParaRPr lang="en-US" dirty="0"/>
          </a:p>
          <a:p>
            <a:pPr lvl="1"/>
            <a:r>
              <a:rPr lang="en-US" b="1" dirty="0"/>
              <a:t>nRF52833</a:t>
            </a:r>
          </a:p>
          <a:p>
            <a:pPr lvl="2"/>
            <a:r>
              <a:rPr lang="en-US" b="1" dirty="0"/>
              <a:t>Task/Event Chaining with PPI</a:t>
            </a:r>
          </a:p>
          <a:p>
            <a:pPr lvl="1"/>
            <a:endParaRPr lang="en-US" dirty="0"/>
          </a:p>
          <a:p>
            <a:r>
              <a:rPr lang="en-US" dirty="0"/>
              <a:t>Sensing Systems Research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2554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085D-24EB-4F26-8002-D9781B52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stops when the processor does, but peripherals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311F4-9298-46FA-9BD8-5A7B3690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Solution to low power: keep the processor off</a:t>
            </a:r>
          </a:p>
          <a:p>
            <a:r>
              <a:rPr lang="en-US" dirty="0"/>
              <a:t>Problem: when the processor is off, no code is running</a:t>
            </a:r>
          </a:p>
          <a:p>
            <a:endParaRPr lang="en-US" dirty="0"/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Peripherals can wake it up again</a:t>
            </a:r>
          </a:p>
          <a:p>
            <a:pPr lvl="2"/>
            <a:r>
              <a:rPr lang="en-US" dirty="0"/>
              <a:t>Can probably go for milliseconds to minutes without any actions</a:t>
            </a:r>
          </a:p>
          <a:p>
            <a:pPr lvl="2"/>
            <a:r>
              <a:rPr lang="en-US" dirty="0"/>
              <a:t>Timer interrupt can wake processor to do things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Have hardware handle some parts in the background without the processor’s involvement</a:t>
            </a:r>
          </a:p>
          <a:p>
            <a:pPr lvl="2"/>
            <a:r>
              <a:rPr lang="en-US" dirty="0"/>
              <a:t>DMA</a:t>
            </a:r>
          </a:p>
          <a:p>
            <a:pPr lvl="2"/>
            <a:r>
              <a:rPr lang="en-US" dirty="0"/>
              <a:t>PPI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09815-8DFD-4DC7-8C46-E0156429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007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858</TotalTime>
  <Words>1496</Words>
  <Application>Microsoft Office PowerPoint</Application>
  <PresentationFormat>Widescreen</PresentationFormat>
  <Paragraphs>431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Courier New</vt:lpstr>
      <vt:lpstr>Tahoma</vt:lpstr>
      <vt:lpstr>Class Slides</vt:lpstr>
      <vt:lpstr>Lecture 18 Wrapup</vt:lpstr>
      <vt:lpstr>Administrivia</vt:lpstr>
      <vt:lpstr>Today’s Goals</vt:lpstr>
      <vt:lpstr>Outline</vt:lpstr>
      <vt:lpstr>Microbit</vt:lpstr>
      <vt:lpstr>Internal Microbit connections</vt:lpstr>
      <vt:lpstr>KL27 I2C Interface</vt:lpstr>
      <vt:lpstr>Outline</vt:lpstr>
      <vt:lpstr>Software stops when the processor does, but peripherals continue</vt:lpstr>
      <vt:lpstr>Controlling peripherals while processor sleeps</vt:lpstr>
      <vt:lpstr>nRF52 Tasks and Events</vt:lpstr>
      <vt:lpstr>nRF52 PPI peripheral</vt:lpstr>
      <vt:lpstr>Example PPI use case</vt:lpstr>
      <vt:lpstr>Outline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nRF52833 Peripherals</vt:lpstr>
      <vt:lpstr>Quadrature Encoding</vt:lpstr>
      <vt:lpstr>nRF52833 Peripherals</vt:lpstr>
      <vt:lpstr>nRF52833 is complete</vt:lpstr>
      <vt:lpstr>This knowledge is transferrable!</vt:lpstr>
      <vt:lpstr>Outline</vt:lpstr>
      <vt:lpstr>Conferences for sensing systems research</vt:lpstr>
      <vt:lpstr>Sensing systems research</vt:lpstr>
      <vt:lpstr>Sensing systems research</vt:lpstr>
      <vt:lpstr>Permamote (Jackson, Adkins, Dutta)</vt:lpstr>
      <vt:lpstr>Bfree (Kortbeek, Bakar, Cruz, Yildririm, Pawelczak, Hester)</vt:lpstr>
      <vt:lpstr>Tock (Levy, Campbell, Ghena, Giffin, Pannuto, Dutta, Levis)</vt:lpstr>
      <vt:lpstr>Tock software organization</vt:lpstr>
      <vt:lpstr>Sensing systems research</vt:lpstr>
      <vt:lpstr>Opo (Huang, Kuo, Pannuto, Dutta)</vt:lpstr>
      <vt:lpstr>Powerwatch (Klugman, Adkins, et al.)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Wrapup</dc:title>
  <dc:creator>Branden Ghena</dc:creator>
  <cp:lastModifiedBy>Branden Ghena</cp:lastModifiedBy>
  <cp:revision>42</cp:revision>
  <dcterms:created xsi:type="dcterms:W3CDTF">2021-05-26T02:50:55Z</dcterms:created>
  <dcterms:modified xsi:type="dcterms:W3CDTF">2021-11-30T21:15:30Z</dcterms:modified>
</cp:coreProperties>
</file>