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4"/>
  </p:notesMasterIdLst>
  <p:sldIdLst>
    <p:sldId id="256" r:id="rId2"/>
    <p:sldId id="463" r:id="rId3"/>
    <p:sldId id="264" r:id="rId4"/>
    <p:sldId id="422" r:id="rId5"/>
    <p:sldId id="384" r:id="rId6"/>
    <p:sldId id="424" r:id="rId7"/>
    <p:sldId id="392" r:id="rId8"/>
    <p:sldId id="400" r:id="rId9"/>
    <p:sldId id="457" r:id="rId10"/>
    <p:sldId id="383" r:id="rId11"/>
    <p:sldId id="425" r:id="rId12"/>
    <p:sldId id="462" r:id="rId13"/>
    <p:sldId id="433" r:id="rId14"/>
    <p:sldId id="428" r:id="rId15"/>
    <p:sldId id="426" r:id="rId16"/>
    <p:sldId id="429" r:id="rId17"/>
    <p:sldId id="431" r:id="rId18"/>
    <p:sldId id="430" r:id="rId19"/>
    <p:sldId id="432" r:id="rId20"/>
    <p:sldId id="458" r:id="rId21"/>
    <p:sldId id="434" r:id="rId22"/>
    <p:sldId id="448" r:id="rId23"/>
    <p:sldId id="450" r:id="rId24"/>
    <p:sldId id="441" r:id="rId25"/>
    <p:sldId id="442" r:id="rId26"/>
    <p:sldId id="446" r:id="rId27"/>
    <p:sldId id="447" r:id="rId28"/>
    <p:sldId id="444" r:id="rId29"/>
    <p:sldId id="451" r:id="rId30"/>
    <p:sldId id="449" r:id="rId31"/>
    <p:sldId id="459" r:id="rId32"/>
    <p:sldId id="437" r:id="rId33"/>
    <p:sldId id="393" r:id="rId34"/>
    <p:sldId id="395" r:id="rId35"/>
    <p:sldId id="460" r:id="rId36"/>
    <p:sldId id="443" r:id="rId37"/>
    <p:sldId id="452" r:id="rId38"/>
    <p:sldId id="453" r:id="rId39"/>
    <p:sldId id="454" r:id="rId40"/>
    <p:sldId id="455" r:id="rId41"/>
    <p:sldId id="456" r:id="rId42"/>
    <p:sldId id="46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63"/>
            <p14:sldId id="264"/>
          </p14:sldIdLst>
        </p14:section>
        <p14:section name="Microbit microcontroller" id="{6F86D875-7193-43ED-B0E5-29A3666B94D2}">
          <p14:sldIdLst>
            <p14:sldId id="422"/>
            <p14:sldId id="384"/>
            <p14:sldId id="424"/>
            <p14:sldId id="392"/>
            <p14:sldId id="400"/>
          </p14:sldIdLst>
        </p14:section>
        <p14:section name="Embedded Software" id="{B55B8E8C-5EAB-4A1E-A4E9-AE5E896E46FA}">
          <p14:sldIdLst>
            <p14:sldId id="457"/>
            <p14:sldId id="383"/>
            <p14:sldId id="425"/>
            <p14:sldId id="462"/>
            <p14:sldId id="433"/>
            <p14:sldId id="428"/>
            <p14:sldId id="426"/>
            <p14:sldId id="429"/>
            <p14:sldId id="431"/>
            <p14:sldId id="430"/>
            <p14:sldId id="432"/>
          </p14:sldIdLst>
        </p14:section>
        <p14:section name="Embedded Toolchain" id="{BD240753-C91E-4187-B39C-2B02B0C05ADD}">
          <p14:sldIdLst>
            <p14:sldId id="458"/>
            <p14:sldId id="434"/>
            <p14:sldId id="448"/>
            <p14:sldId id="450"/>
            <p14:sldId id="441"/>
            <p14:sldId id="442"/>
            <p14:sldId id="446"/>
            <p14:sldId id="447"/>
            <p14:sldId id="444"/>
            <p14:sldId id="451"/>
            <p14:sldId id="449"/>
          </p14:sldIdLst>
        </p14:section>
        <p14:section name="Lab software environment" id="{1779BE0C-F061-4DA4-B496-4628F214566B}">
          <p14:sldIdLst>
            <p14:sldId id="459"/>
            <p14:sldId id="437"/>
            <p14:sldId id="393"/>
            <p14:sldId id="395"/>
          </p14:sldIdLst>
        </p14:section>
        <p14:section name="Boot process" id="{1AAD377E-B997-4EBC-9474-51AECCA75D62}">
          <p14:sldIdLst>
            <p14:sldId id="460"/>
            <p14:sldId id="443"/>
            <p14:sldId id="452"/>
            <p14:sldId id="453"/>
            <p14:sldId id="454"/>
            <p14:sldId id="455"/>
            <p14:sldId id="456"/>
          </p14:sldIdLst>
        </p14:section>
        <p14:section name="Wrapup" id="{29A7F866-9DA9-446B-8359-CE426CB89C7A}">
          <p14:sldIdLst>
            <p14:sldId id="4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0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center.nordicsemi.com/topic/sdk_nrf5_v16.0.0/annotated.html" TargetMode="External"/><Relationship Id="rId2" Type="http://schemas.openxmlformats.org/officeDocument/2006/relationships/hyperlink" Target="https://infocenter.nordicsemi.com/topic/sdk_nrf5_v16.0.0/index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lab11/nrf52x-bas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b11/nrf52x-base/blob/master/sdk/nrf5_sdk_16.0.0/modules/nrfx/mdk/system_nrf52.c" TargetMode="External"/><Relationship Id="rId2" Type="http://schemas.openxmlformats.org/officeDocument/2006/relationships/hyperlink" Target="https://github.com/lab11/nrf52x-base/blob/master/sdk/nrf5_sdk_16.0.0/modules/nrfx/mdk/gcc_startup_nrf52833.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git/gitweb.cgi?p=newlib-cygwin.git;a=blob_plain;f=libgloss/arm/crt0.S;hb=HEAD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mbeddedartistry.com/blog/2019/04/17/exploring-startup-implementations-newlib-arm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center.nordicsemi.com/pdf/nRF52833_PS_v1.3.pdf" TargetMode="External"/><Relationship Id="rId2" Type="http://schemas.openxmlformats.org/officeDocument/2006/relationships/hyperlink" Target="https://infocenter.nordicsemi.com/index.jsp?topic=%2Fps_nrf52833%2Fkeyfeatures_html5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03</a:t>
            </a:r>
            <a:br>
              <a:rPr lang="en-US" dirty="0"/>
            </a:br>
            <a:r>
              <a:rPr lang="en-US" dirty="0"/>
              <a:t>Embedded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CE346 </a:t>
            </a:r>
            <a:r>
              <a:rPr lang="en-US" dirty="0"/>
              <a:t>– Microprocessor System Design</a:t>
            </a:r>
          </a:p>
          <a:p>
            <a:r>
              <a:rPr lang="en-US" dirty="0"/>
              <a:t>Branden Ghena – Spring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embedded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 limitations</a:t>
            </a:r>
          </a:p>
          <a:p>
            <a:pPr lvl="1"/>
            <a:r>
              <a:rPr lang="en-US" dirty="0"/>
              <a:t>Very little memory</a:t>
            </a:r>
          </a:p>
          <a:p>
            <a:pPr lvl="1"/>
            <a:r>
              <a:rPr lang="en-US" dirty="0"/>
              <a:t>Very little computational power</a:t>
            </a:r>
          </a:p>
          <a:p>
            <a:pPr lvl="1"/>
            <a:r>
              <a:rPr lang="en-US" dirty="0"/>
              <a:t>Very little energy</a:t>
            </a:r>
          </a:p>
          <a:p>
            <a:pPr lvl="1"/>
            <a:endParaRPr lang="en-US" dirty="0"/>
          </a:p>
          <a:p>
            <a:r>
              <a:rPr lang="en-US" dirty="0"/>
              <a:t>Don’t expect a lot of support</a:t>
            </a:r>
          </a:p>
          <a:p>
            <a:pPr lvl="1"/>
            <a:r>
              <a:rPr lang="en-US" dirty="0"/>
              <a:t>Likely no operating system</a:t>
            </a:r>
          </a:p>
          <a:p>
            <a:pPr lvl="1"/>
            <a:r>
              <a:rPr lang="en-US" dirty="0"/>
              <a:t>Might not even have error reporting capabilities</a:t>
            </a:r>
          </a:p>
          <a:p>
            <a:pPr lvl="1"/>
            <a:endParaRPr lang="en-US" dirty="0"/>
          </a:p>
          <a:p>
            <a:r>
              <a:rPr lang="en-US" dirty="0"/>
              <a:t>Moral: think differently about your programs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18CA-3690-412A-ADA5-525ECEDC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Ramifications of limited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C92C-2CC9-4857-BF08-09008A1C6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and Data sections are limited</a:t>
            </a:r>
          </a:p>
          <a:p>
            <a:pPr lvl="1"/>
            <a:r>
              <a:rPr lang="en-US" dirty="0"/>
              <a:t>Be careful about too much recursion</a:t>
            </a:r>
          </a:p>
          <a:p>
            <a:pPr lvl="1"/>
            <a:r>
              <a:rPr lang="en-US" dirty="0"/>
              <a:t>Be careful about large local variables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Large data structures defined globally are preferred</a:t>
            </a:r>
          </a:p>
          <a:p>
            <a:pPr lvl="2"/>
            <a:r>
              <a:rPr lang="en-US" dirty="0"/>
              <a:t>Fail at compile time</a:t>
            </a:r>
          </a:p>
          <a:p>
            <a:pPr lvl="2"/>
            <a:endParaRPr lang="en-US" dirty="0"/>
          </a:p>
          <a:p>
            <a:r>
              <a:rPr lang="en-US" dirty="0"/>
              <a:t>Heap section is likely non-existent</a:t>
            </a:r>
          </a:p>
          <a:p>
            <a:pPr lvl="1"/>
            <a:r>
              <a:rPr lang="en-US" b="1" dirty="0"/>
              <a:t>Why?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3EC81-E77F-4F0A-BD05-DD635426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9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18CA-3690-412A-ADA5-525ECEDC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Ramifications of limited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C92C-2CC9-4857-BF08-09008A1C6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and Data sections are limited</a:t>
            </a:r>
          </a:p>
          <a:p>
            <a:pPr lvl="1"/>
            <a:r>
              <a:rPr lang="en-US" dirty="0"/>
              <a:t>Be careful about too much recursion</a:t>
            </a:r>
          </a:p>
          <a:p>
            <a:pPr lvl="1"/>
            <a:r>
              <a:rPr lang="en-US" dirty="0"/>
              <a:t>Be careful about large local variables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Large data structures defined globally are preferred</a:t>
            </a:r>
          </a:p>
          <a:p>
            <a:pPr lvl="2"/>
            <a:r>
              <a:rPr lang="en-US" dirty="0"/>
              <a:t>Fail at compile time</a:t>
            </a:r>
          </a:p>
          <a:p>
            <a:pPr lvl="2"/>
            <a:endParaRPr lang="en-US" dirty="0"/>
          </a:p>
          <a:p>
            <a:r>
              <a:rPr lang="en-US" dirty="0"/>
              <a:t>Heap section is likely non-existent</a:t>
            </a:r>
          </a:p>
          <a:p>
            <a:pPr lvl="1"/>
            <a:r>
              <a:rPr lang="en-US" b="1" dirty="0"/>
              <a:t>Why?</a:t>
            </a:r>
          </a:p>
          <a:p>
            <a:pPr lvl="2"/>
            <a:r>
              <a:rPr lang="en-US" dirty="0"/>
              <a:t>Malloc could run out of memory at runtime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3EC81-E77F-4F0A-BD05-DD635426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25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0471-8DAE-4B23-AB34-ABE3DF16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dynamic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144B-5312-4917-BA88-9DA8F4440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Malloc is </a:t>
            </a:r>
            <a:r>
              <a:rPr lang="en-US" b="1" i="1" dirty="0"/>
              <a:t>scary</a:t>
            </a:r>
            <a:r>
              <a:rPr lang="en-US" dirty="0"/>
              <a:t> in an embedded context</a:t>
            </a:r>
          </a:p>
          <a:p>
            <a:r>
              <a:rPr lang="en-US" dirty="0"/>
              <a:t>What if there’s no more memory available?</a:t>
            </a:r>
          </a:p>
          <a:p>
            <a:pPr lvl="1"/>
            <a:r>
              <a:rPr lang="en-US" dirty="0"/>
              <a:t>Traditional computer</a:t>
            </a:r>
          </a:p>
          <a:p>
            <a:pPr lvl="2"/>
            <a:r>
              <a:rPr lang="en-US" dirty="0"/>
              <a:t>Swap memory to disk</a:t>
            </a:r>
          </a:p>
          <a:p>
            <a:pPr lvl="2"/>
            <a:r>
              <a:rPr lang="en-US" dirty="0"/>
              <a:t>Worst case: wait for a process to end (or kill one)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Embedded computer</a:t>
            </a:r>
          </a:p>
          <a:p>
            <a:pPr lvl="2"/>
            <a:r>
              <a:rPr lang="en-US" dirty="0"/>
              <a:t>There’s likely only a single application</a:t>
            </a:r>
          </a:p>
          <a:p>
            <a:pPr lvl="2"/>
            <a:r>
              <a:rPr lang="en-US" dirty="0"/>
              <a:t>And it’s the one asking for more memory</a:t>
            </a:r>
          </a:p>
          <a:p>
            <a:pPr lvl="2"/>
            <a:r>
              <a:rPr lang="en-US" dirty="0"/>
              <a:t>So it’s not giving anything back anytime soon</a:t>
            </a:r>
          </a:p>
          <a:p>
            <a:pPr lvl="2"/>
            <a:endParaRPr lang="en-US" dirty="0"/>
          </a:p>
          <a:p>
            <a:r>
              <a:rPr lang="en-US" dirty="0"/>
              <a:t>This is unlikely to happen at boot</a:t>
            </a:r>
          </a:p>
          <a:p>
            <a:pPr lvl="1"/>
            <a:r>
              <a:rPr lang="en-US" dirty="0"/>
              <a:t>Instead it’ll happen hours or days into running as memory is slowly exhausted…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43DC9-DBAE-490C-809C-23AF573C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69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18CA-3690-412A-ADA5-525ECEDC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processing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C92C-2CC9-4857-BF08-09008A1C6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not all that important</a:t>
            </a:r>
          </a:p>
          <a:p>
            <a:pPr lvl="1"/>
            <a:r>
              <a:rPr lang="en-US" dirty="0"/>
              <a:t>Code still runs pretty fast</a:t>
            </a:r>
          </a:p>
          <a:p>
            <a:pPr lvl="2"/>
            <a:r>
              <a:rPr lang="en-US" dirty="0"/>
              <a:t>10 MHz -&gt; 100 ns per cycle</a:t>
            </a:r>
          </a:p>
          <a:p>
            <a:pPr lvl="1"/>
            <a:r>
              <a:rPr lang="en-US" dirty="0"/>
              <a:t>Controlling hardware usually doesn’t have a lot of code complexity</a:t>
            </a:r>
          </a:p>
          <a:p>
            <a:pPr lvl="2"/>
            <a:r>
              <a:rPr lang="en-US" dirty="0"/>
              <a:t>Quickly gets to the “waiting on hardware” part</a:t>
            </a:r>
          </a:p>
          <a:p>
            <a:pPr lvl="1"/>
            <a:endParaRPr lang="en-US" dirty="0"/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Machine learning</a:t>
            </a:r>
          </a:p>
          <a:p>
            <a:pPr lvl="2"/>
            <a:r>
              <a:rPr lang="en-US" dirty="0"/>
              <a:t>Learning on the device is neigh impossible</a:t>
            </a:r>
          </a:p>
          <a:p>
            <a:pPr lvl="2"/>
            <a:r>
              <a:rPr lang="en-US" dirty="0"/>
              <a:t>Memory limitations make it hard to fit weights anyways</a:t>
            </a:r>
          </a:p>
          <a:p>
            <a:pPr lvl="1"/>
            <a:r>
              <a:rPr lang="en-US" dirty="0"/>
              <a:t>Cryptography</a:t>
            </a:r>
          </a:p>
          <a:p>
            <a:pPr lvl="2"/>
            <a:r>
              <a:rPr lang="en-US" dirty="0"/>
              <a:t>Public key encryption takes seconds to minutes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3EC81-E77F-4F0A-BD05-DD635426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49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2554-FB5E-4E84-BB54-AF5AB88C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programming languages for embedded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2D8DF-75BD-47F7-92E1-C99FD0806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  <a:p>
            <a:pPr lvl="1"/>
            <a:r>
              <a:rPr lang="en-US" dirty="0"/>
              <a:t>For all the reasons that you assume</a:t>
            </a:r>
          </a:p>
          <a:p>
            <a:pPr lvl="1"/>
            <a:r>
              <a:rPr lang="en-US" dirty="0"/>
              <a:t>Easy to map variables to memory usage and code to instructions</a:t>
            </a:r>
          </a:p>
          <a:p>
            <a:pPr lvl="1"/>
            <a:endParaRPr lang="en-US" dirty="0"/>
          </a:p>
          <a:p>
            <a:r>
              <a:rPr lang="en-US" dirty="0"/>
              <a:t>Assembly</a:t>
            </a:r>
          </a:p>
          <a:p>
            <a:pPr lvl="1"/>
            <a:r>
              <a:rPr lang="en-US" dirty="0"/>
              <a:t>Not entirely uncommon, but rarer than you might guess</a:t>
            </a:r>
          </a:p>
          <a:p>
            <a:pPr lvl="1"/>
            <a:r>
              <a:rPr lang="en-US" dirty="0"/>
              <a:t>C code optimized by a modern compiler is likely faster</a:t>
            </a:r>
          </a:p>
          <a:p>
            <a:pPr lvl="1"/>
            <a:r>
              <a:rPr lang="en-US" dirty="0"/>
              <a:t>Notable uses:</a:t>
            </a:r>
          </a:p>
          <a:p>
            <a:pPr lvl="2"/>
            <a:r>
              <a:rPr lang="en-US" dirty="0"/>
              <a:t>Cryptography to create deterministic algorithms</a:t>
            </a:r>
          </a:p>
          <a:p>
            <a:pPr lvl="2"/>
            <a:r>
              <a:rPr lang="en-US" dirty="0"/>
              <a:t>Operating Systems to handle process swaps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9CA9C-D8D8-44E3-BB3A-65646784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3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5DF3-AB58-4E80-BACB-5E9B6FEF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Rarer programming languages for embedded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D1566-A330-468B-AB4E-F0AE5E3DC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C++</a:t>
            </a:r>
          </a:p>
          <a:p>
            <a:pPr lvl="1"/>
            <a:r>
              <a:rPr lang="en-US" dirty="0"/>
              <a:t>Similar to C but with better library support</a:t>
            </a:r>
          </a:p>
          <a:p>
            <a:pPr lvl="1"/>
            <a:r>
              <a:rPr lang="en-US" dirty="0"/>
              <a:t>Libraries take up a lot of code space though ~100 KB</a:t>
            </a:r>
          </a:p>
          <a:p>
            <a:pPr lvl="1"/>
            <a:endParaRPr lang="en-US" dirty="0"/>
          </a:p>
          <a:p>
            <a:r>
              <a:rPr lang="en-US" dirty="0"/>
              <a:t>Rust</a:t>
            </a:r>
          </a:p>
          <a:p>
            <a:pPr lvl="1"/>
            <a:r>
              <a:rPr lang="en-US" dirty="0"/>
              <a:t>Modern language with safety and reliability guarantees</a:t>
            </a:r>
          </a:p>
          <a:p>
            <a:pPr lvl="1"/>
            <a:r>
              <a:rPr lang="en-US" dirty="0"/>
              <a:t>Relatively new to the embedded space</a:t>
            </a:r>
          </a:p>
          <a:p>
            <a:pPr lvl="2"/>
            <a:r>
              <a:rPr lang="en-US" dirty="0"/>
              <a:t>And a high learning curve</a:t>
            </a:r>
          </a:p>
          <a:p>
            <a:pPr lvl="2"/>
            <a:endParaRPr lang="en-US" dirty="0"/>
          </a:p>
          <a:p>
            <a:r>
              <a:rPr lang="en-US" dirty="0"/>
              <a:t>Python, </a:t>
            </a:r>
            <a:r>
              <a:rPr lang="en-US" dirty="0" err="1"/>
              <a:t>Javascript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Mostly toy languages</a:t>
            </a:r>
          </a:p>
          <a:p>
            <a:pPr lvl="1"/>
            <a:r>
              <a:rPr lang="en-US" dirty="0"/>
              <a:t>Fine for simple things but incapable of complex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86859-619F-4DDD-A786-4CECCF19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67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F604-C49C-4431-A574-AAA20950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missing from programming languages?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7667-6D9F-42B6-88E2-671FC4911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embedded domain has several requirements that other domains do not</a:t>
            </a:r>
          </a:p>
          <a:p>
            <a:endParaRPr lang="en-US" dirty="0"/>
          </a:p>
          <a:p>
            <a:r>
              <a:rPr lang="en-US" dirty="0"/>
              <a:t>What is missing from programming languages that it wants?</a:t>
            </a:r>
          </a:p>
          <a:p>
            <a:pPr lvl="1"/>
            <a:r>
              <a:rPr lang="en-US" dirty="0"/>
              <a:t>Sense of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Sense of energy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5722E-9A58-4F3E-AE9D-59249ED7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25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0054-31CF-47CE-B2AB-C4ACA2C4F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 have no sense of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6AEC4-C0D8-451F-BBCE-77FB8B353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a system that needs to send messages to a motor every 10 milliseconds</a:t>
            </a:r>
          </a:p>
          <a:p>
            <a:pPr lvl="1"/>
            <a:r>
              <a:rPr lang="en-US" dirty="0"/>
              <a:t>Write a function that definitely completes within 10 milliseconds</a:t>
            </a:r>
          </a:p>
          <a:p>
            <a:pPr lvl="1"/>
            <a:endParaRPr lang="en-US" dirty="0"/>
          </a:p>
          <a:p>
            <a:r>
              <a:rPr lang="en-US" dirty="0"/>
              <a:t>Accounting for timing when programming is very challenging</a:t>
            </a:r>
          </a:p>
          <a:p>
            <a:pPr lvl="1"/>
            <a:r>
              <a:rPr lang="en-US" dirty="0"/>
              <a:t>We can profile code and determine timing at runtime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we know many details of hardware, instructions can give timing</a:t>
            </a:r>
          </a:p>
          <a:p>
            <a:pPr lvl="2"/>
            <a:r>
              <a:rPr lang="en-US" dirty="0"/>
              <a:t>Unless the code interacts with external devices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8DCDC-FCE7-4050-BBB4-56FDF3169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69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F604-C49C-4431-A574-AAA20950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energy use is rather complicated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7667-6D9F-42B6-88E2-671FC4911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might</a:t>
            </a:r>
          </a:p>
          <a:p>
            <a:pPr lvl="1"/>
            <a:r>
              <a:rPr lang="en-US" dirty="0"/>
              <a:t>Start executing a loop</a:t>
            </a:r>
          </a:p>
          <a:p>
            <a:pPr lvl="1"/>
            <a:r>
              <a:rPr lang="en-US" dirty="0"/>
              <a:t>Turn on/off an LED</a:t>
            </a:r>
          </a:p>
          <a:p>
            <a:pPr lvl="1"/>
            <a:r>
              <a:rPr lang="en-US" dirty="0"/>
              <a:t>Send messages over a wired bus to another device</a:t>
            </a:r>
          </a:p>
          <a:p>
            <a:pPr lvl="1"/>
            <a:endParaRPr lang="en-US" dirty="0"/>
          </a:p>
          <a:p>
            <a:r>
              <a:rPr lang="en-US" dirty="0"/>
              <a:t>Determining energy these operations take is really difficult</a:t>
            </a:r>
          </a:p>
          <a:p>
            <a:pPr lvl="1"/>
            <a:r>
              <a:rPr lang="en-US" dirty="0"/>
              <a:t>Even with many details of the hardware</a:t>
            </a:r>
          </a:p>
          <a:p>
            <a:pPr lvl="1"/>
            <a:r>
              <a:rPr lang="en-US" dirty="0"/>
              <a:t>Different choices of clocks can have a large impact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Often profiled at runtime after writing the code</a:t>
            </a:r>
          </a:p>
          <a:p>
            <a:pPr lvl="2"/>
            <a:r>
              <a:rPr lang="en-US" dirty="0"/>
              <a:t>Iterative write-test-modify cycle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5722E-9A58-4F3E-AE9D-59249ED7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4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8FF79-885F-4D4A-9D7A-772921B58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9765E-DAAA-4F78-91D3-DBEF72A05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for anyone who filled out the form by class Wednesday</a:t>
            </a:r>
          </a:p>
          <a:p>
            <a:pPr lvl="1"/>
            <a:r>
              <a:rPr lang="en-US" dirty="0"/>
              <a:t>Should be here today? Maybe Monday.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All orders have been placed</a:t>
            </a:r>
          </a:p>
          <a:p>
            <a:pPr lvl="1"/>
            <a:r>
              <a:rPr lang="en-US" dirty="0"/>
              <a:t>Except for a few new students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EE0EE-34BA-4C3C-AFB4-C9C341C8A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56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Microbit</a:t>
            </a:r>
            <a:r>
              <a:rPr lang="en-US" dirty="0"/>
              <a:t> microcontroller</a:t>
            </a:r>
          </a:p>
          <a:p>
            <a:endParaRPr lang="en-US" dirty="0"/>
          </a:p>
          <a:p>
            <a:r>
              <a:rPr lang="en-US" dirty="0"/>
              <a:t>Embedded Software</a:t>
            </a:r>
          </a:p>
          <a:p>
            <a:endParaRPr lang="en-US" dirty="0"/>
          </a:p>
          <a:p>
            <a:r>
              <a:rPr lang="en-US" b="1" dirty="0"/>
              <a:t>Embedded Toolchain</a:t>
            </a:r>
          </a:p>
          <a:p>
            <a:endParaRPr lang="en-US" dirty="0"/>
          </a:p>
          <a:p>
            <a:r>
              <a:rPr lang="en-US" dirty="0"/>
              <a:t>Lab Software Environment</a:t>
            </a:r>
          </a:p>
          <a:p>
            <a:endParaRPr lang="en-US" dirty="0"/>
          </a:p>
          <a:p>
            <a:r>
              <a:rPr lang="en-US" dirty="0"/>
              <a:t>Boot Process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71218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5F8D-6F94-4E9D-BB2F-BC129F60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compilation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03341-2607-460B-8DAC-B10B73567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first steps as any system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Compiler</a:t>
            </a:r>
          </a:p>
          <a:p>
            <a:pPr lvl="1"/>
            <a:r>
              <a:rPr lang="en-US" dirty="0"/>
              <a:t>Turn C code into assembly</a:t>
            </a:r>
          </a:p>
          <a:p>
            <a:pPr lvl="1"/>
            <a:r>
              <a:rPr lang="en-US" dirty="0"/>
              <a:t>Optimize code (often for size instead of speed)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4FC10-EB83-4792-ACE5-A1900D17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00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D569-C3AF-4ADC-B524-91AAB59C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compilers compile for different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CFB4F-1870-48E0-BCCB-43FF94189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compiler we’ll be using is a cross compiler</a:t>
            </a:r>
          </a:p>
          <a:p>
            <a:pPr lvl="1"/>
            <a:r>
              <a:rPr lang="en-US" dirty="0"/>
              <a:t>Run on one architecture but compile code for another</a:t>
            </a:r>
          </a:p>
          <a:p>
            <a:pPr lvl="2"/>
            <a:r>
              <a:rPr lang="en-US" dirty="0"/>
              <a:t>Example: runs on x86-64 but compiles armv7e-m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GCC is named: ARCH-VENDOR-(OS-)-ABI-</a:t>
            </a:r>
            <a:r>
              <a:rPr lang="en-US" dirty="0" err="1"/>
              <a:t>gcc</a:t>
            </a:r>
            <a:endParaRPr lang="en-US" dirty="0"/>
          </a:p>
          <a:p>
            <a:pPr lvl="1"/>
            <a:r>
              <a:rPr lang="en-US" dirty="0"/>
              <a:t>arm-none-</a:t>
            </a:r>
            <a:r>
              <a:rPr lang="en-US" dirty="0" err="1"/>
              <a:t>eabi</a:t>
            </a:r>
            <a:r>
              <a:rPr lang="en-US" dirty="0"/>
              <a:t>-</a:t>
            </a:r>
            <a:r>
              <a:rPr lang="en-US" dirty="0" err="1"/>
              <a:t>gcc</a:t>
            </a:r>
            <a:endParaRPr lang="en-US" dirty="0"/>
          </a:p>
          <a:p>
            <a:pPr lvl="2"/>
            <a:r>
              <a:rPr lang="en-US" dirty="0"/>
              <a:t>ARM architecture</a:t>
            </a:r>
          </a:p>
          <a:p>
            <a:pPr lvl="2"/>
            <a:r>
              <a:rPr lang="en-US" dirty="0"/>
              <a:t>No vendor</a:t>
            </a:r>
          </a:p>
          <a:p>
            <a:pPr lvl="2"/>
            <a:r>
              <a:rPr lang="en-US" dirty="0"/>
              <a:t>No OS</a:t>
            </a:r>
          </a:p>
          <a:p>
            <a:pPr lvl="2"/>
            <a:r>
              <a:rPr lang="en-US" dirty="0"/>
              <a:t>Embedded Application Binary Interface</a:t>
            </a:r>
          </a:p>
          <a:p>
            <a:pPr lvl="1"/>
            <a:r>
              <a:rPr lang="en-US" dirty="0"/>
              <a:t>Others: arm-none-</a:t>
            </a:r>
            <a:r>
              <a:rPr lang="en-US" dirty="0" err="1"/>
              <a:t>linux</a:t>
            </a:r>
            <a:r>
              <a:rPr lang="en-US" dirty="0"/>
              <a:t>-</a:t>
            </a:r>
            <a:r>
              <a:rPr lang="en-US" dirty="0" err="1"/>
              <a:t>gnueabi</a:t>
            </a:r>
            <a:r>
              <a:rPr lang="en-US" dirty="0"/>
              <a:t>, i686-unknown-linux-gnu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2C8B8-C5D5-4062-BE2A-6E3553DF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23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5F8D-6F94-4E9D-BB2F-BC129F60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compilation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03341-2607-460B-8DAC-B10B73567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first steps as any system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Compiler</a:t>
            </a:r>
          </a:p>
          <a:p>
            <a:pPr lvl="1"/>
            <a:r>
              <a:rPr lang="en-US" dirty="0"/>
              <a:t>Turn C code into assembly</a:t>
            </a:r>
          </a:p>
          <a:p>
            <a:pPr lvl="1"/>
            <a:r>
              <a:rPr lang="en-US" dirty="0"/>
              <a:t>Optimize code (often for size instead of speed)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Linker</a:t>
            </a:r>
          </a:p>
          <a:p>
            <a:pPr lvl="1"/>
            <a:r>
              <a:rPr lang="en-US" dirty="0"/>
              <a:t>Combine multiple C files together</a:t>
            </a:r>
          </a:p>
          <a:p>
            <a:pPr lvl="1"/>
            <a:r>
              <a:rPr lang="en-US" dirty="0"/>
              <a:t>Resolve dependencies</a:t>
            </a:r>
          </a:p>
          <a:p>
            <a:pPr lvl="2"/>
            <a:r>
              <a:rPr lang="en-US" dirty="0"/>
              <a:t>Point function calls at correct place</a:t>
            </a:r>
          </a:p>
          <a:p>
            <a:pPr lvl="2"/>
            <a:r>
              <a:rPr lang="en-US" dirty="0"/>
              <a:t>Connect creation and uses of global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4FC10-EB83-4792-ACE5-A1900D17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2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B7CB-EA80-42DD-A2C1-B12A76F2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Informing linker of system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E7964-1D99-495A-B87A-EB051A30C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Linker actually places code and variables in memory</a:t>
            </a:r>
          </a:p>
          <a:p>
            <a:pPr lvl="1"/>
            <a:r>
              <a:rPr lang="en-US" dirty="0"/>
              <a:t>It needs to know where to place things</a:t>
            </a:r>
          </a:p>
          <a:p>
            <a:pPr lvl="1"/>
            <a:endParaRPr lang="en-US" dirty="0"/>
          </a:p>
          <a:p>
            <a:r>
              <a:rPr lang="en-US" b="1" dirty="0"/>
              <a:t>How do traditional computers handle this?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D2CEA-33D9-4556-A570-52FA615C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9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B7CB-EA80-42DD-A2C1-B12A76F2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Informing linker of system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E7964-1D99-495A-B87A-EB051A30C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Linker actually places code and variables in memory</a:t>
            </a:r>
          </a:p>
          <a:p>
            <a:pPr lvl="1"/>
            <a:r>
              <a:rPr lang="en-US" dirty="0"/>
              <a:t>It needs to know where to place things</a:t>
            </a:r>
          </a:p>
          <a:p>
            <a:pPr lvl="1"/>
            <a:endParaRPr lang="en-US" dirty="0"/>
          </a:p>
          <a:p>
            <a:r>
              <a:rPr lang="en-US" b="1" dirty="0"/>
              <a:t>How do traditional computers handle this?</a:t>
            </a:r>
          </a:p>
          <a:p>
            <a:pPr lvl="1"/>
            <a:r>
              <a:rPr lang="en-US" dirty="0"/>
              <a:t>Virtual memory allows all applications to use the same memory addresses</a:t>
            </a:r>
          </a:p>
          <a:p>
            <a:pPr lvl="1"/>
            <a:endParaRPr lang="en-US" dirty="0"/>
          </a:p>
          <a:p>
            <a:r>
              <a:rPr lang="en-US" dirty="0"/>
              <a:t>Embedded solution</a:t>
            </a:r>
          </a:p>
          <a:p>
            <a:pPr lvl="1"/>
            <a:r>
              <a:rPr lang="en-US" dirty="0"/>
              <a:t>Only run a single application</a:t>
            </a:r>
          </a:p>
          <a:p>
            <a:pPr lvl="1"/>
            <a:r>
              <a:rPr lang="en-US" dirty="0"/>
              <a:t>Provide an LD file</a:t>
            </a:r>
          </a:p>
          <a:p>
            <a:pPr lvl="2"/>
            <a:r>
              <a:rPr lang="en-US" dirty="0"/>
              <a:t>Specifies memory layout for a certain system</a:t>
            </a:r>
          </a:p>
          <a:p>
            <a:pPr lvl="2"/>
            <a:r>
              <a:rPr lang="en-US" dirty="0"/>
              <a:t>Places sections of code in different places in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D2CEA-33D9-4556-A570-52FA615C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55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AB59-879B-4C60-8A44-C6F5AA68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LD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1C2B5-B8D6-4AE9-8737-1B3935421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nRF52833: 512 KB Flash, 128 KB SRAM</a:t>
            </a:r>
          </a:p>
          <a:p>
            <a:r>
              <a:rPr lang="en-US" dirty="0">
                <a:cs typeface="Courier New" panose="02070309020205020404" pitchFamily="49" charset="0"/>
              </a:rPr>
              <a:t>First, LD file defines memory regions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MEMORY {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FLASH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: ORIGIN = 0x00000000, LENGTH = 0x80000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RAM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:  ORIGIN = 0x20000000, LENGTH = 0x20000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neat thing about microcontrollers: pointers have meaning</a:t>
            </a:r>
          </a:p>
          <a:p>
            <a:pPr lvl="1"/>
            <a:r>
              <a:rPr lang="en-US" dirty="0"/>
              <a:t>Just printing the value of a pointer can tell you if it’s in Flash or 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9CB51-C207-40A7-982C-D29209EE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88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AB59-879B-4C60-8A44-C6F5AA68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LD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1C2B5-B8D6-4AE9-8737-1B3935421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It then places sections of code into those memory regions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.text : {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KEEP(*(.Vectors))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*(.text*)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*(.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 = ALIGN(4);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 &gt; FLASH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.;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9CB51-C207-40A7-982C-D29209EE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82FD45-3448-4078-87C6-682CF638018B}"/>
              </a:ext>
            </a:extLst>
          </p:cNvPr>
          <p:cNvSpPr txBox="1"/>
          <p:nvPr/>
        </p:nvSpPr>
        <p:spPr>
          <a:xfrm>
            <a:off x="5511800" y="1968500"/>
            <a:ext cx="6248400" cy="436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.data : AT (__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data_start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 = .;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*(.data*)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 = .;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} &gt; RAM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:    {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. = ALIGN(4);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__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bss_start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__ = .;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*(.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*)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. = ALIGN(4);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__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bss_end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__ = .;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} &gt; 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59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AB59-879B-4C60-8A44-C6F5AA68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1C2B5-B8D6-4AE9-8737-1B3935421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these sections come from?</a:t>
            </a:r>
          </a:p>
          <a:p>
            <a:r>
              <a:rPr lang="en-US" dirty="0"/>
              <a:t>Most are generated by the compiler</a:t>
            </a:r>
          </a:p>
          <a:p>
            <a:pPr lvl="1"/>
            <a:r>
              <a:rPr lang="en-US" dirty="0"/>
              <a:t>.text, .</a:t>
            </a:r>
            <a:r>
              <a:rPr lang="en-US" dirty="0" err="1"/>
              <a:t>rodata</a:t>
            </a:r>
            <a:r>
              <a:rPr lang="en-US" dirty="0"/>
              <a:t>, .data, .</a:t>
            </a:r>
            <a:r>
              <a:rPr lang="en-US" dirty="0" err="1"/>
              <a:t>bss</a:t>
            </a:r>
            <a:endParaRPr lang="en-US" dirty="0"/>
          </a:p>
          <a:p>
            <a:pPr lvl="1"/>
            <a:r>
              <a:rPr lang="en-US" dirty="0"/>
              <a:t>You need to be deep in the docs to figure out how the esoteric ones work</a:t>
            </a:r>
          </a:p>
          <a:p>
            <a:pPr lvl="1"/>
            <a:endParaRPr lang="en-US" dirty="0"/>
          </a:p>
          <a:p>
            <a:r>
              <a:rPr lang="en-US" dirty="0"/>
              <a:t>Some are generated by the programmer</a:t>
            </a:r>
          </a:p>
          <a:p>
            <a:pPr lvl="1"/>
            <a:r>
              <a:rPr lang="en-US" dirty="0"/>
              <a:t>Allows you to place certain data items in a specific way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__attribute__((section(".foo")))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test[10] = {0,0,0,0,0,0,0,0,0,0};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9CB51-C207-40A7-982C-D29209EE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7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5F8D-6F94-4E9D-BB2F-BC129F60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compilation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03341-2607-460B-8DAC-B10B73567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Same first steps as any system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Compiler</a:t>
            </a:r>
          </a:p>
          <a:p>
            <a:pPr lvl="1"/>
            <a:r>
              <a:rPr lang="en-US" dirty="0"/>
              <a:t>Turn C code into assembly</a:t>
            </a:r>
          </a:p>
          <a:p>
            <a:pPr lvl="1"/>
            <a:r>
              <a:rPr lang="en-US" dirty="0"/>
              <a:t>Optimize code (often for size instead of speed)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Linker</a:t>
            </a:r>
          </a:p>
          <a:p>
            <a:pPr lvl="1"/>
            <a:r>
              <a:rPr lang="en-US" dirty="0"/>
              <a:t>Combine multiple C files together</a:t>
            </a:r>
          </a:p>
          <a:p>
            <a:pPr lvl="1"/>
            <a:r>
              <a:rPr lang="en-US" dirty="0"/>
              <a:t>Resolve dependencies</a:t>
            </a:r>
          </a:p>
          <a:p>
            <a:pPr lvl="2"/>
            <a:r>
              <a:rPr lang="en-US" dirty="0"/>
              <a:t>Point function calls at correct place</a:t>
            </a:r>
          </a:p>
          <a:p>
            <a:pPr lvl="2"/>
            <a:r>
              <a:rPr lang="en-US" dirty="0"/>
              <a:t>Connect creation and uses of global variables</a:t>
            </a:r>
          </a:p>
          <a:p>
            <a:pPr lvl="2"/>
            <a:endParaRPr lang="en-US" dirty="0"/>
          </a:p>
          <a:p>
            <a:r>
              <a:rPr lang="en-US" dirty="0"/>
              <a:t>Output: a binary (or hex)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4FC10-EB83-4792-ACE5-A1900D17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7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challenges of embedded software</a:t>
            </a:r>
          </a:p>
          <a:p>
            <a:endParaRPr lang="en-US" dirty="0"/>
          </a:p>
          <a:p>
            <a:r>
              <a:rPr lang="en-US" dirty="0"/>
              <a:t>Describe compilation and linking of embedded code</a:t>
            </a:r>
          </a:p>
          <a:p>
            <a:endParaRPr lang="en-US" dirty="0"/>
          </a:p>
          <a:p>
            <a:r>
              <a:rPr lang="en-US" dirty="0"/>
              <a:t>Explore the microcontroller boot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C496-00B5-43D9-9B06-D47C2C99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C8267-7EE3-4349-9C8A-83ED25F3C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Demonstrated in the blink application in lab repo</a:t>
            </a:r>
          </a:p>
          <a:p>
            <a:pPr lvl="1"/>
            <a:r>
              <a:rPr lang="en-US" dirty="0"/>
              <a:t>https://github.com/nu-ce346/nu-microbit-base/tree/main/software/apps/blink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CEB8F-E7F9-4F7E-9781-BA3A1954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2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Microbit</a:t>
            </a:r>
            <a:r>
              <a:rPr lang="en-US" dirty="0"/>
              <a:t> microcontroller</a:t>
            </a:r>
          </a:p>
          <a:p>
            <a:endParaRPr lang="en-US" dirty="0"/>
          </a:p>
          <a:p>
            <a:r>
              <a:rPr lang="en-US" dirty="0"/>
              <a:t>Embedded Software</a:t>
            </a:r>
          </a:p>
          <a:p>
            <a:endParaRPr lang="en-US" dirty="0"/>
          </a:p>
          <a:p>
            <a:r>
              <a:rPr lang="en-US" dirty="0"/>
              <a:t>Embedded Toolchain</a:t>
            </a:r>
          </a:p>
          <a:p>
            <a:endParaRPr lang="en-US" dirty="0"/>
          </a:p>
          <a:p>
            <a:r>
              <a:rPr lang="en-US" b="1" dirty="0"/>
              <a:t>Lab Software Environment</a:t>
            </a:r>
          </a:p>
          <a:p>
            <a:endParaRPr lang="en-US" dirty="0"/>
          </a:p>
          <a:p>
            <a:r>
              <a:rPr lang="en-US" dirty="0"/>
              <a:t>Boot Process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36387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multitude of embedded software systems</a:t>
            </a:r>
          </a:p>
          <a:p>
            <a:pPr lvl="1"/>
            <a:r>
              <a:rPr lang="en-US" dirty="0"/>
              <a:t>Every microcontroller vendor has their own</a:t>
            </a:r>
          </a:p>
          <a:p>
            <a:pPr lvl="1"/>
            <a:r>
              <a:rPr lang="en-US" dirty="0"/>
              <a:t>Popular platforms like Arduino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We’re using the Nordic software plus some extensions made by my research group</a:t>
            </a:r>
          </a:p>
          <a:p>
            <a:pPr lvl="1"/>
            <a:r>
              <a:rPr lang="en-US" dirty="0"/>
              <a:t>It’ll be a few weeks until that matters for the most part</a:t>
            </a:r>
          </a:p>
          <a:p>
            <a:pPr lvl="1"/>
            <a:r>
              <a:rPr lang="en-US" dirty="0"/>
              <a:t>We’ll start off by writing low-level drivers ourselves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74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Kit (SDK)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 provided by Nordic for using their microcontrollers</a:t>
            </a:r>
          </a:p>
          <a:p>
            <a:pPr lvl="1"/>
            <a:r>
              <a:rPr lang="en-US" dirty="0"/>
              <a:t>Actually incredibly well documented! (relatively)</a:t>
            </a:r>
          </a:p>
          <a:p>
            <a:pPr lvl="1"/>
            <a:r>
              <a:rPr lang="en-US" dirty="0"/>
              <a:t>Various peripherals and library tools</a:t>
            </a:r>
          </a:p>
          <a:p>
            <a:pPr lvl="1"/>
            <a:endParaRPr lang="en-US" dirty="0"/>
          </a:p>
          <a:p>
            <a:r>
              <a:rPr lang="en-US" dirty="0"/>
              <a:t>SDK documentation</a:t>
            </a:r>
          </a:p>
          <a:p>
            <a:pPr lvl="1"/>
            <a:r>
              <a:rPr lang="en-US" sz="2000" dirty="0">
                <a:hlinkClick r:id="rId2"/>
              </a:rPr>
              <a:t>https://infocenter.nordicsemi.com/topic/sdk_nrf5_v16.0.0/index.html</a:t>
            </a:r>
            <a:endParaRPr lang="en-US" sz="2000" dirty="0"/>
          </a:p>
          <a:p>
            <a:pPr lvl="1"/>
            <a:r>
              <a:rPr lang="en-US" dirty="0"/>
              <a:t>Warning: search doesn’t really work</a:t>
            </a:r>
          </a:p>
          <a:p>
            <a:pPr lvl="1"/>
            <a:endParaRPr lang="en-US" dirty="0"/>
          </a:p>
          <a:p>
            <a:r>
              <a:rPr lang="en-US" dirty="0"/>
              <a:t>Most useful link is probably to the list of data structures</a:t>
            </a:r>
          </a:p>
          <a:p>
            <a:pPr lvl="1"/>
            <a:r>
              <a:rPr lang="en-US" sz="2000" dirty="0">
                <a:hlinkClick r:id="rId3"/>
              </a:rPr>
              <a:t>https://infocenter.nordicsemi.com/topic/sdk_nrf5_v16.0.0/annotated.html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82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4979-9C24-478E-BDC1-503BBDCD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nRF52x-base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199CE-3F13-47B8-ACF5-52679D686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Wrapper built around the SDK by Lab11</a:t>
            </a:r>
          </a:p>
          <a:p>
            <a:pPr lvl="1"/>
            <a:r>
              <a:rPr lang="en-US" dirty="0"/>
              <a:t>Branden Ghena, Brad Campbell (UVA), Neal Jackson, a few others</a:t>
            </a:r>
          </a:p>
          <a:p>
            <a:pPr lvl="1"/>
            <a:r>
              <a:rPr lang="en-US" dirty="0"/>
              <a:t>Allows everything to be used with </a:t>
            </a:r>
            <a:r>
              <a:rPr lang="en-US" dirty="0" err="1"/>
              <a:t>Makefiles</a:t>
            </a:r>
            <a:r>
              <a:rPr lang="en-US" dirty="0"/>
              <a:t> and command line</a:t>
            </a:r>
          </a:p>
          <a:p>
            <a:pPr lvl="1"/>
            <a:r>
              <a:rPr lang="en-US" dirty="0">
                <a:hlinkClick r:id="rId2"/>
              </a:rPr>
              <a:t>https://github.com/lab11/nrf52x-base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 include it as a submodule</a:t>
            </a:r>
          </a:p>
          <a:p>
            <a:pPr lvl="1"/>
            <a:r>
              <a:rPr lang="en-US" dirty="0"/>
              <a:t>It has a copy of the SDK code and </a:t>
            </a:r>
            <a:r>
              <a:rPr lang="en-US" dirty="0" err="1"/>
              <a:t>softdevice</a:t>
            </a:r>
            <a:r>
              <a:rPr lang="en-US" dirty="0"/>
              <a:t> binaries</a:t>
            </a:r>
          </a:p>
          <a:p>
            <a:pPr lvl="1"/>
            <a:r>
              <a:rPr lang="en-US" dirty="0"/>
              <a:t>It has a whole </a:t>
            </a:r>
            <a:r>
              <a:rPr lang="en-US" dirty="0" err="1"/>
              <a:t>Makefile</a:t>
            </a:r>
            <a:r>
              <a:rPr lang="en-US" dirty="0"/>
              <a:t> system to include to proper C and H files</a:t>
            </a:r>
          </a:p>
          <a:p>
            <a:pPr lvl="1"/>
            <a:r>
              <a:rPr lang="en-US" dirty="0"/>
              <a:t>We include a Board file that specifies our specific board’s needs and capabilities</a:t>
            </a:r>
          </a:p>
          <a:p>
            <a:pPr lvl="1"/>
            <a:endParaRPr lang="en-US" dirty="0"/>
          </a:p>
          <a:p>
            <a:r>
              <a:rPr lang="en-US" dirty="0"/>
              <a:t>Go to repo to explain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4D61F-F2A3-4B68-8D19-97B9D6B9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1026" name="Picture 2" descr="Home | Lab11">
            <a:extLst>
              <a:ext uri="{FF2B5EF4-FFF2-40B4-BE49-F238E27FC236}">
                <a16:creationId xmlns:a16="http://schemas.microsoft.com/office/drawing/2014/main" id="{ECBEB5FE-DE19-418B-94B3-633BADE62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097" y="3429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206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Microbit</a:t>
            </a:r>
            <a:r>
              <a:rPr lang="en-US" dirty="0"/>
              <a:t> microcontroller</a:t>
            </a:r>
          </a:p>
          <a:p>
            <a:endParaRPr lang="en-US" dirty="0"/>
          </a:p>
          <a:p>
            <a:r>
              <a:rPr lang="en-US" dirty="0"/>
              <a:t>Embedded Software</a:t>
            </a:r>
          </a:p>
          <a:p>
            <a:endParaRPr lang="en-US" dirty="0"/>
          </a:p>
          <a:p>
            <a:r>
              <a:rPr lang="en-US" dirty="0"/>
              <a:t>Embedded Toolchain</a:t>
            </a:r>
          </a:p>
          <a:p>
            <a:endParaRPr lang="en-US" dirty="0"/>
          </a:p>
          <a:p>
            <a:r>
              <a:rPr lang="en-US" dirty="0"/>
              <a:t>Lab Software Environment</a:t>
            </a:r>
          </a:p>
          <a:p>
            <a:endParaRPr lang="en-US" dirty="0"/>
          </a:p>
          <a:p>
            <a:r>
              <a:rPr lang="en-US" b="1" dirty="0"/>
              <a:t>Boot Process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65120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AB59-879B-4C60-8A44-C6F5AA68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microcontroller </a:t>
            </a:r>
            <a:r>
              <a:rPr lang="en-US" i="1" dirty="0"/>
              <a:t>start</a:t>
            </a:r>
            <a:r>
              <a:rPr lang="en-US" dirty="0"/>
              <a:t> running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1C2B5-B8D6-4AE9-8737-1B3935421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comes on</a:t>
            </a:r>
          </a:p>
          <a:p>
            <a:r>
              <a:rPr lang="en-US" dirty="0"/>
              <a:t>Microcontroller needs to start executing assembly code</a:t>
            </a:r>
          </a:p>
          <a:p>
            <a:endParaRPr lang="en-US" dirty="0"/>
          </a:p>
          <a:p>
            <a:r>
              <a:rPr lang="en-US" dirty="0"/>
              <a:t>You expect your main() function to run</a:t>
            </a:r>
          </a:p>
          <a:p>
            <a:pPr lvl="1"/>
            <a:r>
              <a:rPr lang="en-US" dirty="0"/>
              <a:t>But a few things need to happen 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9CB51-C207-40A7-982C-D29209EE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559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9B78-9336-4F88-8912-DAC18D8D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set a stack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01DD9-79F8-4735-97B6-32F47249D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Assembly code might need to write data to the stack</a:t>
            </a:r>
          </a:p>
          <a:p>
            <a:pPr lvl="1"/>
            <a:r>
              <a:rPr lang="en-US" dirty="0"/>
              <a:t>Might call functions that need to stack registers</a:t>
            </a:r>
          </a:p>
          <a:p>
            <a:pPr lvl="1"/>
            <a:endParaRPr lang="en-US" dirty="0"/>
          </a:p>
          <a:p>
            <a:r>
              <a:rPr lang="en-US" dirty="0"/>
              <a:t>ARM: Valid address for the stack pointer is at address 0 in Flash</a:t>
            </a:r>
          </a:p>
          <a:p>
            <a:pPr lvl="1"/>
            <a:r>
              <a:rPr lang="en-US" dirty="0"/>
              <a:t>Needs to point to somewhere in RAM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Hardware loads it into the Stack Pointer when it powers 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4C411-0E8D-402B-954E-30229BE7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85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07899-C097-4C9A-9530-63FD2A93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set the program counter (PC)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BE047-1963-4DC7-8D96-074D7E0DD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a.k.a. the Instruction Pointer (IP) in x86 land</a:t>
            </a:r>
          </a:p>
          <a:p>
            <a:endParaRPr lang="en-US" dirty="0"/>
          </a:p>
          <a:p>
            <a:r>
              <a:rPr lang="en-US" dirty="0"/>
              <a:t>ARM: valid instruction pointer is at address 4 in Flash</a:t>
            </a:r>
          </a:p>
          <a:p>
            <a:pPr lvl="1"/>
            <a:r>
              <a:rPr lang="en-US" dirty="0"/>
              <a:t>Could point to RAM, usually to Flash though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Automatically loaded into the PC after the SP is loaded</a:t>
            </a:r>
          </a:p>
          <a:p>
            <a:pPr lvl="2"/>
            <a:r>
              <a:rPr lang="en-US" dirty="0"/>
              <a:t>Again, hardware does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5ED7D-F364-4D2D-87D2-5E19E5B3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243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E373-F32A-4AEC-B7BD-0BE449D82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“reset handler” prepares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7CB8A-DFB0-4420-A944-D50B3F554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Code that handles system resets</a:t>
            </a:r>
          </a:p>
          <a:p>
            <a:pPr lvl="1"/>
            <a:r>
              <a:rPr lang="en-US" dirty="0"/>
              <a:t>Either reset button or power-on reset</a:t>
            </a:r>
          </a:p>
          <a:p>
            <a:pPr lvl="1"/>
            <a:r>
              <a:rPr lang="en-US" dirty="0"/>
              <a:t>Address was loaded into PC in Step 1</a:t>
            </a:r>
          </a:p>
          <a:p>
            <a:pPr lvl="1"/>
            <a:endParaRPr lang="en-US" dirty="0"/>
          </a:p>
          <a:p>
            <a:r>
              <a:rPr lang="en-US" dirty="0"/>
              <a:t>Reset handler code:</a:t>
            </a:r>
          </a:p>
          <a:p>
            <a:pPr lvl="1"/>
            <a:r>
              <a:rPr lang="en-US" dirty="0"/>
              <a:t>Loads initial values of .data section from Flash into RAM</a:t>
            </a:r>
          </a:p>
          <a:p>
            <a:pPr lvl="1"/>
            <a:r>
              <a:rPr lang="en-US" dirty="0"/>
              <a:t>Loads zeros as values of .</a:t>
            </a:r>
            <a:r>
              <a:rPr lang="en-US" dirty="0" err="1"/>
              <a:t>bss</a:t>
            </a:r>
            <a:r>
              <a:rPr lang="en-US" dirty="0"/>
              <a:t> section in RAM</a:t>
            </a:r>
          </a:p>
          <a:p>
            <a:pPr lvl="1"/>
            <a:r>
              <a:rPr lang="en-US" dirty="0"/>
              <a:t>Calls </a:t>
            </a:r>
            <a:r>
              <a:rPr lang="en-US" dirty="0" err="1"/>
              <a:t>SystemInit</a:t>
            </a:r>
            <a:endParaRPr lang="en-US" dirty="0"/>
          </a:p>
          <a:p>
            <a:pPr lvl="2"/>
            <a:r>
              <a:rPr lang="en-US" dirty="0"/>
              <a:t>Handles various hardware configurations/errata</a:t>
            </a:r>
          </a:p>
          <a:p>
            <a:pPr lvl="1"/>
            <a:r>
              <a:rPr lang="en-US" dirty="0"/>
              <a:t>Calls _start</a:t>
            </a:r>
          </a:p>
          <a:p>
            <a:pPr lvl="2"/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900" dirty="0">
                <a:hlinkClick r:id="rId2"/>
              </a:rPr>
              <a:t>nu-</a:t>
            </a:r>
            <a:r>
              <a:rPr lang="en-US" sz="1900" dirty="0" err="1">
                <a:hlinkClick r:id="rId2"/>
              </a:rPr>
              <a:t>microbit</a:t>
            </a:r>
            <a:r>
              <a:rPr lang="en-US" sz="1900" dirty="0">
                <a:hlinkClick r:id="rId2"/>
              </a:rPr>
              <a:t>-base/software/nrf52x-base/</a:t>
            </a:r>
            <a:r>
              <a:rPr lang="en-US" sz="1900" dirty="0" err="1">
                <a:hlinkClick r:id="rId2"/>
              </a:rPr>
              <a:t>sdk</a:t>
            </a:r>
            <a:r>
              <a:rPr lang="en-US" sz="1900" dirty="0">
                <a:hlinkClick r:id="rId2"/>
              </a:rPr>
              <a:t>/nrf5_sdk_16.0.0/modules/</a:t>
            </a:r>
            <a:r>
              <a:rPr lang="en-US" sz="1900" dirty="0" err="1">
                <a:hlinkClick r:id="rId2"/>
              </a:rPr>
              <a:t>nrfx</a:t>
            </a:r>
            <a:r>
              <a:rPr lang="en-US" sz="1900" dirty="0">
                <a:hlinkClick r:id="rId2"/>
              </a:rPr>
              <a:t>/</a:t>
            </a:r>
            <a:r>
              <a:rPr lang="en-US" sz="1900" dirty="0" err="1">
                <a:hlinkClick r:id="rId2"/>
              </a:rPr>
              <a:t>mdk</a:t>
            </a:r>
            <a:r>
              <a:rPr lang="en-US" sz="1900" dirty="0">
                <a:hlinkClick r:id="rId2"/>
              </a:rPr>
              <a:t>/gcc_startup_nrf52833.S</a:t>
            </a:r>
            <a:br>
              <a:rPr lang="en-US" sz="1900" dirty="0"/>
            </a:br>
            <a:br>
              <a:rPr lang="en-US" sz="1900" dirty="0"/>
            </a:br>
            <a:r>
              <a:rPr lang="en-US" sz="1900" dirty="0">
                <a:hlinkClick r:id="rId3"/>
              </a:rPr>
              <a:t>nu-</a:t>
            </a:r>
            <a:r>
              <a:rPr lang="en-US" sz="1900" dirty="0" err="1">
                <a:hlinkClick r:id="rId3"/>
              </a:rPr>
              <a:t>microbit</a:t>
            </a:r>
            <a:r>
              <a:rPr lang="en-US" sz="1900" dirty="0">
                <a:hlinkClick r:id="rId3"/>
              </a:rPr>
              <a:t>-base/software/nrf52x-base/</a:t>
            </a:r>
            <a:r>
              <a:rPr lang="en-US" sz="1900" dirty="0" err="1">
                <a:hlinkClick r:id="rId3"/>
              </a:rPr>
              <a:t>sdk</a:t>
            </a:r>
            <a:r>
              <a:rPr lang="en-US" sz="1900" dirty="0">
                <a:hlinkClick r:id="rId3"/>
              </a:rPr>
              <a:t>/nrf5_sdk_16.0.0/modules/</a:t>
            </a:r>
            <a:r>
              <a:rPr lang="en-US" sz="1900" dirty="0" err="1">
                <a:hlinkClick r:id="rId3"/>
              </a:rPr>
              <a:t>nrfx</a:t>
            </a:r>
            <a:r>
              <a:rPr lang="en-US" sz="1900" dirty="0">
                <a:hlinkClick r:id="rId3"/>
              </a:rPr>
              <a:t>/</a:t>
            </a:r>
            <a:r>
              <a:rPr lang="en-US" sz="1900" dirty="0" err="1">
                <a:hlinkClick r:id="rId3"/>
              </a:rPr>
              <a:t>mdk</a:t>
            </a:r>
            <a:r>
              <a:rPr lang="en-US" sz="1900" dirty="0">
                <a:hlinkClick r:id="rId3"/>
              </a:rPr>
              <a:t>/system_nrf52.c</a:t>
            </a:r>
            <a:br>
              <a:rPr lang="en-US" sz="1700" dirty="0"/>
            </a:b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89313-B3E7-4EE7-AB1A-38A1B4FE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0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Microbit</a:t>
            </a:r>
            <a:r>
              <a:rPr lang="en-US" b="1" dirty="0"/>
              <a:t> microcontroller</a:t>
            </a:r>
          </a:p>
          <a:p>
            <a:endParaRPr lang="en-US" dirty="0"/>
          </a:p>
          <a:p>
            <a:r>
              <a:rPr lang="en-US" dirty="0"/>
              <a:t>Embedded Software</a:t>
            </a:r>
          </a:p>
          <a:p>
            <a:endParaRPr lang="en-US" dirty="0"/>
          </a:p>
          <a:p>
            <a:r>
              <a:rPr lang="en-US" dirty="0"/>
              <a:t>Embedded Toolchain</a:t>
            </a:r>
          </a:p>
          <a:p>
            <a:endParaRPr lang="en-US" dirty="0"/>
          </a:p>
          <a:p>
            <a:r>
              <a:rPr lang="en-US" dirty="0"/>
              <a:t>Lab Software Environment</a:t>
            </a:r>
          </a:p>
          <a:p>
            <a:endParaRPr lang="en-US" dirty="0"/>
          </a:p>
          <a:p>
            <a:r>
              <a:rPr lang="en-US" dirty="0"/>
              <a:t>Boot Process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1303934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2789F-476E-4D72-A08C-E937E25C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set up C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E1D3-7C1B-4B15-929E-6F17EC561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_start is provided by </a:t>
            </a:r>
            <a:r>
              <a:rPr lang="en-US" dirty="0" err="1"/>
              <a:t>newlib</a:t>
            </a:r>
            <a:endParaRPr lang="en-US" dirty="0"/>
          </a:p>
          <a:p>
            <a:pPr lvl="1"/>
            <a:r>
              <a:rPr lang="en-US" dirty="0"/>
              <a:t>An implementation of </a:t>
            </a:r>
            <a:r>
              <a:rPr lang="en-US" dirty="0" err="1"/>
              <a:t>libc</a:t>
            </a:r>
            <a:r>
              <a:rPr lang="en-US" dirty="0"/>
              <a:t> – the C standard library</a:t>
            </a:r>
          </a:p>
          <a:p>
            <a:pPr lvl="1"/>
            <a:r>
              <a:rPr lang="en-US" dirty="0"/>
              <a:t>Startup is a file usually named crt0</a:t>
            </a:r>
          </a:p>
          <a:p>
            <a:pPr lvl="1"/>
            <a:endParaRPr lang="en-US" dirty="0"/>
          </a:p>
          <a:p>
            <a:r>
              <a:rPr lang="en-US" dirty="0"/>
              <a:t>Does more setup, almost none of which is relevant for our system</a:t>
            </a:r>
          </a:p>
          <a:p>
            <a:pPr lvl="1"/>
            <a:r>
              <a:rPr lang="en-US" dirty="0"/>
              <a:t>Probably is this code that actually zeros out .</a:t>
            </a:r>
            <a:r>
              <a:rPr lang="en-US" dirty="0" err="1"/>
              <a:t>bss</a:t>
            </a:r>
            <a:endParaRPr lang="en-US" dirty="0"/>
          </a:p>
          <a:p>
            <a:pPr lvl="1"/>
            <a:r>
              <a:rPr lang="en-US" dirty="0"/>
              <a:t>Sets </a:t>
            </a:r>
            <a:r>
              <a:rPr lang="en-US" dirty="0" err="1"/>
              <a:t>argc</a:t>
            </a:r>
            <a:r>
              <a:rPr lang="en-US" dirty="0"/>
              <a:t> and </a:t>
            </a:r>
            <a:r>
              <a:rPr lang="en-US" dirty="0" err="1"/>
              <a:t>argv</a:t>
            </a:r>
            <a:r>
              <a:rPr lang="en-US" dirty="0"/>
              <a:t> to 0</a:t>
            </a:r>
          </a:p>
          <a:p>
            <a:pPr lvl="1"/>
            <a:r>
              <a:rPr lang="en-US" dirty="0"/>
              <a:t>Calls main()  !!!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https://sourceware.org/git/gitweb.cgi?p=newlib-cygwin.git;a=blob_plain;f=libgloss/arm/crt0.S;hb=HEAD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52579-85BD-4078-B531-03F4D729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838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5333-AF8C-4C71-9E15-C206320C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writeup with way more details and a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9DC2-37A8-42CA-8FB6-4B4B1FE09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649308" cy="5029200"/>
          </a:xfrm>
        </p:spPr>
        <p:txBody>
          <a:bodyPr/>
          <a:lstStyle/>
          <a:p>
            <a:r>
              <a:rPr lang="en-US" dirty="0"/>
              <a:t>Relevant guide!!</a:t>
            </a:r>
          </a:p>
          <a:p>
            <a:pPr lvl="1"/>
            <a:r>
              <a:rPr lang="en-US" dirty="0">
                <a:hlinkClick r:id="rId2"/>
              </a:rPr>
              <a:t>https://embeddedartistry.com/blog/2019/04/17/exploring-startup-implementations-newlib-arm/</a:t>
            </a:r>
            <a:endParaRPr lang="en-US" dirty="0"/>
          </a:p>
          <a:p>
            <a:pPr lvl="1"/>
            <a:r>
              <a:rPr lang="en-US" dirty="0"/>
              <a:t>Covers the nRF52!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FDBD1-CA31-46C2-A3A9-8B51D214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3B5ABE-F955-4C23-99E0-53EE676D4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537" y="1143000"/>
            <a:ext cx="6386512" cy="531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1597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Microbit</a:t>
            </a:r>
            <a:r>
              <a:rPr lang="en-US" dirty="0"/>
              <a:t> microcontroller</a:t>
            </a:r>
          </a:p>
          <a:p>
            <a:endParaRPr lang="en-US" dirty="0"/>
          </a:p>
          <a:p>
            <a:r>
              <a:rPr lang="en-US" dirty="0"/>
              <a:t>Embedded Software</a:t>
            </a:r>
          </a:p>
          <a:p>
            <a:endParaRPr lang="en-US" dirty="0"/>
          </a:p>
          <a:p>
            <a:r>
              <a:rPr lang="en-US" dirty="0"/>
              <a:t>Embedded Toolchain</a:t>
            </a:r>
          </a:p>
          <a:p>
            <a:endParaRPr lang="en-US" dirty="0"/>
          </a:p>
          <a:p>
            <a:r>
              <a:rPr lang="en-US" dirty="0"/>
              <a:t>Lab Software Environment</a:t>
            </a:r>
          </a:p>
          <a:p>
            <a:endParaRPr lang="en-US" dirty="0"/>
          </a:p>
          <a:p>
            <a:r>
              <a:rPr lang="en-US" dirty="0"/>
              <a:t>Boot Process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2399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89E4251-5EC6-4CD2-ADDA-284714CAF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42188" y="228600"/>
            <a:ext cx="7437755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Micro:bit</a:t>
            </a:r>
            <a:r>
              <a:rPr lang="en-US" dirty="0"/>
              <a:t> 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332705" cy="5029200"/>
          </a:xfrm>
        </p:spPr>
        <p:txBody>
          <a:bodyPr>
            <a:normAutofit/>
          </a:bodyPr>
          <a:lstStyle/>
          <a:p>
            <a:r>
              <a:rPr lang="en-US" dirty="0"/>
              <a:t>Circuit board</a:t>
            </a:r>
          </a:p>
          <a:p>
            <a:pPr lvl="1"/>
            <a:r>
              <a:rPr lang="en-US" dirty="0"/>
              <a:t>Entire thing</a:t>
            </a:r>
          </a:p>
          <a:p>
            <a:pPr lvl="1"/>
            <a:r>
              <a:rPr lang="en-US" dirty="0" err="1"/>
              <a:t>a.k.a</a:t>
            </a:r>
            <a:r>
              <a:rPr lang="en-US" dirty="0"/>
              <a:t> “Dev Board”</a:t>
            </a:r>
          </a:p>
          <a:p>
            <a:pPr lvl="1"/>
            <a:r>
              <a:rPr lang="en-US" dirty="0" err="1"/>
              <a:t>a.k.a</a:t>
            </a:r>
            <a:r>
              <a:rPr lang="en-US" dirty="0"/>
              <a:t> PCB</a:t>
            </a:r>
            <a:br>
              <a:rPr lang="en-US" dirty="0"/>
            </a:br>
            <a:r>
              <a:rPr lang="en-US" dirty="0"/>
              <a:t>(Printed Circuit Board)</a:t>
            </a:r>
          </a:p>
          <a:p>
            <a:pPr lvl="1"/>
            <a:endParaRPr lang="en-US" dirty="0"/>
          </a:p>
          <a:p>
            <a:r>
              <a:rPr lang="en-US" dirty="0"/>
              <a:t>Microcontroller</a:t>
            </a:r>
          </a:p>
          <a:p>
            <a:pPr lvl="1"/>
            <a:r>
              <a:rPr lang="en-US" dirty="0"/>
              <a:t>The computer on it</a:t>
            </a:r>
          </a:p>
          <a:p>
            <a:pPr lvl="1"/>
            <a:r>
              <a:rPr lang="en-US" dirty="0" err="1"/>
              <a:t>Microbit</a:t>
            </a:r>
            <a:r>
              <a:rPr lang="en-US" dirty="0"/>
              <a:t> has two</a:t>
            </a:r>
          </a:p>
          <a:p>
            <a:pPr lvl="2"/>
            <a:r>
              <a:rPr lang="en-US" dirty="0"/>
              <a:t>One as a programmer</a:t>
            </a:r>
          </a:p>
          <a:p>
            <a:pPr lvl="2"/>
            <a:r>
              <a:rPr lang="en-US" dirty="0"/>
              <a:t>One for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9BB9C9-1412-4004-B9C0-4802440BD157}"/>
              </a:ext>
            </a:extLst>
          </p:cNvPr>
          <p:cNvGrpSpPr/>
          <p:nvPr/>
        </p:nvGrpSpPr>
        <p:grpSpPr>
          <a:xfrm>
            <a:off x="5473702" y="4265246"/>
            <a:ext cx="4066719" cy="2206848"/>
            <a:chOff x="5473702" y="4265246"/>
            <a:chExt cx="4066719" cy="220684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0F8F8B-B722-4E3D-800B-56BDA3138137}"/>
                </a:ext>
              </a:extLst>
            </p:cNvPr>
            <p:cNvSpPr/>
            <p:nvPr/>
          </p:nvSpPr>
          <p:spPr>
            <a:xfrm>
              <a:off x="7150100" y="4265246"/>
              <a:ext cx="711200" cy="738554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D3BBEDE-CDCA-4A6B-83A3-C4EA8039B0AD}"/>
                </a:ext>
              </a:extLst>
            </p:cNvPr>
            <p:cNvSpPr/>
            <p:nvPr/>
          </p:nvSpPr>
          <p:spPr>
            <a:xfrm>
              <a:off x="8829221" y="4316046"/>
              <a:ext cx="711200" cy="738554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61BA9A5-D7EC-4BD2-AA05-754E320DA9C9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H="1">
              <a:off x="6311901" y="4895641"/>
              <a:ext cx="942352" cy="127655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DA96F7-A3F5-446F-9E8B-0FD14FA540E3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311902" y="4946441"/>
              <a:ext cx="2621472" cy="122575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DF47A4-DDFF-4865-800E-647972AB7DC0}"/>
                </a:ext>
              </a:extLst>
            </p:cNvPr>
            <p:cNvSpPr txBox="1"/>
            <p:nvPr/>
          </p:nvSpPr>
          <p:spPr>
            <a:xfrm>
              <a:off x="5473702" y="6102762"/>
              <a:ext cx="177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Microcontrollers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312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67B239-3993-4F64-8AEA-598A52FC1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543" y="2796382"/>
            <a:ext cx="6572902" cy="37425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D2742-2D0C-433D-93EC-2CA86C15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KL27Z – Programmer on the </a:t>
            </a:r>
            <a:r>
              <a:rPr lang="en-US" dirty="0" err="1"/>
              <a:t>Micro:bit</a:t>
            </a:r>
            <a:r>
              <a:rPr lang="en-US" dirty="0"/>
              <a:t> 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805E4-E210-40AC-A3A3-D86D6BA8C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32-bit ARM Cortex-M0+ microcontroller</a:t>
            </a:r>
          </a:p>
          <a:p>
            <a:pPr lvl="1"/>
            <a:r>
              <a:rPr lang="en-US" dirty="0"/>
              <a:t>48 MHz core, 16 KB RAM, 256 KB Flash</a:t>
            </a:r>
          </a:p>
          <a:p>
            <a:r>
              <a:rPr lang="en-US" dirty="0"/>
              <a:t>Acts as a programming interface to nRF52833</a:t>
            </a:r>
          </a:p>
          <a:p>
            <a:pPr lvl="1"/>
            <a:r>
              <a:rPr lang="en-US" dirty="0"/>
              <a:t>Connects to USB and to JTAG (SWD)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79421-1A15-4E11-9924-4F8CE731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28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123A-8DDE-4F89-AA12-8D6E14FA4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– Microcontroller on the </a:t>
            </a:r>
            <a:r>
              <a:rPr lang="en-US" dirty="0" err="1"/>
              <a:t>Micro:bit</a:t>
            </a:r>
            <a:r>
              <a:rPr lang="en-US" dirty="0"/>
              <a:t> 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79067-E6DA-4EE2-A6E6-C8B2F99B6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32-bit ARM Cortex-M4F microcontroller</a:t>
            </a:r>
          </a:p>
          <a:p>
            <a:pPr lvl="1"/>
            <a:r>
              <a:rPr lang="en-US" dirty="0"/>
              <a:t>64 MHz core, 128 KB RAM, 512 KB Flash</a:t>
            </a:r>
          </a:p>
          <a:p>
            <a:pPr lvl="1"/>
            <a:r>
              <a:rPr lang="en-US" dirty="0"/>
              <a:t>Floating point support</a:t>
            </a:r>
          </a:p>
          <a:p>
            <a:pPr lvl="1"/>
            <a:r>
              <a:rPr lang="en-US" dirty="0"/>
              <a:t>2.4 GHz Radio: Bluetooth Low energy / 802.15.4</a:t>
            </a:r>
          </a:p>
          <a:p>
            <a:pPr lvl="1"/>
            <a:r>
              <a:rPr lang="en-US" dirty="0"/>
              <a:t>Various peripherals</a:t>
            </a:r>
          </a:p>
          <a:p>
            <a:pPr lvl="2"/>
            <a:r>
              <a:rPr lang="en-US" dirty="0"/>
              <a:t>ADC, PWM</a:t>
            </a:r>
          </a:p>
          <a:p>
            <a:pPr lvl="2"/>
            <a:r>
              <a:rPr lang="en-US" dirty="0"/>
              <a:t>I2C, UART, SPI, USB</a:t>
            </a:r>
          </a:p>
          <a:p>
            <a:pPr lvl="2"/>
            <a:r>
              <a:rPr lang="en-US" dirty="0"/>
              <a:t>RNG, 32-bit Timers, Watchdog, Temperature</a:t>
            </a:r>
          </a:p>
          <a:p>
            <a:pPr lvl="2"/>
            <a:r>
              <a:rPr lang="en-US" dirty="0"/>
              <a:t>Up to 42 I/O pins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78D96-2DFC-4902-A7DD-9B7DA5F5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pic>
        <p:nvPicPr>
          <p:cNvPr id="5122" name="Picture 2" descr="nRF52833 - Advanced Bluetooth multiprotocol SoC - nordicsemi.com">
            <a:extLst>
              <a:ext uri="{FF2B5EF4-FFF2-40B4-BE49-F238E27FC236}">
                <a16:creationId xmlns:a16="http://schemas.microsoft.com/office/drawing/2014/main" id="{0B24C1A5-6CBC-4D7C-A896-90F51A218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40700" y="2984500"/>
            <a:ext cx="2989263" cy="298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127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1F63-6F6E-4515-8C51-BF0253DE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the datasheet!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20635-E688-4A9D-8F29-EE913724D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nRF52833 Product Specification</a:t>
            </a:r>
            <a:endParaRPr lang="en-US" dirty="0">
              <a:hlinkClick r:id="rId2"/>
            </a:endParaRPr>
          </a:p>
          <a:p>
            <a:pPr lvl="1"/>
            <a:r>
              <a:rPr lang="en-US" dirty="0"/>
              <a:t>Online: </a:t>
            </a:r>
            <a:r>
              <a:rPr lang="en-US" dirty="0">
                <a:hlinkClick r:id="rId2"/>
              </a:rPr>
              <a:t>https://infocenter.nordicsemi.com/index.jsp?topic=%2Fps_nrf52833%2Fkeyfeatures_html5.html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PDF: </a:t>
            </a:r>
            <a:r>
              <a:rPr lang="en-US" dirty="0">
                <a:hlinkClick r:id="rId3"/>
              </a:rPr>
              <a:t>https://infocenter.nordicsemi.com/pdf/nRF52833_PS_v1.3.pdf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9FED6-F305-43EB-9437-AB2E3FA4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39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Microbit</a:t>
            </a:r>
            <a:r>
              <a:rPr lang="en-US" dirty="0"/>
              <a:t> microcontroller</a:t>
            </a:r>
          </a:p>
          <a:p>
            <a:endParaRPr lang="en-US" dirty="0"/>
          </a:p>
          <a:p>
            <a:r>
              <a:rPr lang="en-US" b="1" dirty="0"/>
              <a:t>Embedded Software</a:t>
            </a:r>
          </a:p>
          <a:p>
            <a:endParaRPr lang="en-US" dirty="0"/>
          </a:p>
          <a:p>
            <a:r>
              <a:rPr lang="en-US" dirty="0"/>
              <a:t>Embedded Toolchain</a:t>
            </a:r>
          </a:p>
          <a:p>
            <a:endParaRPr lang="en-US" dirty="0"/>
          </a:p>
          <a:p>
            <a:r>
              <a:rPr lang="en-US" dirty="0"/>
              <a:t>Lab Software Environment</a:t>
            </a:r>
          </a:p>
          <a:p>
            <a:endParaRPr lang="en-US" dirty="0"/>
          </a:p>
          <a:p>
            <a:r>
              <a:rPr lang="en-US" dirty="0"/>
              <a:t>Boot Process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77896850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370</TotalTime>
  <Words>2163</Words>
  <Application>Microsoft Office PowerPoint</Application>
  <PresentationFormat>Widescreen</PresentationFormat>
  <Paragraphs>455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Courier New</vt:lpstr>
      <vt:lpstr>Tahoma</vt:lpstr>
      <vt:lpstr>Class Slides</vt:lpstr>
      <vt:lpstr>Lecture 03 Embedded Software</vt:lpstr>
      <vt:lpstr>Updates</vt:lpstr>
      <vt:lpstr>Today’s Goals</vt:lpstr>
      <vt:lpstr>Outline</vt:lpstr>
      <vt:lpstr>Micro:bit v2</vt:lpstr>
      <vt:lpstr>KL27Z – Programmer on the Micro:bit v2</vt:lpstr>
      <vt:lpstr>nRF52833 – Microcontroller on the Micro:bit v2</vt:lpstr>
      <vt:lpstr>To the datasheet!</vt:lpstr>
      <vt:lpstr>Outline</vt:lpstr>
      <vt:lpstr>Assumptions of embedded programs</vt:lpstr>
      <vt:lpstr>Ramifications of limited memory</vt:lpstr>
      <vt:lpstr>Ramifications of limited memory</vt:lpstr>
      <vt:lpstr>Avoiding dynamic memory</vt:lpstr>
      <vt:lpstr>Limitations on processing power</vt:lpstr>
      <vt:lpstr>Common programming languages for embedded</vt:lpstr>
      <vt:lpstr>Rarer programming languages for embedded</vt:lpstr>
      <vt:lpstr>What’s missing from programming languages?</vt:lpstr>
      <vt:lpstr>Programming languages have no sense of time</vt:lpstr>
      <vt:lpstr>Determining energy use is rather complicated</vt:lpstr>
      <vt:lpstr>Outline</vt:lpstr>
      <vt:lpstr>Embedded compilation steps</vt:lpstr>
      <vt:lpstr>Cross compilers compile for different architectures</vt:lpstr>
      <vt:lpstr>Embedded compilation steps</vt:lpstr>
      <vt:lpstr>Informing linker of system memory</vt:lpstr>
      <vt:lpstr>Informing linker of system memory</vt:lpstr>
      <vt:lpstr>Anatomy of an LD file</vt:lpstr>
      <vt:lpstr>Anatomy of an LD file</vt:lpstr>
      <vt:lpstr>Sections of code</vt:lpstr>
      <vt:lpstr>Embedded compilation steps</vt:lpstr>
      <vt:lpstr>Example</vt:lpstr>
      <vt:lpstr>Outline</vt:lpstr>
      <vt:lpstr>Embedded environments</vt:lpstr>
      <vt:lpstr>Software Development Kit (SDK)</vt:lpstr>
      <vt:lpstr>nRF52x-base</vt:lpstr>
      <vt:lpstr>Outline</vt:lpstr>
      <vt:lpstr>How does a microcontroller start running code?</vt:lpstr>
      <vt:lpstr>Step 0: set a stack pointer</vt:lpstr>
      <vt:lpstr>Step 1: set the program counter (PC)</vt:lpstr>
      <vt:lpstr>Step 2: “reset handler” prepares memory</vt:lpstr>
      <vt:lpstr>Step 3: set up C runtime</vt:lpstr>
      <vt:lpstr>Online writeup with way more details and a diagram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 Embedded Software</dc:title>
  <dc:creator>Branden Ghena</dc:creator>
  <cp:lastModifiedBy>Branden Ghena</cp:lastModifiedBy>
  <cp:revision>27</cp:revision>
  <dcterms:created xsi:type="dcterms:W3CDTF">2021-04-02T00:40:56Z</dcterms:created>
  <dcterms:modified xsi:type="dcterms:W3CDTF">2021-04-02T16:09:56Z</dcterms:modified>
</cp:coreProperties>
</file>