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1"/>
  </p:notesMasterIdLst>
  <p:sldIdLst>
    <p:sldId id="256" r:id="rId2"/>
    <p:sldId id="264" r:id="rId3"/>
    <p:sldId id="348" r:id="rId4"/>
    <p:sldId id="385" r:id="rId5"/>
    <p:sldId id="386" r:id="rId6"/>
    <p:sldId id="397" r:id="rId7"/>
    <p:sldId id="395" r:id="rId8"/>
    <p:sldId id="459" r:id="rId9"/>
    <p:sldId id="387" r:id="rId10"/>
    <p:sldId id="410" r:id="rId11"/>
    <p:sldId id="429" r:id="rId12"/>
    <p:sldId id="430" r:id="rId13"/>
    <p:sldId id="439" r:id="rId14"/>
    <p:sldId id="440" r:id="rId15"/>
    <p:sldId id="441" r:id="rId16"/>
    <p:sldId id="444" r:id="rId17"/>
    <p:sldId id="445" r:id="rId18"/>
    <p:sldId id="432" r:id="rId19"/>
    <p:sldId id="447" r:id="rId20"/>
    <p:sldId id="450" r:id="rId21"/>
    <p:sldId id="449" r:id="rId22"/>
    <p:sldId id="460" r:id="rId23"/>
    <p:sldId id="389" r:id="rId24"/>
    <p:sldId id="416" r:id="rId25"/>
    <p:sldId id="448" r:id="rId26"/>
    <p:sldId id="453" r:id="rId27"/>
    <p:sldId id="451" r:id="rId28"/>
    <p:sldId id="454" r:id="rId29"/>
    <p:sldId id="446" r:id="rId30"/>
    <p:sldId id="452" r:id="rId31"/>
    <p:sldId id="433" r:id="rId32"/>
    <p:sldId id="455" r:id="rId33"/>
    <p:sldId id="458" r:id="rId34"/>
    <p:sldId id="461" r:id="rId35"/>
    <p:sldId id="415" r:id="rId36"/>
    <p:sldId id="419" r:id="rId37"/>
    <p:sldId id="438" r:id="rId38"/>
    <p:sldId id="442" r:id="rId39"/>
    <p:sldId id="462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IO Motivation" id="{B55B8E8C-5EAB-4A1E-A4E9-AE5E896E46FA}">
          <p14:sldIdLst>
            <p14:sldId id="348"/>
            <p14:sldId id="385"/>
            <p14:sldId id="386"/>
            <p14:sldId id="397"/>
            <p14:sldId id="395"/>
          </p14:sldIdLst>
        </p14:section>
        <p14:section name="Memory-Mapped IO" id="{D3968AC6-9071-4CEF-8030-C12E5E2FBC41}">
          <p14:sldIdLst>
            <p14:sldId id="459"/>
            <p14:sldId id="387"/>
            <p14:sldId id="410"/>
            <p14:sldId id="429"/>
            <p14:sldId id="430"/>
            <p14:sldId id="439"/>
            <p14:sldId id="440"/>
            <p14:sldId id="441"/>
            <p14:sldId id="444"/>
            <p14:sldId id="445"/>
            <p14:sldId id="432"/>
            <p14:sldId id="447"/>
            <p14:sldId id="450"/>
            <p14:sldId id="449"/>
          </p14:sldIdLst>
        </p14:section>
        <p14:section name="Interrupts" id="{E17672F8-7D6D-42FB-8696-6D653D355008}">
          <p14:sldIdLst>
            <p14:sldId id="460"/>
            <p14:sldId id="389"/>
            <p14:sldId id="416"/>
            <p14:sldId id="448"/>
            <p14:sldId id="453"/>
            <p14:sldId id="451"/>
            <p14:sldId id="454"/>
            <p14:sldId id="446"/>
            <p14:sldId id="452"/>
            <p14:sldId id="433"/>
            <p14:sldId id="455"/>
            <p14:sldId id="458"/>
          </p14:sldIdLst>
        </p14:section>
        <p14:section name="DMA" id="{5E921DB0-BBF6-452C-A7B9-CB2C27909E40}">
          <p14:sldIdLst>
            <p14:sldId id="461"/>
            <p14:sldId id="415"/>
            <p14:sldId id="419"/>
            <p14:sldId id="438"/>
            <p14:sldId id="442"/>
          </p14:sldIdLst>
        </p14:section>
        <p14:section name="Wrapup" id="{29A7F866-9DA9-446B-8359-CE426CB89C7A}">
          <p14:sldIdLst>
            <p14:sldId id="4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3870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04</a:t>
            </a:r>
            <a:br>
              <a:rPr lang="en-US" dirty="0"/>
            </a:br>
            <a:r>
              <a:rPr lang="en-US" dirty="0"/>
              <a:t>Input and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</a:t>
            </a:r>
            <a:r>
              <a:rPr lang="en-US" dirty="0"/>
              <a:t>– Microprocessor System Design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A559B-842A-4C74-97B4-D6CB8EB6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Memory-mapped I/O (MMIO): treat devices like normal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D95B3-63A8-4A62-B96A-3D8A886A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Certain physical addresses do not actually go to memory</a:t>
            </a:r>
          </a:p>
          <a:p>
            <a:r>
              <a:rPr lang="en-US" dirty="0"/>
              <a:t>Instead they correspond to peripherals</a:t>
            </a:r>
          </a:p>
          <a:p>
            <a:pPr lvl="1"/>
            <a:r>
              <a:rPr lang="en-US" dirty="0"/>
              <a:t>And any instruction that accesses memory can access them too!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Every microcontroller I’ve</a:t>
            </a:r>
            <a:br>
              <a:rPr lang="en-US" dirty="0"/>
            </a:br>
            <a:r>
              <a:rPr lang="en-US" dirty="0"/>
              <a:t>ever seen uses MMIO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23E1E-FA8A-4071-ABC5-B20267B4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grpSp>
        <p:nvGrpSpPr>
          <p:cNvPr id="5" name="Google Shape;628;p32">
            <a:extLst>
              <a:ext uri="{FF2B5EF4-FFF2-40B4-BE49-F238E27FC236}">
                <a16:creationId xmlns:a16="http://schemas.microsoft.com/office/drawing/2014/main" id="{E32835B2-8F77-4EF5-B938-B5C9ECF68CAE}"/>
              </a:ext>
            </a:extLst>
          </p:cNvPr>
          <p:cNvGrpSpPr/>
          <p:nvPr/>
        </p:nvGrpSpPr>
        <p:grpSpPr>
          <a:xfrm>
            <a:off x="8369300" y="3429000"/>
            <a:ext cx="3086100" cy="930275"/>
            <a:chOff x="2160" y="3120"/>
            <a:chExt cx="1944" cy="586"/>
          </a:xfrm>
        </p:grpSpPr>
        <p:grpSp>
          <p:nvGrpSpPr>
            <p:cNvPr id="6" name="Google Shape;629;p32">
              <a:extLst>
                <a:ext uri="{FF2B5EF4-FFF2-40B4-BE49-F238E27FC236}">
                  <a16:creationId xmlns:a16="http://schemas.microsoft.com/office/drawing/2014/main" id="{804368A4-234B-4A8E-9908-ACA40D612D06}"/>
                </a:ext>
              </a:extLst>
            </p:cNvPr>
            <p:cNvGrpSpPr/>
            <p:nvPr/>
          </p:nvGrpSpPr>
          <p:grpSpPr>
            <a:xfrm>
              <a:off x="2816" y="3120"/>
              <a:ext cx="1288" cy="586"/>
              <a:chOff x="2816" y="3120"/>
              <a:chExt cx="1288" cy="586"/>
            </a:xfrm>
          </p:grpSpPr>
          <p:pic>
            <p:nvPicPr>
              <p:cNvPr id="9" name="Google Shape;630;p32" descr="keyboard">
                <a:extLst>
                  <a:ext uri="{FF2B5EF4-FFF2-40B4-BE49-F238E27FC236}">
                    <a16:creationId xmlns:a16="http://schemas.microsoft.com/office/drawing/2014/main" id="{264E37A7-A2B3-41F6-A1D5-C1451FFB96E5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3696" y="3120"/>
                <a:ext cx="408" cy="37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0" name="Google Shape;631;p32">
                <a:extLst>
                  <a:ext uri="{FF2B5EF4-FFF2-40B4-BE49-F238E27FC236}">
                    <a16:creationId xmlns:a16="http://schemas.microsoft.com/office/drawing/2014/main" id="{1A11ED0C-3E70-42E8-9E67-5F88BFE7295D}"/>
                  </a:ext>
                </a:extLst>
              </p:cNvPr>
              <p:cNvGrpSpPr/>
              <p:nvPr/>
            </p:nvGrpSpPr>
            <p:grpSpPr>
              <a:xfrm>
                <a:off x="2816" y="3264"/>
                <a:ext cx="870" cy="442"/>
                <a:chOff x="3632" y="3696"/>
                <a:chExt cx="870" cy="442"/>
              </a:xfrm>
            </p:grpSpPr>
            <p:grpSp>
              <p:nvGrpSpPr>
                <p:cNvPr id="11" name="Google Shape;632;p32">
                  <a:extLst>
                    <a:ext uri="{FF2B5EF4-FFF2-40B4-BE49-F238E27FC236}">
                      <a16:creationId xmlns:a16="http://schemas.microsoft.com/office/drawing/2014/main" id="{53806E37-5E10-46F4-A97E-8D7614D1350A}"/>
                    </a:ext>
                  </a:extLst>
                </p:cNvPr>
                <p:cNvGrpSpPr/>
                <p:nvPr/>
              </p:nvGrpSpPr>
              <p:grpSpPr>
                <a:xfrm>
                  <a:off x="3632" y="3696"/>
                  <a:ext cx="870" cy="252"/>
                  <a:chOff x="2096" y="3792"/>
                  <a:chExt cx="870" cy="252"/>
                </a:xfrm>
              </p:grpSpPr>
              <p:sp>
                <p:nvSpPr>
                  <p:cNvPr id="14" name="Google Shape;633;p32">
                    <a:extLst>
                      <a:ext uri="{FF2B5EF4-FFF2-40B4-BE49-F238E27FC236}">
                        <a16:creationId xmlns:a16="http://schemas.microsoft.com/office/drawing/2014/main" id="{58B13A1F-BB48-4762-AB5A-223EB97CAD0A}"/>
                      </a:ext>
                    </a:extLst>
                  </p:cNvPr>
                  <p:cNvSpPr/>
                  <p:nvPr/>
                </p:nvSpPr>
                <p:spPr>
                  <a:xfrm>
                    <a:off x="2112" y="3840"/>
                    <a:ext cx="816" cy="192"/>
                  </a:xfrm>
                  <a:prstGeom prst="rect">
                    <a:avLst/>
                  </a:prstGeom>
                  <a:noFill/>
                  <a:ln w="12700" cap="flat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Google Shape;634;p32">
                    <a:extLst>
                      <a:ext uri="{FF2B5EF4-FFF2-40B4-BE49-F238E27FC236}">
                        <a16:creationId xmlns:a16="http://schemas.microsoft.com/office/drawing/2014/main" id="{6A026497-8666-49A2-9C8D-12D5074DBD2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6" y="3792"/>
                    <a:ext cx="870" cy="2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2000"/>
                      <a:buFont typeface="Arial"/>
                      <a:buNone/>
                    </a:pPr>
                    <a:r>
                      <a:rPr lang="en-US" sz="20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control reg.</a:t>
                    </a:r>
                    <a:endPara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12" name="Google Shape;635;p32">
                  <a:extLst>
                    <a:ext uri="{FF2B5EF4-FFF2-40B4-BE49-F238E27FC236}">
                      <a16:creationId xmlns:a16="http://schemas.microsoft.com/office/drawing/2014/main" id="{76976C12-3F70-4711-8416-2BD7450EADD9}"/>
                    </a:ext>
                  </a:extLst>
                </p:cNvPr>
                <p:cNvSpPr/>
                <p:nvPr/>
              </p:nvSpPr>
              <p:spPr>
                <a:xfrm>
                  <a:off x="3648" y="3936"/>
                  <a:ext cx="816" cy="192"/>
                </a:xfrm>
                <a:prstGeom prst="rect">
                  <a:avLst/>
                </a:prstGeom>
                <a:noFill/>
                <a:ln w="12700" cap="flat" cmpd="sng">
                  <a:solidFill>
                    <a:schemeClr val="dk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" name="Google Shape;636;p32">
                  <a:extLst>
                    <a:ext uri="{FF2B5EF4-FFF2-40B4-BE49-F238E27FC236}">
                      <a16:creationId xmlns:a16="http://schemas.microsoft.com/office/drawing/2014/main" id="{24446AD0-B19B-4912-9A74-BD6B89DF642B}"/>
                    </a:ext>
                  </a:extLst>
                </p:cNvPr>
                <p:cNvSpPr txBox="1"/>
                <p:nvPr/>
              </p:nvSpPr>
              <p:spPr>
                <a:xfrm>
                  <a:off x="3696" y="3888"/>
                  <a:ext cx="748" cy="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Arial"/>
                    <a:buNone/>
                  </a:pPr>
                  <a:r>
                    <a:rPr lang="en-US" sz="20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data reg.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cxnSp>
          <p:nvCxnSpPr>
            <p:cNvPr id="7" name="Google Shape;637;p32">
              <a:extLst>
                <a:ext uri="{FF2B5EF4-FFF2-40B4-BE49-F238E27FC236}">
                  <a16:creationId xmlns:a16="http://schemas.microsoft.com/office/drawing/2014/main" id="{94477F4C-D243-4614-990F-B232C5287564}"/>
                </a:ext>
              </a:extLst>
            </p:cNvPr>
            <p:cNvCxnSpPr/>
            <p:nvPr/>
          </p:nvCxnSpPr>
          <p:spPr>
            <a:xfrm rot="10800000" flipH="1">
              <a:off x="2160" y="3312"/>
              <a:ext cx="624" cy="96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638;p32">
              <a:extLst>
                <a:ext uri="{FF2B5EF4-FFF2-40B4-BE49-F238E27FC236}">
                  <a16:creationId xmlns:a16="http://schemas.microsoft.com/office/drawing/2014/main" id="{C4CC9CCF-D82F-4C60-86A2-ACF7E12C24F4}"/>
                </a:ext>
              </a:extLst>
            </p:cNvPr>
            <p:cNvCxnSpPr/>
            <p:nvPr/>
          </p:nvCxnSpPr>
          <p:spPr>
            <a:xfrm rot="10800000">
              <a:off x="2208" y="3552"/>
              <a:ext cx="624" cy="14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6" name="Google Shape;639;p32">
            <a:extLst>
              <a:ext uri="{FF2B5EF4-FFF2-40B4-BE49-F238E27FC236}">
                <a16:creationId xmlns:a16="http://schemas.microsoft.com/office/drawing/2014/main" id="{97C33B3E-1819-471B-8A97-9AF8F54F1C88}"/>
              </a:ext>
            </a:extLst>
          </p:cNvPr>
          <p:cNvGrpSpPr/>
          <p:nvPr/>
        </p:nvGrpSpPr>
        <p:grpSpPr>
          <a:xfrm>
            <a:off x="5534650" y="2803534"/>
            <a:ext cx="2836874" cy="3221725"/>
            <a:chOff x="592127" y="3032134"/>
            <a:chExt cx="2836874" cy="3221725"/>
          </a:xfrm>
        </p:grpSpPr>
        <p:sp>
          <p:nvSpPr>
            <p:cNvPr id="17" name="Google Shape;640;p32">
              <a:extLst>
                <a:ext uri="{FF2B5EF4-FFF2-40B4-BE49-F238E27FC236}">
                  <a16:creationId xmlns:a16="http://schemas.microsoft.com/office/drawing/2014/main" id="{F8500312-2187-4C51-B816-611DBD32030B}"/>
                </a:ext>
              </a:extLst>
            </p:cNvPr>
            <p:cNvSpPr/>
            <p:nvPr/>
          </p:nvSpPr>
          <p:spPr>
            <a:xfrm>
              <a:off x="2286000" y="3505200"/>
              <a:ext cx="1143000" cy="26670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641;p32">
              <a:extLst>
                <a:ext uri="{FF2B5EF4-FFF2-40B4-BE49-F238E27FC236}">
                  <a16:creationId xmlns:a16="http://schemas.microsoft.com/office/drawing/2014/main" id="{F098814E-A004-4B27-8FCE-36E5F7E6C510}"/>
                </a:ext>
              </a:extLst>
            </p:cNvPr>
            <p:cNvSpPr txBox="1"/>
            <p:nvPr/>
          </p:nvSpPr>
          <p:spPr>
            <a:xfrm>
              <a:off x="592127" y="5856959"/>
              <a:ext cx="15813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642;p32">
              <a:extLst>
                <a:ext uri="{FF2B5EF4-FFF2-40B4-BE49-F238E27FC236}">
                  <a16:creationId xmlns:a16="http://schemas.microsoft.com/office/drawing/2014/main" id="{2F683BF7-9CA6-4F26-B0B1-3823DE339A03}"/>
                </a:ext>
              </a:extLst>
            </p:cNvPr>
            <p:cNvSpPr txBox="1"/>
            <p:nvPr/>
          </p:nvSpPr>
          <p:spPr>
            <a:xfrm>
              <a:off x="592137" y="3336925"/>
              <a:ext cx="1693863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0xFFFFFFFF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643;p32">
              <a:extLst>
                <a:ext uri="{FF2B5EF4-FFF2-40B4-BE49-F238E27FC236}">
                  <a16:creationId xmlns:a16="http://schemas.microsoft.com/office/drawing/2014/main" id="{AF7AB4B8-1248-4818-BA58-7BF53662C539}"/>
                </a:ext>
              </a:extLst>
            </p:cNvPr>
            <p:cNvSpPr/>
            <p:nvPr/>
          </p:nvSpPr>
          <p:spPr>
            <a:xfrm>
              <a:off x="2286000" y="4114800"/>
              <a:ext cx="1143000" cy="228600"/>
            </a:xfrm>
            <a:prstGeom prst="rect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644;p32">
              <a:extLst>
                <a:ext uri="{FF2B5EF4-FFF2-40B4-BE49-F238E27FC236}">
                  <a16:creationId xmlns:a16="http://schemas.microsoft.com/office/drawing/2014/main" id="{E1725D59-744B-4EE9-AA45-694607DE86B7}"/>
                </a:ext>
              </a:extLst>
            </p:cNvPr>
            <p:cNvSpPr txBox="1"/>
            <p:nvPr/>
          </p:nvSpPr>
          <p:spPr>
            <a:xfrm>
              <a:off x="609600" y="3962400"/>
              <a:ext cx="1638300" cy="3968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0xFFFF0000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645;p32">
              <a:extLst>
                <a:ext uri="{FF2B5EF4-FFF2-40B4-BE49-F238E27FC236}">
                  <a16:creationId xmlns:a16="http://schemas.microsoft.com/office/drawing/2014/main" id="{2C0A95FB-B918-445F-BF83-97FA92C819F4}"/>
                </a:ext>
              </a:extLst>
            </p:cNvPr>
            <p:cNvSpPr txBox="1"/>
            <p:nvPr/>
          </p:nvSpPr>
          <p:spPr>
            <a:xfrm>
              <a:off x="755502" y="3032134"/>
              <a:ext cx="1381200" cy="39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n-US" sz="20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r>
                <a:rPr lang="en-US" sz="20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ddress</a:t>
              </a:r>
              <a:endParaRPr sz="1400" b="1" i="0" u="none" strike="noStrike" cap="none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047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9D39-EE77-44F2-ABA0-E648792A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map on nRF52833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4E713-256C-45F7-9F2E-7951D8BD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32905" cy="5029200"/>
          </a:xfrm>
        </p:spPr>
        <p:txBody>
          <a:bodyPr>
            <a:normAutofit/>
          </a:bodyPr>
          <a:lstStyle/>
          <a:p>
            <a:r>
              <a:rPr lang="en-US" dirty="0"/>
              <a:t>Flash 0x00000000</a:t>
            </a:r>
          </a:p>
          <a:p>
            <a:r>
              <a:rPr lang="en-US" dirty="0"/>
              <a:t>SRAM 0x20000000</a:t>
            </a:r>
          </a:p>
          <a:p>
            <a:endParaRPr lang="en-US" dirty="0"/>
          </a:p>
          <a:p>
            <a:r>
              <a:rPr lang="en-US" dirty="0"/>
              <a:t>APB peripherals 0x40000000</a:t>
            </a:r>
          </a:p>
          <a:p>
            <a:pPr lvl="1"/>
            <a:r>
              <a:rPr lang="en-US" dirty="0"/>
              <a:t>Everything but GPIO</a:t>
            </a:r>
          </a:p>
          <a:p>
            <a:r>
              <a:rPr lang="en-US" dirty="0"/>
              <a:t>AHB peripherals 0x50000000</a:t>
            </a:r>
          </a:p>
          <a:p>
            <a:pPr lvl="1"/>
            <a:r>
              <a:rPr lang="en-US" dirty="0"/>
              <a:t>Just GPIO</a:t>
            </a:r>
          </a:p>
          <a:p>
            <a:pPr lvl="1"/>
            <a:endParaRPr lang="en-US" dirty="0"/>
          </a:p>
          <a:p>
            <a:r>
              <a:rPr lang="en-US" dirty="0"/>
              <a:t>UICR – User Information Config</a:t>
            </a:r>
          </a:p>
          <a:p>
            <a:r>
              <a:rPr lang="en-US" dirty="0"/>
              <a:t>FICR – Factory Information Config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3E45C-11B0-481F-90C5-3B52D61D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E6854-8E3B-409C-943F-D9106A20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93" y="228500"/>
            <a:ext cx="4918495" cy="612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86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D7755-D9C1-45C9-82F7-BD04148C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nRF52 peripheral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FC60F-A94A-437E-8DAA-CDB9904CF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0x1000 is plenty of space for each peripheral</a:t>
            </a:r>
          </a:p>
          <a:p>
            <a:pPr lvl="1"/>
            <a:r>
              <a:rPr lang="en-US" dirty="0"/>
              <a:t>1024 registers, each 32 bits</a:t>
            </a:r>
          </a:p>
          <a:p>
            <a:pPr lvl="1"/>
            <a:r>
              <a:rPr lang="en-US" dirty="0"/>
              <a:t>No reason to pack them tighter than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7252-3D65-4FEA-A023-DA6E84533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7F6F40-5105-47A9-B790-B880638FB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2828777"/>
            <a:ext cx="9006158" cy="33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187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on nRF52833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temperature sensor</a:t>
            </a:r>
          </a:p>
          <a:p>
            <a:pPr lvl="1"/>
            <a:r>
              <a:rPr lang="en-US" dirty="0"/>
              <a:t>0.25° C resolution</a:t>
            </a:r>
          </a:p>
          <a:p>
            <a:pPr lvl="1"/>
            <a:r>
              <a:rPr lang="en-US" dirty="0"/>
              <a:t>Range equivalent to microcontroller IC (-40° to 105° C)</a:t>
            </a:r>
          </a:p>
          <a:p>
            <a:pPr lvl="1"/>
            <a:r>
              <a:rPr lang="en-US" dirty="0"/>
              <a:t>Various configurations for the temperature conversion (ignoring)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87F4F-A20B-48BB-ADF0-B4405FA0C6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16"/>
          <a:stretch/>
        </p:blipFill>
        <p:spPr>
          <a:xfrm>
            <a:off x="607595" y="3213100"/>
            <a:ext cx="848704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63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MMIO addresses for TEMP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addresses do we need? (ignore interrupts for now)</a:t>
            </a:r>
          </a:p>
          <a:p>
            <a:pPr lvl="1"/>
            <a:r>
              <a:rPr lang="en-US" dirty="0"/>
              <a:t>0x4000C000 – TASKS_START</a:t>
            </a:r>
          </a:p>
          <a:p>
            <a:pPr lvl="1"/>
            <a:r>
              <a:rPr lang="en-US" dirty="0"/>
              <a:t>0x4000C100 – EVENTS_DATARDY</a:t>
            </a:r>
          </a:p>
          <a:p>
            <a:pPr lvl="1"/>
            <a:r>
              <a:rPr lang="en-US" dirty="0"/>
              <a:t>0x4000C508 - TEMP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46830-F4A3-4109-B5D9-EB23E47032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6"/>
          <a:stretch/>
        </p:blipFill>
        <p:spPr>
          <a:xfrm>
            <a:off x="607595" y="3162300"/>
            <a:ext cx="8487040" cy="319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92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the terminal!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31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C79D6-1875-46DA-8CEE-F4170B76A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AA34B-2B37-44CB-BE3F-3738929CF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BE2C7-993C-4F79-8B2B-15C3BC37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706A0-C859-4377-899E-94BB2C39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7642945" cy="539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80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CC4A-EE22-4046-87E9-4CBBD5556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structs to manage MMIO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A691B-4C4D-477B-98C3-482CA9C6E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simple C code and access peripherals is great!</a:t>
            </a:r>
          </a:p>
          <a:p>
            <a:pPr lvl="1"/>
            <a:endParaRPr lang="en-US" dirty="0"/>
          </a:p>
          <a:p>
            <a:r>
              <a:rPr lang="en-US" dirty="0"/>
              <a:t>Problems:</a:t>
            </a:r>
          </a:p>
          <a:p>
            <a:pPr lvl="1"/>
            <a:r>
              <a:rPr lang="en-US" dirty="0"/>
              <a:t>Need to remember all these long addresses</a:t>
            </a:r>
          </a:p>
          <a:p>
            <a:pPr lvl="1"/>
            <a:r>
              <a:rPr lang="en-US" dirty="0"/>
              <a:t>Need to make sure compiler doesn’t stop us!</a:t>
            </a:r>
          </a:p>
          <a:p>
            <a:pPr lvl="1"/>
            <a:endParaRPr lang="en-US" dirty="0"/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Wrap entire access in a struct!</a:t>
            </a:r>
          </a:p>
          <a:p>
            <a:pPr lvl="1"/>
            <a:r>
              <a:rPr lang="en-US" dirty="0"/>
              <a:t>Compilers turn it into the same thing in the end anyways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3B9C3-B87D-499D-A7E8-DDE4B858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8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 of variables placed together in memory</a:t>
            </a:r>
          </a:p>
          <a:p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variable_one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variable_two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array[2];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example_struct_t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dirty="0"/>
              <a:t>Placement rules - </a:t>
            </a:r>
            <a:r>
              <a:rPr lang="en-US" sz="2000" dirty="0">
                <a:cs typeface="Courier New" panose="02070309020205020404" pitchFamily="49" charset="0"/>
              </a:rPr>
              <a:t>Variables are placed adjacent to each other in memory except: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Variables are always placed at a multiple of their size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Padding added to the end to make the total size a multiple of the biggest member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2000" dirty="0"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cs typeface="Courier New" panose="02070309020205020404" pitchFamily="49" charset="0"/>
              </a:rPr>
              <a:t>Microcontrollers can usually ignore these: all registers are the same size!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2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7FF06-9E0E-483B-ABA1-82ECA75D8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634667" y="9144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39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microcontroller interact with peripherals to perform input and output operations?</a:t>
            </a:r>
          </a:p>
          <a:p>
            <a:pPr lvl="1"/>
            <a:r>
              <a:rPr lang="en-US" dirty="0"/>
              <a:t>Memory-Mapped I/O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DMA</a:t>
            </a:r>
          </a:p>
          <a:p>
            <a:endParaRPr lang="en-US" dirty="0"/>
          </a:p>
          <a:p>
            <a:r>
              <a:rPr lang="en-US" dirty="0"/>
              <a:t>Explore reliable use of MMIO</a:t>
            </a:r>
          </a:p>
          <a:p>
            <a:r>
              <a:rPr lang="en-US" dirty="0"/>
              <a:t>Discuss interaction patterns for Interrupts and DMA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TASKS_START;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TASKS_STOP;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[62];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EVENTS_DATARDY;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[64+64+1];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INTENSET;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INTENCLR;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[64+64];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TEMP;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TEMP_REGS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*)(0x4000C000);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C7FF06-9E0E-483B-ABA1-82ECA75D8A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634667" y="9144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443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73FA3-AFA2-454D-BBEB-F72301B7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peripheral MMIO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771B-5081-45A6-A21B-3A139797F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 struct {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TASKS_START;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TASKS_STOP;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unused_A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[62];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EVENTS_DATARDY;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unused_B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[64+64+1];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INTENSET;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INTENCLR;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_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unused_C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[64+64];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uint32_t TEMP;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volatile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 TEMP_REGS =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temp_regs_t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*)(0x4000C000);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code to access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TEMP_REGS-&gt;TASKS_START = 1;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(TEMP_REGS-&gt;EVENTS_DATARDY == 0);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temperature = ((float)TEMP_REGS-&gt;TEMP)/4.0;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4DE8E-7334-47F2-9144-EA3EAD5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FA051-5673-44ED-AF09-03DB4BE68E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609" r="37277" b="-1"/>
          <a:stretch/>
        </p:blipFill>
        <p:spPr>
          <a:xfrm>
            <a:off x="5634667" y="914400"/>
            <a:ext cx="6189033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999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I/O Motivation</a:t>
            </a:r>
          </a:p>
          <a:p>
            <a:endParaRPr lang="en-US" dirty="0"/>
          </a:p>
          <a:p>
            <a:r>
              <a:rPr lang="en-US" dirty="0"/>
              <a:t>Memory-Mapped I/O</a:t>
            </a:r>
          </a:p>
          <a:p>
            <a:endParaRPr lang="en-US" dirty="0"/>
          </a:p>
          <a:p>
            <a:r>
              <a:rPr lang="en-US" b="1" dirty="0"/>
              <a:t>Interrupts</a:t>
            </a:r>
          </a:p>
          <a:p>
            <a:endParaRPr lang="en-US" dirty="0"/>
          </a:p>
          <a:p>
            <a:r>
              <a:rPr lang="en-US" dirty="0"/>
              <a:t>DMA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75025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interactions with devices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while STATUS==BUSY; Wait</a:t>
            </a:r>
          </a:p>
          <a:p>
            <a:pPr lvl="3"/>
            <a:r>
              <a:rPr lang="en-US" dirty="0"/>
              <a:t>(Need to make sure device is ready for a command)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value(s) to DATA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command(s) to COMMAND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while STATUS==BUSY; Wait</a:t>
            </a:r>
          </a:p>
          <a:p>
            <a:pPr lvl="3"/>
            <a:r>
              <a:rPr lang="en-US" dirty="0"/>
              <a:t>(Need to make sure device has completed the request)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Read value(s) from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2BAD3-0ECD-407E-9C55-F8456F635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109"/>
          <a:stretch/>
        </p:blipFill>
        <p:spPr>
          <a:xfrm>
            <a:off x="3350794" y="1143000"/>
            <a:ext cx="58674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364A3D-67CF-4B73-9235-DD80D163EF54}"/>
              </a:ext>
            </a:extLst>
          </p:cNvPr>
          <p:cNvSpPr txBox="1"/>
          <p:nvPr/>
        </p:nvSpPr>
        <p:spPr>
          <a:xfrm>
            <a:off x="8648700" y="2489200"/>
            <a:ext cx="318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“polling” model of I/O.</a:t>
            </a:r>
          </a:p>
          <a:p>
            <a:br>
              <a:rPr lang="en-US" sz="2400" dirty="0"/>
            </a:br>
            <a:r>
              <a:rPr lang="en-US" sz="2400" dirty="0"/>
              <a:t>“Poll” the peripheral in software repeatedly to see if it’s ready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72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0398-913E-44D3-8C04-5844B492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can be a waste of CPU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E605-8A38-413A-BA2F-FAE04F00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428750" lvl="2" indent="-514350">
              <a:buFont typeface="+mj-lt"/>
              <a:buAutoNum type="arabicPeriod"/>
            </a:pPr>
            <a:r>
              <a:rPr lang="en-US" sz="2800" b="1" dirty="0"/>
              <a:t>while STATUS==BUSY; Wait</a:t>
            </a:r>
          </a:p>
          <a:p>
            <a:pPr lvl="3"/>
            <a:r>
              <a:rPr lang="en-US" sz="2400" b="1" dirty="0"/>
              <a:t>(Need to make sure device is ready for a command)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Write value(s) to DATA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Write command(s) to COMMAND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b="1" dirty="0"/>
              <a:t>while STATUS==BUSY; Wait</a:t>
            </a:r>
          </a:p>
          <a:p>
            <a:pPr lvl="3"/>
            <a:r>
              <a:rPr lang="en-US" sz="2400" b="1" dirty="0"/>
              <a:t>(Need to make sure device has completed the request)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Read value(s) from Data</a:t>
            </a:r>
          </a:p>
          <a:p>
            <a:r>
              <a:rPr lang="en-US" dirty="0"/>
              <a:t>Imagine a keyboard device</a:t>
            </a:r>
          </a:p>
          <a:p>
            <a:pPr lvl="1"/>
            <a:r>
              <a:rPr lang="en-US" dirty="0"/>
              <a:t>CPU could be waiting for minutes before data arrives</a:t>
            </a:r>
          </a:p>
          <a:p>
            <a:pPr lvl="1"/>
            <a:r>
              <a:rPr lang="en-US" dirty="0"/>
              <a:t>Need a way to notify CPU when an event occurs</a:t>
            </a:r>
          </a:p>
          <a:p>
            <a:pPr lvl="2"/>
            <a:r>
              <a:rPr lang="en-US" dirty="0"/>
              <a:t>Interrupts!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B709-429E-476C-99CB-E4A5FAE3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4B15-96D5-4617-8F14-C4A4152E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B2BA-FE3A-4937-BF09-276E565F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interrupt?</a:t>
            </a:r>
          </a:p>
          <a:p>
            <a:pPr lvl="1"/>
            <a:r>
              <a:rPr lang="en-US" dirty="0"/>
              <a:t>Some event which causes the processor to stop normal execution</a:t>
            </a:r>
          </a:p>
          <a:p>
            <a:pPr lvl="1"/>
            <a:r>
              <a:rPr lang="en-US" dirty="0"/>
              <a:t>The processor instead jumps to a handler for that event</a:t>
            </a:r>
          </a:p>
          <a:p>
            <a:pPr lvl="1"/>
            <a:endParaRPr lang="en-US" dirty="0"/>
          </a:p>
          <a:p>
            <a:r>
              <a:rPr lang="en-US" dirty="0"/>
              <a:t>What causes interrupts?</a:t>
            </a:r>
          </a:p>
          <a:p>
            <a:pPr lvl="1"/>
            <a:r>
              <a:rPr lang="en-US" dirty="0"/>
              <a:t>Hardware exceptions</a:t>
            </a:r>
          </a:p>
          <a:p>
            <a:pPr lvl="2"/>
            <a:r>
              <a:rPr lang="en-US" dirty="0"/>
              <a:t>Divide by zero, Undefined Instruction, Memory bus error</a:t>
            </a:r>
          </a:p>
          <a:p>
            <a:pPr lvl="1"/>
            <a:r>
              <a:rPr lang="en-US" dirty="0"/>
              <a:t>Software</a:t>
            </a:r>
          </a:p>
          <a:p>
            <a:pPr lvl="2"/>
            <a:r>
              <a:rPr lang="en-US" dirty="0" err="1"/>
              <a:t>Syscall</a:t>
            </a:r>
            <a:r>
              <a:rPr lang="en-US" dirty="0"/>
              <a:t>, Software Interrupt (SWI)</a:t>
            </a:r>
          </a:p>
          <a:p>
            <a:pPr lvl="1"/>
            <a:r>
              <a:rPr lang="en-US" dirty="0"/>
              <a:t>External hardware</a:t>
            </a:r>
          </a:p>
          <a:p>
            <a:pPr lvl="2"/>
            <a:r>
              <a:rPr lang="en-US" dirty="0"/>
              <a:t>Input pin, Timer, various “Data Ready”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DF5D8-5E33-4946-BFE0-F0ACF41B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7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447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32004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59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1828800" y="3917938"/>
            <a:ext cx="3035300" cy="9779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9879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4876800" y="3917938"/>
            <a:ext cx="3035300" cy="9779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4CEBC-269C-43DC-A191-1C4F571DD970}"/>
              </a:ext>
            </a:extLst>
          </p:cNvPr>
          <p:cNvSpPr/>
          <p:nvPr/>
        </p:nvSpPr>
        <p:spPr>
          <a:xfrm>
            <a:off x="1828800" y="4895846"/>
            <a:ext cx="3035300" cy="146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</a:t>
            </a:r>
            <a:br>
              <a:rPr lang="en-US" sz="2400" dirty="0"/>
            </a:br>
            <a:r>
              <a:rPr lang="en-US" sz="2400" dirty="0"/>
              <a:t>original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66ABF2-4F26-436C-8409-D9707CD66863}"/>
              </a:ext>
            </a:extLst>
          </p:cNvPr>
          <p:cNvCxnSpPr>
            <a:cxnSpLocks/>
          </p:cNvCxnSpPr>
          <p:nvPr/>
        </p:nvCxnSpPr>
        <p:spPr>
          <a:xfrm>
            <a:off x="3346450" y="5721350"/>
            <a:ext cx="0" cy="4889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10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Nested Vectored Interrupt Controller (NVIC)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787442"/>
            <a:ext cx="10972800" cy="2384757"/>
          </a:xfrm>
        </p:spPr>
        <p:txBody>
          <a:bodyPr/>
          <a:lstStyle/>
          <a:p>
            <a:r>
              <a:rPr lang="en-US" dirty="0"/>
              <a:t>Manages interrupt requests (IRQ)</a:t>
            </a:r>
          </a:p>
          <a:p>
            <a:pPr lvl="1"/>
            <a:r>
              <a:rPr lang="en-US" dirty="0"/>
              <a:t>Stores all callee saved registers on the stack</a:t>
            </a:r>
          </a:p>
          <a:p>
            <a:pPr lvl="2"/>
            <a:r>
              <a:rPr lang="en-US" dirty="0"/>
              <a:t>So the handler code doesn’t overwrite them</a:t>
            </a:r>
          </a:p>
          <a:p>
            <a:pPr lvl="1"/>
            <a:r>
              <a:rPr lang="en-US" dirty="0"/>
              <a:t>Moves the PC to the proper handler, a.k.a. Interrupt Service Routine (ISR)</a:t>
            </a:r>
          </a:p>
          <a:p>
            <a:pPr lvl="1"/>
            <a:r>
              <a:rPr lang="en-US" dirty="0"/>
              <a:t>Restores registers after handler returns and moves PC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6" name="Google Shape;262;p31">
            <a:extLst>
              <a:ext uri="{FF2B5EF4-FFF2-40B4-BE49-F238E27FC236}">
                <a16:creationId xmlns:a16="http://schemas.microsoft.com/office/drawing/2014/main" id="{A33D91A0-409D-4E77-A2BF-C70DF73806D8}"/>
              </a:ext>
            </a:extLst>
          </p:cNvPr>
          <p:cNvSpPr/>
          <p:nvPr/>
        </p:nvSpPr>
        <p:spPr>
          <a:xfrm>
            <a:off x="1587500" y="273500"/>
            <a:ext cx="1346200" cy="55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" name="Google Shape;263;p31">
            <a:extLst>
              <a:ext uri="{FF2B5EF4-FFF2-40B4-BE49-F238E27FC236}">
                <a16:creationId xmlns:a16="http://schemas.microsoft.com/office/drawing/2014/main" id="{8C4177C4-0F8A-4912-865C-1C2187D7348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136140" y="825500"/>
            <a:ext cx="124460" cy="112526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264;p31">
            <a:extLst>
              <a:ext uri="{FF2B5EF4-FFF2-40B4-BE49-F238E27FC236}">
                <a16:creationId xmlns:a16="http://schemas.microsoft.com/office/drawing/2014/main" id="{80239C46-D6AA-483A-AFA6-4C73ACBA1DE4}"/>
              </a:ext>
            </a:extLst>
          </p:cNvPr>
          <p:cNvSpPr txBox="1"/>
          <p:nvPr/>
        </p:nvSpPr>
        <p:spPr>
          <a:xfrm>
            <a:off x="793940" y="1950767"/>
            <a:ext cx="2684400" cy="1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Interrupts can preempt other interrupts!</a:t>
            </a:r>
            <a:endParaRPr sz="2400" dirty="0"/>
          </a:p>
        </p:txBody>
      </p:sp>
      <p:sp>
        <p:nvSpPr>
          <p:cNvPr id="9" name="Google Shape;265;p31">
            <a:extLst>
              <a:ext uri="{FF2B5EF4-FFF2-40B4-BE49-F238E27FC236}">
                <a16:creationId xmlns:a16="http://schemas.microsoft.com/office/drawing/2014/main" id="{883A23E5-3D46-4EB4-B406-BBD69369F27A}"/>
              </a:ext>
            </a:extLst>
          </p:cNvPr>
          <p:cNvSpPr/>
          <p:nvPr/>
        </p:nvSpPr>
        <p:spPr>
          <a:xfrm>
            <a:off x="2933700" y="273500"/>
            <a:ext cx="1676400" cy="55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266;p31">
            <a:extLst>
              <a:ext uri="{FF2B5EF4-FFF2-40B4-BE49-F238E27FC236}">
                <a16:creationId xmlns:a16="http://schemas.microsoft.com/office/drawing/2014/main" id="{10819A56-E677-4179-91DC-CA5E36E200D6}"/>
              </a:ext>
            </a:extLst>
          </p:cNvPr>
          <p:cNvSpPr txBox="1"/>
          <p:nvPr/>
        </p:nvSpPr>
        <p:spPr>
          <a:xfrm>
            <a:off x="3664685" y="1890817"/>
            <a:ext cx="2684400" cy="1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Jump directly to the interrupt handler</a:t>
            </a:r>
            <a:endParaRPr sz="2400" dirty="0"/>
          </a:p>
        </p:txBody>
      </p:sp>
      <p:cxnSp>
        <p:nvCxnSpPr>
          <p:cNvPr id="11" name="Google Shape;267;p31">
            <a:extLst>
              <a:ext uri="{FF2B5EF4-FFF2-40B4-BE49-F238E27FC236}">
                <a16:creationId xmlns:a16="http://schemas.microsoft.com/office/drawing/2014/main" id="{2E1259CB-E187-4314-9949-AA452DE71B3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71900" y="825500"/>
            <a:ext cx="1234985" cy="10653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268;p31">
            <a:extLst>
              <a:ext uri="{FF2B5EF4-FFF2-40B4-BE49-F238E27FC236}">
                <a16:creationId xmlns:a16="http://schemas.microsoft.com/office/drawing/2014/main" id="{86D911ED-09CD-4E26-9921-806362D36341}"/>
              </a:ext>
            </a:extLst>
          </p:cNvPr>
          <p:cNvSpPr/>
          <p:nvPr/>
        </p:nvSpPr>
        <p:spPr>
          <a:xfrm>
            <a:off x="4610100" y="273833"/>
            <a:ext cx="3632200" cy="55166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269;p31">
            <a:extLst>
              <a:ext uri="{FF2B5EF4-FFF2-40B4-BE49-F238E27FC236}">
                <a16:creationId xmlns:a16="http://schemas.microsoft.com/office/drawing/2014/main" id="{E6AE1CD1-8125-496D-A1F4-EF3693D10DA9}"/>
              </a:ext>
            </a:extLst>
          </p:cNvPr>
          <p:cNvSpPr txBox="1"/>
          <p:nvPr/>
        </p:nvSpPr>
        <p:spPr>
          <a:xfrm>
            <a:off x="6789459" y="1640642"/>
            <a:ext cx="26844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Handles interrupt entry and exit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Stacking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Unstacking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Priorities</a:t>
            </a:r>
            <a:endParaRPr sz="2400" dirty="0"/>
          </a:p>
        </p:txBody>
      </p:sp>
      <p:cxnSp>
        <p:nvCxnSpPr>
          <p:cNvPr id="14" name="Google Shape;270;p31">
            <a:extLst>
              <a:ext uri="{FF2B5EF4-FFF2-40B4-BE49-F238E27FC236}">
                <a16:creationId xmlns:a16="http://schemas.microsoft.com/office/drawing/2014/main" id="{44C1EF66-C899-4B7B-B5A4-2E1A76E6C5A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26200" y="825500"/>
            <a:ext cx="1705459" cy="8151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4435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I/O Motivation</a:t>
            </a:r>
          </a:p>
          <a:p>
            <a:endParaRPr lang="en-US" dirty="0"/>
          </a:p>
          <a:p>
            <a:r>
              <a:rPr lang="en-US" dirty="0"/>
              <a:t>Memory-Mapped I/O</a:t>
            </a:r>
          </a:p>
          <a:p>
            <a:endParaRPr lang="en-US" dirty="0"/>
          </a:p>
          <a:p>
            <a:r>
              <a:rPr lang="en-US" dirty="0"/>
              <a:t>Interrupts</a:t>
            </a:r>
          </a:p>
          <a:p>
            <a:endParaRPr lang="en-US" dirty="0"/>
          </a:p>
          <a:p>
            <a:r>
              <a:rPr lang="en-US" dirty="0"/>
              <a:t>DMA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Vector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6ACA-6FB9-486C-A1E2-343C479F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77205" cy="5029200"/>
          </a:xfrm>
        </p:spPr>
        <p:txBody>
          <a:bodyPr/>
          <a:lstStyle/>
          <a:p>
            <a:r>
              <a:rPr lang="en-US" dirty="0"/>
              <a:t>List of function pointers to handler for each interrupt/exception</a:t>
            </a:r>
          </a:p>
          <a:p>
            <a:endParaRPr lang="en-US" dirty="0"/>
          </a:p>
          <a:p>
            <a:r>
              <a:rPr lang="en-US" dirty="0"/>
              <a:t>First 15 are architecture-specific exceptions</a:t>
            </a:r>
          </a:p>
          <a:p>
            <a:endParaRPr lang="en-US" dirty="0"/>
          </a:p>
          <a:p>
            <a:r>
              <a:rPr lang="en-US" dirty="0"/>
              <a:t>After that are microcontroller interrupt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5" name="Google Shape;291;p33">
            <a:extLst>
              <a:ext uri="{FF2B5EF4-FFF2-40B4-BE49-F238E27FC236}">
                <a16:creationId xmlns:a16="http://schemas.microsoft.com/office/drawing/2014/main" id="{0512E34D-8CF9-4229-AFF1-3FDAC9FBDC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9003" y="228600"/>
            <a:ext cx="5981391" cy="5948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535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B66F-C579-4CA3-BB28-3A8386F6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table in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B4F2-7EA3-4BD1-BA10-D41A6BB2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16905" cy="5029200"/>
          </a:xfrm>
        </p:spPr>
        <p:txBody>
          <a:bodyPr/>
          <a:lstStyle/>
          <a:p>
            <a:r>
              <a:rPr lang="en-US" dirty="0"/>
              <a:t>Placed in its own section</a:t>
            </a:r>
          </a:p>
          <a:p>
            <a:pPr lvl="1"/>
            <a:r>
              <a:rPr lang="en-US" dirty="0"/>
              <a:t>LD file puts it first in Flash</a:t>
            </a:r>
          </a:p>
          <a:p>
            <a:pPr lvl="1"/>
            <a:endParaRPr lang="en-US" dirty="0"/>
          </a:p>
          <a:p>
            <a:r>
              <a:rPr lang="en-US" dirty="0" err="1"/>
              <a:t>Reset_Handler</a:t>
            </a:r>
            <a:r>
              <a:rPr lang="en-US" dirty="0"/>
              <a:t> determines where software starts executing</a:t>
            </a:r>
          </a:p>
          <a:p>
            <a:endParaRPr lang="en-US" dirty="0"/>
          </a:p>
          <a:p>
            <a:r>
              <a:rPr lang="en-US" dirty="0"/>
              <a:t>After that are all exception and interrupt handlers</a:t>
            </a:r>
          </a:p>
          <a:p>
            <a:pPr lvl="1"/>
            <a:r>
              <a:rPr lang="en-US" dirty="0"/>
              <a:t>All function pointers to some C code somewhere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CF82C-F780-4AD3-B81C-8179F98C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1A2AD-6EDB-49CF-A4C9-8F49028F7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28"/>
          <a:stretch/>
        </p:blipFill>
        <p:spPr>
          <a:xfrm>
            <a:off x="5870599" y="228601"/>
            <a:ext cx="570979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4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465A-2AAB-4A19-ACD7-0249F2AF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53B9-A69B-4148-A43F-67E263E2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NVIC functions</a:t>
            </a:r>
          </a:p>
          <a:p>
            <a:pPr lvl="1"/>
            <a:r>
              <a:rPr lang="en-US" dirty="0" err="1"/>
              <a:t>NVIC_EnableIRQ</a:t>
            </a:r>
            <a:r>
              <a:rPr lang="en-US" dirty="0"/>
              <a:t>(number)</a:t>
            </a:r>
          </a:p>
          <a:p>
            <a:pPr lvl="1"/>
            <a:r>
              <a:rPr lang="en-US" dirty="0" err="1"/>
              <a:t>NVIC_DisableIRQ</a:t>
            </a:r>
            <a:r>
              <a:rPr lang="en-US" dirty="0"/>
              <a:t>(number)</a:t>
            </a:r>
          </a:p>
          <a:p>
            <a:pPr lvl="1"/>
            <a:r>
              <a:rPr lang="en-US" dirty="0" err="1"/>
              <a:t>NVIC_SetPriority</a:t>
            </a:r>
            <a:r>
              <a:rPr lang="en-US" dirty="0"/>
              <a:t>(number, priority)</a:t>
            </a:r>
          </a:p>
          <a:p>
            <a:pPr lvl="2"/>
            <a:r>
              <a:rPr lang="en-US" dirty="0"/>
              <a:t>Technically 256 priorities</a:t>
            </a:r>
          </a:p>
          <a:p>
            <a:pPr lvl="2"/>
            <a:r>
              <a:rPr lang="en-US" dirty="0"/>
              <a:t>Only 8 are implemented</a:t>
            </a:r>
          </a:p>
          <a:p>
            <a:pPr lvl="2"/>
            <a:endParaRPr lang="en-US" dirty="0"/>
          </a:p>
          <a:p>
            <a:r>
              <a:rPr lang="en-US" dirty="0"/>
              <a:t>Must enable interrupts in two places!</a:t>
            </a:r>
          </a:p>
          <a:p>
            <a:pPr lvl="1"/>
            <a:r>
              <a:rPr lang="en-US" dirty="0"/>
              <a:t>Enabling interrupt in the peripheral will generate the signal</a:t>
            </a:r>
          </a:p>
          <a:p>
            <a:pPr lvl="1"/>
            <a:r>
              <a:rPr lang="en-US" dirty="0"/>
              <a:t>Enabling interrupt in the NVIC will cause signal to jump to handler</a:t>
            </a:r>
          </a:p>
          <a:p>
            <a:pPr lvl="1"/>
            <a:endParaRPr lang="en-US" dirty="0"/>
          </a:p>
          <a:p>
            <a:r>
              <a:rPr lang="en-US" dirty="0"/>
              <a:t>Priority determines which interrupt goes first</a:t>
            </a:r>
          </a:p>
          <a:p>
            <a:pPr lvl="1"/>
            <a:r>
              <a:rPr lang="en-US" dirty="0"/>
              <a:t>And determines how interrupts are nested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0883A-0FFE-4B87-9755-9059AC91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96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4876800" y="3917938"/>
            <a:ext cx="3035300" cy="488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4CEBC-269C-43DC-A191-1C4F571DD970}"/>
              </a:ext>
            </a:extLst>
          </p:cNvPr>
          <p:cNvSpPr/>
          <p:nvPr/>
        </p:nvSpPr>
        <p:spPr>
          <a:xfrm>
            <a:off x="1828800" y="5448300"/>
            <a:ext cx="3035300" cy="90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</a:t>
            </a:r>
            <a:br>
              <a:rPr lang="en-US" sz="2400" dirty="0"/>
            </a:br>
            <a:r>
              <a:rPr lang="en-US" sz="2400" dirty="0"/>
              <a:t>original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B42BF9-FC94-4CE2-B3D9-8C498546E039}"/>
              </a:ext>
            </a:extLst>
          </p:cNvPr>
          <p:cNvCxnSpPr>
            <a:cxnSpLocks/>
          </p:cNvCxnSpPr>
          <p:nvPr/>
        </p:nvCxnSpPr>
        <p:spPr>
          <a:xfrm>
            <a:off x="4076700" y="4406892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64B0BE-ABCC-450C-8B66-4597C8299FA7}"/>
              </a:ext>
            </a:extLst>
          </p:cNvPr>
          <p:cNvSpPr txBox="1"/>
          <p:nvPr/>
        </p:nvSpPr>
        <p:spPr>
          <a:xfrm>
            <a:off x="2222503" y="4121829"/>
            <a:ext cx="20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priority</a:t>
            </a:r>
            <a:br>
              <a:rPr lang="en-US" dirty="0"/>
            </a:br>
            <a:r>
              <a:rPr lang="en-US" dirty="0"/>
              <a:t>Interrupt triggers!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76579-34F5-49EE-8F95-E68D2493D2E0}"/>
              </a:ext>
            </a:extLst>
          </p:cNvPr>
          <p:cNvSpPr/>
          <p:nvPr/>
        </p:nvSpPr>
        <p:spPr>
          <a:xfrm>
            <a:off x="4876800" y="4959350"/>
            <a:ext cx="3035300" cy="488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3735A-47BA-4EBB-B5E1-A818CD830EA5}"/>
              </a:ext>
            </a:extLst>
          </p:cNvPr>
          <p:cNvSpPr/>
          <p:nvPr/>
        </p:nvSpPr>
        <p:spPr>
          <a:xfrm>
            <a:off x="7912100" y="4406887"/>
            <a:ext cx="3035300" cy="5524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402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I/O Motivation</a:t>
            </a:r>
          </a:p>
          <a:p>
            <a:endParaRPr lang="en-US" dirty="0"/>
          </a:p>
          <a:p>
            <a:r>
              <a:rPr lang="en-US" dirty="0"/>
              <a:t>Memory-Mapped I/O</a:t>
            </a:r>
          </a:p>
          <a:p>
            <a:endParaRPr lang="en-US" dirty="0"/>
          </a:p>
          <a:p>
            <a:r>
              <a:rPr lang="en-US" dirty="0"/>
              <a:t>Interrupts</a:t>
            </a:r>
          </a:p>
          <a:p>
            <a:endParaRPr lang="en-US" dirty="0"/>
          </a:p>
          <a:p>
            <a:r>
              <a:rPr lang="en-US" b="1" dirty="0"/>
              <a:t>DMA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88061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D035F-58FC-4B0D-B514-C049A7AB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 (DMA)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9CA6-8932-44BF-8EB4-FB981D5F0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with interrupts, providing data to the peripheral is time consuming</a:t>
            </a:r>
          </a:p>
          <a:p>
            <a:pPr lvl="1"/>
            <a:r>
              <a:rPr lang="en-US" dirty="0"/>
              <a:t>Need to be interrupted every byte, to copy the next byte over</a:t>
            </a:r>
          </a:p>
          <a:p>
            <a:endParaRPr lang="en-US" dirty="0"/>
          </a:p>
          <a:p>
            <a:r>
              <a:rPr lang="en-US" dirty="0"/>
              <a:t>DMA is an alternative method that uses hardware to do the memory transfers for the processor</a:t>
            </a:r>
          </a:p>
          <a:p>
            <a:pPr lvl="1"/>
            <a:r>
              <a:rPr lang="en-US" dirty="0"/>
              <a:t>Software writes address of the data and the size to the peripheral</a:t>
            </a:r>
          </a:p>
          <a:p>
            <a:pPr lvl="1"/>
            <a:r>
              <a:rPr lang="en-US" dirty="0"/>
              <a:t>Peripheral reads data directly from memory</a:t>
            </a:r>
          </a:p>
          <a:p>
            <a:pPr lvl="1"/>
            <a:r>
              <a:rPr lang="en-US" dirty="0"/>
              <a:t>Processor can go do other things while read/write is occurring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3FBF8-2A5E-4543-9DE0-1FDD940A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7980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3D66-E52F-430F-AEC1-A024F2B83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General-purpose DMA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4FF55-283F-4023-B2B3-999E8157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Google Shape;865;p56">
            <a:extLst>
              <a:ext uri="{FF2B5EF4-FFF2-40B4-BE49-F238E27FC236}">
                <a16:creationId xmlns:a16="http://schemas.microsoft.com/office/drawing/2014/main" id="{D359E7D8-F65D-4986-ACA0-2905947760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0859"/>
          <a:stretch/>
        </p:blipFill>
        <p:spPr>
          <a:xfrm>
            <a:off x="899828" y="1143000"/>
            <a:ext cx="10388331" cy="5029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3311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331752-667D-4171-B6C2-C38BDA806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62" y="2723940"/>
            <a:ext cx="8578464" cy="3346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Special-purpose 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 uses “</a:t>
            </a:r>
            <a:r>
              <a:rPr lang="en-US" dirty="0" err="1"/>
              <a:t>EasyDMA</a:t>
            </a:r>
            <a:r>
              <a:rPr lang="en-US" dirty="0"/>
              <a:t>”, which is built into individual peripherals</a:t>
            </a:r>
          </a:p>
          <a:p>
            <a:pPr lvl="1"/>
            <a:r>
              <a:rPr lang="en-US" dirty="0"/>
              <a:t>Only capable of transferring data in/out of that peripheral</a:t>
            </a:r>
          </a:p>
          <a:p>
            <a:pPr lvl="1"/>
            <a:r>
              <a:rPr lang="en-US" dirty="0"/>
              <a:t>Easier to set up and use in practice</a:t>
            </a:r>
          </a:p>
          <a:p>
            <a:pPr lvl="1"/>
            <a:r>
              <a:rPr lang="en-US" dirty="0"/>
              <a:t>Only available on some peripherals though (no DMA for TEMP)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315FB-71AE-4C12-AFDE-1A72A7AA4147}"/>
              </a:ext>
            </a:extLst>
          </p:cNvPr>
          <p:cNvSpPr txBox="1"/>
          <p:nvPr/>
        </p:nvSpPr>
        <p:spPr>
          <a:xfrm>
            <a:off x="1028700" y="5899141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/>
              <a:t>Warning</a:t>
            </a:r>
            <a:r>
              <a:rPr lang="en-US" dirty="0"/>
              <a:t>: addresses for DMA MUST be in RAM!</a:t>
            </a:r>
          </a:p>
        </p:txBody>
      </p:sp>
    </p:spTree>
    <p:extLst>
      <p:ext uri="{BB962C8B-B14F-4D97-AF65-F5344CB8AC3E}">
        <p14:creationId xmlns:p14="http://schemas.microsoft.com/office/powerpoint/2010/main" val="23657427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peripheral interaction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Configure the peripheral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 peripheral interrupts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peripheral DMA transfer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peripheral</a:t>
            </a:r>
          </a:p>
          <a:p>
            <a:pPr marL="0" indent="0">
              <a:buNone/>
            </a:pPr>
            <a:r>
              <a:rPr lang="en-US" dirty="0"/>
              <a:t>Continue on to other code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Interrupt occurs, signaling DMA transfer complete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dirty="0"/>
              <a:t>Set up next DMA transfer</a:t>
            </a:r>
          </a:p>
          <a:p>
            <a:pPr marL="0" indent="0">
              <a:buNone/>
            </a:pPr>
            <a:r>
              <a:rPr lang="en-US" dirty="0"/>
              <a:t>Continue on to other code, and repeat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37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I/O Motivation</a:t>
            </a:r>
          </a:p>
          <a:p>
            <a:endParaRPr lang="en-US" dirty="0"/>
          </a:p>
          <a:p>
            <a:r>
              <a:rPr lang="en-US" dirty="0"/>
              <a:t>Memory-Mapped I/O</a:t>
            </a:r>
          </a:p>
          <a:p>
            <a:endParaRPr lang="en-US" dirty="0"/>
          </a:p>
          <a:p>
            <a:r>
              <a:rPr lang="en-US" dirty="0"/>
              <a:t>Interrupts</a:t>
            </a:r>
          </a:p>
          <a:p>
            <a:endParaRPr lang="en-US" dirty="0"/>
          </a:p>
          <a:p>
            <a:r>
              <a:rPr lang="en-US" dirty="0"/>
              <a:t>DMA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775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the point of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10805" cy="5029200"/>
          </a:xfrm>
        </p:spPr>
        <p:txBody>
          <a:bodyPr>
            <a:normAutofit/>
          </a:bodyPr>
          <a:lstStyle/>
          <a:p>
            <a:r>
              <a:rPr lang="en-US" dirty="0"/>
              <a:t>Traditional systems need to </a:t>
            </a:r>
            <a:br>
              <a:rPr lang="en-US" dirty="0"/>
            </a:br>
            <a:r>
              <a:rPr lang="en-US" dirty="0"/>
              <a:t>receive input from users and</a:t>
            </a:r>
            <a:br>
              <a:rPr lang="en-US" dirty="0"/>
            </a:br>
            <a:r>
              <a:rPr lang="en-US" dirty="0"/>
              <a:t>output responses</a:t>
            </a:r>
          </a:p>
          <a:p>
            <a:pPr lvl="1"/>
            <a:r>
              <a:rPr lang="en-US" dirty="0"/>
              <a:t>Keyboard/mouse</a:t>
            </a:r>
          </a:p>
          <a:p>
            <a:pPr lvl="1"/>
            <a:r>
              <a:rPr lang="en-US" dirty="0"/>
              <a:t>Disk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Graphics</a:t>
            </a:r>
          </a:p>
          <a:p>
            <a:pPr lvl="1"/>
            <a:r>
              <a:rPr lang="en-US" dirty="0"/>
              <a:t>Audio</a:t>
            </a:r>
          </a:p>
          <a:p>
            <a:pPr lvl="1"/>
            <a:r>
              <a:rPr lang="en-US" dirty="0"/>
              <a:t>Various USB devices</a:t>
            </a:r>
          </a:p>
          <a:p>
            <a:pPr lvl="1"/>
            <a:endParaRPr lang="en-US" dirty="0"/>
          </a:p>
          <a:p>
            <a:r>
              <a:rPr lang="en-US" dirty="0"/>
              <a:t>Embedded systems have the same requirement, just more types of 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6" name="Google Shape;221;p27">
            <a:extLst>
              <a:ext uri="{FF2B5EF4-FFF2-40B4-BE49-F238E27FC236}">
                <a16:creationId xmlns:a16="http://schemas.microsoft.com/office/drawing/2014/main" id="{6C4F15E7-488F-482C-979F-F05997D78206}"/>
              </a:ext>
            </a:extLst>
          </p:cNvPr>
          <p:cNvSpPr/>
          <p:nvPr/>
        </p:nvSpPr>
        <p:spPr>
          <a:xfrm>
            <a:off x="6400800" y="1315720"/>
            <a:ext cx="5029200" cy="301752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Google Shape;222;p27">
            <a:extLst>
              <a:ext uri="{FF2B5EF4-FFF2-40B4-BE49-F238E27FC236}">
                <a16:creationId xmlns:a16="http://schemas.microsoft.com/office/drawing/2014/main" id="{1CC8E68B-434D-4360-BFB1-9B481C1BE32A}"/>
              </a:ext>
            </a:extLst>
          </p:cNvPr>
          <p:cNvSpPr/>
          <p:nvPr/>
        </p:nvSpPr>
        <p:spPr>
          <a:xfrm>
            <a:off x="6629400" y="1864360"/>
            <a:ext cx="1371600" cy="22402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223;p27">
            <a:extLst>
              <a:ext uri="{FF2B5EF4-FFF2-40B4-BE49-F238E27FC236}">
                <a16:creationId xmlns:a16="http://schemas.microsoft.com/office/drawing/2014/main" id="{B7895E19-8B3D-4024-9B2E-1CAA3D65046E}"/>
              </a:ext>
            </a:extLst>
          </p:cNvPr>
          <p:cNvSpPr/>
          <p:nvPr/>
        </p:nvSpPr>
        <p:spPr>
          <a:xfrm>
            <a:off x="6629400" y="2010664"/>
            <a:ext cx="1371600" cy="528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Processor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224;p27">
            <a:extLst>
              <a:ext uri="{FF2B5EF4-FFF2-40B4-BE49-F238E27FC236}">
                <a16:creationId xmlns:a16="http://schemas.microsoft.com/office/drawing/2014/main" id="{4EE03F1D-F12F-403C-9490-F2C93A194933}"/>
              </a:ext>
            </a:extLst>
          </p:cNvPr>
          <p:cNvSpPr/>
          <p:nvPr/>
        </p:nvSpPr>
        <p:spPr>
          <a:xfrm>
            <a:off x="8229600" y="1864360"/>
            <a:ext cx="1371600" cy="224028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225;p27">
            <a:extLst>
              <a:ext uri="{FF2B5EF4-FFF2-40B4-BE49-F238E27FC236}">
                <a16:creationId xmlns:a16="http://schemas.microsoft.com/office/drawing/2014/main" id="{A217F9B8-487B-4065-A12A-462A0199D04B}"/>
              </a:ext>
            </a:extLst>
          </p:cNvPr>
          <p:cNvSpPr/>
          <p:nvPr/>
        </p:nvSpPr>
        <p:spPr>
          <a:xfrm>
            <a:off x="9829800" y="1864360"/>
            <a:ext cx="1371600" cy="22402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226;p27">
            <a:extLst>
              <a:ext uri="{FF2B5EF4-FFF2-40B4-BE49-F238E27FC236}">
                <a16:creationId xmlns:a16="http://schemas.microsoft.com/office/drawing/2014/main" id="{51ACF5FB-B661-48A0-9670-4B4A5A2EB116}"/>
              </a:ext>
            </a:extLst>
          </p:cNvPr>
          <p:cNvSpPr/>
          <p:nvPr/>
        </p:nvSpPr>
        <p:spPr>
          <a:xfrm>
            <a:off x="6400800" y="1397000"/>
            <a:ext cx="5029200" cy="469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27;p27">
            <a:extLst>
              <a:ext uri="{FF2B5EF4-FFF2-40B4-BE49-F238E27FC236}">
                <a16:creationId xmlns:a16="http://schemas.microsoft.com/office/drawing/2014/main" id="{0E329A80-9525-4302-99CC-DDF5371A8455}"/>
              </a:ext>
            </a:extLst>
          </p:cNvPr>
          <p:cNvSpPr/>
          <p:nvPr/>
        </p:nvSpPr>
        <p:spPr>
          <a:xfrm>
            <a:off x="6775704" y="24130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Google Shape;228;p27">
            <a:extLst>
              <a:ext uri="{FF2B5EF4-FFF2-40B4-BE49-F238E27FC236}">
                <a16:creationId xmlns:a16="http://schemas.microsoft.com/office/drawing/2014/main" id="{4F5369E2-3908-4556-9A71-6DD7F1CE1167}"/>
              </a:ext>
            </a:extLst>
          </p:cNvPr>
          <p:cNvSpPr/>
          <p:nvPr/>
        </p:nvSpPr>
        <p:spPr>
          <a:xfrm>
            <a:off x="6775704" y="3327400"/>
            <a:ext cx="1079500" cy="596900"/>
          </a:xfrm>
          <a:prstGeom prst="roundRect">
            <a:avLst>
              <a:gd name="adj" fmla="val 12495"/>
            </a:avLst>
          </a:prstGeom>
          <a:solidFill>
            <a:schemeClr val="lt1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7763" dir="2700000" algn="ctr" rotWithShape="0">
              <a:schemeClr val="lt2">
                <a:alpha val="74509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Google Shape;229;p27">
            <a:extLst>
              <a:ext uri="{FF2B5EF4-FFF2-40B4-BE49-F238E27FC236}">
                <a16:creationId xmlns:a16="http://schemas.microsoft.com/office/drawing/2014/main" id="{6F17FD13-A705-4A55-BD7C-B56F37228D21}"/>
              </a:ext>
            </a:extLst>
          </p:cNvPr>
          <p:cNvSpPr/>
          <p:nvPr/>
        </p:nvSpPr>
        <p:spPr>
          <a:xfrm>
            <a:off x="6629400" y="2458720"/>
            <a:ext cx="1371600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30;p27">
            <a:extLst>
              <a:ext uri="{FF2B5EF4-FFF2-40B4-BE49-F238E27FC236}">
                <a16:creationId xmlns:a16="http://schemas.microsoft.com/office/drawing/2014/main" id="{3D8525EE-3A36-4220-AE6F-8454927A467B}"/>
              </a:ext>
            </a:extLst>
          </p:cNvPr>
          <p:cNvSpPr/>
          <p:nvPr/>
        </p:nvSpPr>
        <p:spPr>
          <a:xfrm>
            <a:off x="6640286" y="3400552"/>
            <a:ext cx="1371600" cy="28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Datapath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31;p27">
            <a:extLst>
              <a:ext uri="{FF2B5EF4-FFF2-40B4-BE49-F238E27FC236}">
                <a16:creationId xmlns:a16="http://schemas.microsoft.com/office/drawing/2014/main" id="{42682A88-2CB6-47E4-A644-24B5BE4AE36C}"/>
              </a:ext>
            </a:extLst>
          </p:cNvPr>
          <p:cNvSpPr/>
          <p:nvPr/>
        </p:nvSpPr>
        <p:spPr>
          <a:xfrm>
            <a:off x="8229600" y="2010664"/>
            <a:ext cx="1371600" cy="522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32;p27">
            <a:extLst>
              <a:ext uri="{FF2B5EF4-FFF2-40B4-BE49-F238E27FC236}">
                <a16:creationId xmlns:a16="http://schemas.microsoft.com/office/drawing/2014/main" id="{1958172F-DB8B-4271-842F-D0B0D3CA33B8}"/>
              </a:ext>
            </a:extLst>
          </p:cNvPr>
          <p:cNvSpPr/>
          <p:nvPr/>
        </p:nvSpPr>
        <p:spPr>
          <a:xfrm>
            <a:off x="9829800" y="2010664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33;p27">
            <a:extLst>
              <a:ext uri="{FF2B5EF4-FFF2-40B4-BE49-F238E27FC236}">
                <a16:creationId xmlns:a16="http://schemas.microsoft.com/office/drawing/2014/main" id="{E3CB1465-20B4-4A5E-B6B7-CE724C0F82EB}"/>
              </a:ext>
            </a:extLst>
          </p:cNvPr>
          <p:cNvSpPr/>
          <p:nvPr/>
        </p:nvSpPr>
        <p:spPr>
          <a:xfrm>
            <a:off x="9976104" y="2413000"/>
            <a:ext cx="1079500" cy="5969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Google Shape;234;p27">
            <a:extLst>
              <a:ext uri="{FF2B5EF4-FFF2-40B4-BE49-F238E27FC236}">
                <a16:creationId xmlns:a16="http://schemas.microsoft.com/office/drawing/2014/main" id="{9BD796F8-DE87-4D42-AA19-779EE42F00E5}"/>
              </a:ext>
            </a:extLst>
          </p:cNvPr>
          <p:cNvSpPr/>
          <p:nvPr/>
        </p:nvSpPr>
        <p:spPr>
          <a:xfrm>
            <a:off x="9976104" y="3327400"/>
            <a:ext cx="1079500" cy="596900"/>
          </a:xfrm>
          <a:prstGeom prst="roundRect">
            <a:avLst>
              <a:gd name="adj" fmla="val 12495"/>
            </a:avLst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" name="Google Shape;235;p27">
            <a:extLst>
              <a:ext uri="{FF2B5EF4-FFF2-40B4-BE49-F238E27FC236}">
                <a16:creationId xmlns:a16="http://schemas.microsoft.com/office/drawing/2014/main" id="{8F7BAC5C-6B25-4918-AAEC-B5D7F82EBECB}"/>
              </a:ext>
            </a:extLst>
          </p:cNvPr>
          <p:cNvSpPr/>
          <p:nvPr/>
        </p:nvSpPr>
        <p:spPr>
          <a:xfrm>
            <a:off x="9829800" y="2458720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endParaRPr sz="1400" b="0" i="0" u="none" strike="noStrike" cap="none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36;p27">
            <a:extLst>
              <a:ext uri="{FF2B5EF4-FFF2-40B4-BE49-F238E27FC236}">
                <a16:creationId xmlns:a16="http://schemas.microsoft.com/office/drawing/2014/main" id="{D39B69D1-CC5B-4512-B2F2-763FFEFABB1E}"/>
              </a:ext>
            </a:extLst>
          </p:cNvPr>
          <p:cNvSpPr/>
          <p:nvPr/>
        </p:nvSpPr>
        <p:spPr>
          <a:xfrm>
            <a:off x="9829800" y="3400552"/>
            <a:ext cx="1371600" cy="293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sz="1400" b="0" i="0" u="none" strike="noStrike" cap="none" dirty="0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43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830221-9290-477C-82B5-19C09DFE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core to useful general-purpose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3E8D82-2EFA-4EEE-BB0E-D000F7109742}"/>
              </a:ext>
            </a:extLst>
          </p:cNvPr>
          <p:cNvGrpSpPr/>
          <p:nvPr/>
        </p:nvGrpSpPr>
        <p:grpSpPr>
          <a:xfrm>
            <a:off x="2431194" y="1254736"/>
            <a:ext cx="7325600" cy="4348528"/>
            <a:chOff x="2363525" y="1387929"/>
            <a:chExt cx="7325600" cy="4348528"/>
          </a:xfrm>
        </p:grpSpPr>
        <p:sp>
          <p:nvSpPr>
            <p:cNvPr id="6" name="Google Shape;270;g5e7b2e43bd_0_39">
              <a:extLst>
                <a:ext uri="{FF2B5EF4-FFF2-40B4-BE49-F238E27FC236}">
                  <a16:creationId xmlns:a16="http://schemas.microsoft.com/office/drawing/2014/main" id="{5EF66E19-2D62-4371-A30B-A250B3624AB0}"/>
                </a:ext>
              </a:extLst>
            </p:cNvPr>
            <p:cNvSpPr/>
            <p:nvPr/>
          </p:nvSpPr>
          <p:spPr>
            <a:xfrm>
              <a:off x="5114400" y="2733753"/>
              <a:ext cx="1963200" cy="2469000"/>
            </a:xfrm>
            <a:prstGeom prst="roundRect">
              <a:avLst>
                <a:gd name="adj" fmla="val 16667"/>
              </a:avLst>
            </a:prstGeom>
            <a:solidFill>
              <a:srgbClr val="E6B8AF"/>
            </a:solidFill>
            <a:ln w="28575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Computer</a:t>
              </a:r>
              <a:endParaRPr sz="1600" b="1"/>
            </a:p>
          </p:txBody>
        </p:sp>
        <p:sp>
          <p:nvSpPr>
            <p:cNvPr id="7" name="Google Shape;271;g5e7b2e43bd_0_39">
              <a:extLst>
                <a:ext uri="{FF2B5EF4-FFF2-40B4-BE49-F238E27FC236}">
                  <a16:creationId xmlns:a16="http://schemas.microsoft.com/office/drawing/2014/main" id="{4DC05A90-1118-4C3C-8E4A-E10037AA4A5F}"/>
                </a:ext>
              </a:extLst>
            </p:cNvPr>
            <p:cNvSpPr/>
            <p:nvPr/>
          </p:nvSpPr>
          <p:spPr>
            <a:xfrm>
              <a:off x="2363525" y="223680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Mouse</a:t>
              </a:r>
              <a:endParaRPr sz="1600" b="1"/>
            </a:p>
          </p:txBody>
        </p:sp>
        <p:sp>
          <p:nvSpPr>
            <p:cNvPr id="8" name="Google Shape;272;g5e7b2e43bd_0_39">
              <a:extLst>
                <a:ext uri="{FF2B5EF4-FFF2-40B4-BE49-F238E27FC236}">
                  <a16:creationId xmlns:a16="http://schemas.microsoft.com/office/drawing/2014/main" id="{953B81DC-E8AE-4172-98BA-FAC7F43CD92E}"/>
                </a:ext>
              </a:extLst>
            </p:cNvPr>
            <p:cNvSpPr/>
            <p:nvPr/>
          </p:nvSpPr>
          <p:spPr>
            <a:xfrm>
              <a:off x="2363525" y="319714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Keyboard</a:t>
              </a:r>
              <a:endParaRPr sz="1600" b="1"/>
            </a:p>
          </p:txBody>
        </p:sp>
        <p:sp>
          <p:nvSpPr>
            <p:cNvPr id="9" name="Google Shape;273;g5e7b2e43bd_0_39">
              <a:extLst>
                <a:ext uri="{FF2B5EF4-FFF2-40B4-BE49-F238E27FC236}">
                  <a16:creationId xmlns:a16="http://schemas.microsoft.com/office/drawing/2014/main" id="{80A1498B-5C8C-4576-8566-EED622AAD460}"/>
                </a:ext>
              </a:extLst>
            </p:cNvPr>
            <p:cNvSpPr/>
            <p:nvPr/>
          </p:nvSpPr>
          <p:spPr>
            <a:xfrm>
              <a:off x="2363525" y="4157474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Ethernet</a:t>
              </a:r>
              <a:endParaRPr sz="1600" b="1"/>
            </a:p>
          </p:txBody>
        </p:sp>
        <p:sp>
          <p:nvSpPr>
            <p:cNvPr id="10" name="Google Shape;274;g5e7b2e43bd_0_39">
              <a:extLst>
                <a:ext uri="{FF2B5EF4-FFF2-40B4-BE49-F238E27FC236}">
                  <a16:creationId xmlns:a16="http://schemas.microsoft.com/office/drawing/2014/main" id="{3EEA0827-DDC7-4B3A-8F69-4A8ADCBD042C}"/>
                </a:ext>
              </a:extLst>
            </p:cNvPr>
            <p:cNvSpPr/>
            <p:nvPr/>
          </p:nvSpPr>
          <p:spPr>
            <a:xfrm>
              <a:off x="2363525" y="511780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Bluetooth</a:t>
              </a:r>
              <a:endParaRPr sz="1600" b="1"/>
            </a:p>
          </p:txBody>
        </p:sp>
        <p:sp>
          <p:nvSpPr>
            <p:cNvPr id="11" name="Google Shape;275;g5e7b2e43bd_0_39">
              <a:extLst>
                <a:ext uri="{FF2B5EF4-FFF2-40B4-BE49-F238E27FC236}">
                  <a16:creationId xmlns:a16="http://schemas.microsoft.com/office/drawing/2014/main" id="{6EBBABA8-3E96-4A8D-8E1C-79A8AEF56CE0}"/>
                </a:ext>
              </a:extLst>
            </p:cNvPr>
            <p:cNvSpPr/>
            <p:nvPr/>
          </p:nvSpPr>
          <p:spPr>
            <a:xfrm>
              <a:off x="7454125" y="227555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Monitor</a:t>
              </a:r>
              <a:endParaRPr sz="1600" b="1"/>
            </a:p>
          </p:txBody>
        </p:sp>
        <p:sp>
          <p:nvSpPr>
            <p:cNvPr id="12" name="Google Shape;276;g5e7b2e43bd_0_39">
              <a:extLst>
                <a:ext uri="{FF2B5EF4-FFF2-40B4-BE49-F238E27FC236}">
                  <a16:creationId xmlns:a16="http://schemas.microsoft.com/office/drawing/2014/main" id="{F16422CA-3047-48B2-8BCE-0B11957EBE6E}"/>
                </a:ext>
              </a:extLst>
            </p:cNvPr>
            <p:cNvSpPr/>
            <p:nvPr/>
          </p:nvSpPr>
          <p:spPr>
            <a:xfrm>
              <a:off x="7454125" y="323589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Headphones</a:t>
              </a:r>
              <a:endParaRPr sz="1600" b="1"/>
            </a:p>
          </p:txBody>
        </p:sp>
        <p:sp>
          <p:nvSpPr>
            <p:cNvPr id="13" name="Google Shape;277;g5e7b2e43bd_0_39">
              <a:extLst>
                <a:ext uri="{FF2B5EF4-FFF2-40B4-BE49-F238E27FC236}">
                  <a16:creationId xmlns:a16="http://schemas.microsoft.com/office/drawing/2014/main" id="{F59ED384-A2D2-435B-88F3-E828AB5FFA3A}"/>
                </a:ext>
              </a:extLst>
            </p:cNvPr>
            <p:cNvSpPr/>
            <p:nvPr/>
          </p:nvSpPr>
          <p:spPr>
            <a:xfrm>
              <a:off x="7454125" y="4196224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Ethernet</a:t>
              </a:r>
              <a:endParaRPr sz="1600" b="1"/>
            </a:p>
          </p:txBody>
        </p:sp>
        <p:sp>
          <p:nvSpPr>
            <p:cNvPr id="14" name="Google Shape;278;g5e7b2e43bd_0_39">
              <a:extLst>
                <a:ext uri="{FF2B5EF4-FFF2-40B4-BE49-F238E27FC236}">
                  <a16:creationId xmlns:a16="http://schemas.microsoft.com/office/drawing/2014/main" id="{247ECFD5-8DCB-4B6B-9E13-D4B38D861062}"/>
                </a:ext>
              </a:extLst>
            </p:cNvPr>
            <p:cNvSpPr/>
            <p:nvPr/>
          </p:nvSpPr>
          <p:spPr>
            <a:xfrm>
              <a:off x="7454125" y="515655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Bluetooth</a:t>
              </a:r>
              <a:endParaRPr sz="1600" b="1"/>
            </a:p>
          </p:txBody>
        </p:sp>
        <p:cxnSp>
          <p:nvCxnSpPr>
            <p:cNvPr id="15" name="Google Shape;279;g5e7b2e43bd_0_39">
              <a:extLst>
                <a:ext uri="{FF2B5EF4-FFF2-40B4-BE49-F238E27FC236}">
                  <a16:creationId xmlns:a16="http://schemas.microsoft.com/office/drawing/2014/main" id="{D9F2B38A-D21F-4687-A901-56A8CAFCB870}"/>
                </a:ext>
              </a:extLst>
            </p:cNvPr>
            <p:cNvCxnSpPr/>
            <p:nvPr/>
          </p:nvCxnSpPr>
          <p:spPr>
            <a:xfrm>
              <a:off x="3872300" y="3968253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280;g5e7b2e43bd_0_39">
              <a:extLst>
                <a:ext uri="{FF2B5EF4-FFF2-40B4-BE49-F238E27FC236}">
                  <a16:creationId xmlns:a16="http://schemas.microsoft.com/office/drawing/2014/main" id="{473ACE09-E4B9-49C3-90C9-D045CFB90EE8}"/>
                </a:ext>
              </a:extLst>
            </p:cNvPr>
            <p:cNvCxnSpPr/>
            <p:nvPr/>
          </p:nvCxnSpPr>
          <p:spPr>
            <a:xfrm>
              <a:off x="7294900" y="3968253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96F39A7-7408-44AF-84E8-30E4A37A620C}"/>
                </a:ext>
              </a:extLst>
            </p:cNvPr>
            <p:cNvSpPr txBox="1"/>
            <p:nvPr/>
          </p:nvSpPr>
          <p:spPr>
            <a:xfrm>
              <a:off x="2363525" y="1387929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Input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C6E64A-AF04-4FB1-845C-C670B41D1C18}"/>
                </a:ext>
              </a:extLst>
            </p:cNvPr>
            <p:cNvSpPr txBox="1"/>
            <p:nvPr/>
          </p:nvSpPr>
          <p:spPr>
            <a:xfrm>
              <a:off x="7454125" y="1387929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758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830221-9290-477C-82B5-19C09DFE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are essential to cyber-physical systems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3AB39C6-6A3B-48DF-AC9B-15222619E2F2}"/>
              </a:ext>
            </a:extLst>
          </p:cNvPr>
          <p:cNvGrpSpPr/>
          <p:nvPr/>
        </p:nvGrpSpPr>
        <p:grpSpPr>
          <a:xfrm>
            <a:off x="2431193" y="1249468"/>
            <a:ext cx="7325601" cy="4244764"/>
            <a:chOff x="2363525" y="1140436"/>
            <a:chExt cx="7325601" cy="4244764"/>
          </a:xfrm>
        </p:grpSpPr>
        <p:sp>
          <p:nvSpPr>
            <p:cNvPr id="6" name="Google Shape;289;g5e7b2e43bd_0_71">
              <a:extLst>
                <a:ext uri="{FF2B5EF4-FFF2-40B4-BE49-F238E27FC236}">
                  <a16:creationId xmlns:a16="http://schemas.microsoft.com/office/drawing/2014/main" id="{02AB62B6-E10F-43A2-9CC3-6D79F47D0587}"/>
                </a:ext>
              </a:extLst>
            </p:cNvPr>
            <p:cNvSpPr/>
            <p:nvPr/>
          </p:nvSpPr>
          <p:spPr>
            <a:xfrm>
              <a:off x="5114400" y="2382496"/>
              <a:ext cx="1963200" cy="2469000"/>
            </a:xfrm>
            <a:prstGeom prst="roundRect">
              <a:avLst>
                <a:gd name="adj" fmla="val 16667"/>
              </a:avLst>
            </a:prstGeom>
            <a:solidFill>
              <a:srgbClr val="E6B8AF"/>
            </a:solidFill>
            <a:ln w="28575" cap="flat" cmpd="sng">
              <a:solidFill>
                <a:srgbClr val="5B0F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Computer</a:t>
              </a:r>
              <a:endParaRPr sz="1600" b="1"/>
            </a:p>
          </p:txBody>
        </p:sp>
        <p:sp>
          <p:nvSpPr>
            <p:cNvPr id="7" name="Google Shape;290;g5e7b2e43bd_0_71">
              <a:extLst>
                <a:ext uri="{FF2B5EF4-FFF2-40B4-BE49-F238E27FC236}">
                  <a16:creationId xmlns:a16="http://schemas.microsoft.com/office/drawing/2014/main" id="{8F34FC4E-A3E7-43EE-9F5E-05F299C8AC07}"/>
                </a:ext>
              </a:extLst>
            </p:cNvPr>
            <p:cNvSpPr/>
            <p:nvPr/>
          </p:nvSpPr>
          <p:spPr>
            <a:xfrm>
              <a:off x="2363525" y="188555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Lidar</a:t>
              </a:r>
              <a:endParaRPr sz="1600" b="1"/>
            </a:p>
          </p:txBody>
        </p:sp>
        <p:sp>
          <p:nvSpPr>
            <p:cNvPr id="8" name="Google Shape;291;g5e7b2e43bd_0_71">
              <a:extLst>
                <a:ext uri="{FF2B5EF4-FFF2-40B4-BE49-F238E27FC236}">
                  <a16:creationId xmlns:a16="http://schemas.microsoft.com/office/drawing/2014/main" id="{0E4101EB-B4F7-4CFC-B981-69D211A9D5CB}"/>
                </a:ext>
              </a:extLst>
            </p:cNvPr>
            <p:cNvSpPr/>
            <p:nvPr/>
          </p:nvSpPr>
          <p:spPr>
            <a:xfrm>
              <a:off x="2363525" y="2845883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Inertial Measurement Unit</a:t>
              </a:r>
              <a:endParaRPr sz="1600" b="1"/>
            </a:p>
          </p:txBody>
        </p:sp>
        <p:sp>
          <p:nvSpPr>
            <p:cNvPr id="9" name="Google Shape;292;g5e7b2e43bd_0_71">
              <a:extLst>
                <a:ext uri="{FF2B5EF4-FFF2-40B4-BE49-F238E27FC236}">
                  <a16:creationId xmlns:a16="http://schemas.microsoft.com/office/drawing/2014/main" id="{D9229D8D-7785-4602-9D4B-670B049C8C57}"/>
                </a:ext>
              </a:extLst>
            </p:cNvPr>
            <p:cNvSpPr/>
            <p:nvPr/>
          </p:nvSpPr>
          <p:spPr>
            <a:xfrm>
              <a:off x="2363525" y="380621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Camera</a:t>
              </a:r>
              <a:endParaRPr sz="1600" b="1"/>
            </a:p>
          </p:txBody>
        </p:sp>
        <p:sp>
          <p:nvSpPr>
            <p:cNvPr id="10" name="Google Shape;293;g5e7b2e43bd_0_71">
              <a:extLst>
                <a:ext uri="{FF2B5EF4-FFF2-40B4-BE49-F238E27FC236}">
                  <a16:creationId xmlns:a16="http://schemas.microsoft.com/office/drawing/2014/main" id="{15CE8257-AC2C-48FF-BAB8-5DF3B9EF8DF7}"/>
                </a:ext>
              </a:extLst>
            </p:cNvPr>
            <p:cNvSpPr/>
            <p:nvPr/>
          </p:nvSpPr>
          <p:spPr>
            <a:xfrm>
              <a:off x="2363525" y="476655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28575" cap="flat" cmpd="sng">
              <a:solidFill>
                <a:srgbClr val="274E1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CAN</a:t>
              </a:r>
              <a:endParaRPr sz="1600" b="1"/>
            </a:p>
          </p:txBody>
        </p:sp>
        <p:sp>
          <p:nvSpPr>
            <p:cNvPr id="11" name="Google Shape;294;g5e7b2e43bd_0_71">
              <a:extLst>
                <a:ext uri="{FF2B5EF4-FFF2-40B4-BE49-F238E27FC236}">
                  <a16:creationId xmlns:a16="http://schemas.microsoft.com/office/drawing/2014/main" id="{8E29A772-C3EB-4C6D-8653-FFA52BA27109}"/>
                </a:ext>
              </a:extLst>
            </p:cNvPr>
            <p:cNvSpPr/>
            <p:nvPr/>
          </p:nvSpPr>
          <p:spPr>
            <a:xfrm>
              <a:off x="7454125" y="192430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Throttle Control</a:t>
              </a:r>
              <a:endParaRPr sz="1600" b="1"/>
            </a:p>
          </p:txBody>
        </p:sp>
        <p:sp>
          <p:nvSpPr>
            <p:cNvPr id="12" name="Google Shape;295;g5e7b2e43bd_0_71">
              <a:extLst>
                <a:ext uri="{FF2B5EF4-FFF2-40B4-BE49-F238E27FC236}">
                  <a16:creationId xmlns:a16="http://schemas.microsoft.com/office/drawing/2014/main" id="{08669037-AECF-444D-AC6E-6C17A8DB9E6A}"/>
                </a:ext>
              </a:extLst>
            </p:cNvPr>
            <p:cNvSpPr/>
            <p:nvPr/>
          </p:nvSpPr>
          <p:spPr>
            <a:xfrm>
              <a:off x="7454125" y="2884633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Brake Control</a:t>
              </a:r>
              <a:endParaRPr sz="1600" b="1"/>
            </a:p>
          </p:txBody>
        </p:sp>
        <p:sp>
          <p:nvSpPr>
            <p:cNvPr id="13" name="Google Shape;296;g5e7b2e43bd_0_71">
              <a:extLst>
                <a:ext uri="{FF2B5EF4-FFF2-40B4-BE49-F238E27FC236}">
                  <a16:creationId xmlns:a16="http://schemas.microsoft.com/office/drawing/2014/main" id="{5CDD8D1F-150D-4E91-ADD5-C103D8E2EFEA}"/>
                </a:ext>
              </a:extLst>
            </p:cNvPr>
            <p:cNvSpPr/>
            <p:nvPr/>
          </p:nvSpPr>
          <p:spPr>
            <a:xfrm>
              <a:off x="7454125" y="3844967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Wheel Rotation</a:t>
              </a:r>
              <a:endParaRPr sz="1600" b="1"/>
            </a:p>
          </p:txBody>
        </p:sp>
        <p:sp>
          <p:nvSpPr>
            <p:cNvPr id="14" name="Google Shape;297;g5e7b2e43bd_0_71">
              <a:extLst>
                <a:ext uri="{FF2B5EF4-FFF2-40B4-BE49-F238E27FC236}">
                  <a16:creationId xmlns:a16="http://schemas.microsoft.com/office/drawing/2014/main" id="{9689CAA4-5EDB-41C4-9AED-7006D29F579C}"/>
                </a:ext>
              </a:extLst>
            </p:cNvPr>
            <p:cNvSpPr/>
            <p:nvPr/>
          </p:nvSpPr>
          <p:spPr>
            <a:xfrm>
              <a:off x="7454125" y="4805300"/>
              <a:ext cx="2235000" cy="579900"/>
            </a:xfrm>
            <a:prstGeom prst="roundRect">
              <a:avLst>
                <a:gd name="adj" fmla="val 16667"/>
              </a:avLst>
            </a:prstGeom>
            <a:solidFill>
              <a:srgbClr val="CFE2F3"/>
            </a:solidFill>
            <a:ln w="28575" cap="flat" cmpd="sng">
              <a:solidFill>
                <a:srgbClr val="1C458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/>
                <a:t>CAN</a:t>
              </a:r>
              <a:endParaRPr sz="1600" b="1"/>
            </a:p>
          </p:txBody>
        </p:sp>
        <p:cxnSp>
          <p:nvCxnSpPr>
            <p:cNvPr id="15" name="Google Shape;298;g5e7b2e43bd_0_71">
              <a:extLst>
                <a:ext uri="{FF2B5EF4-FFF2-40B4-BE49-F238E27FC236}">
                  <a16:creationId xmlns:a16="http://schemas.microsoft.com/office/drawing/2014/main" id="{C728E261-CB5B-46BA-854C-8C8F92418F16}"/>
                </a:ext>
              </a:extLst>
            </p:cNvPr>
            <p:cNvCxnSpPr/>
            <p:nvPr/>
          </p:nvCxnSpPr>
          <p:spPr>
            <a:xfrm>
              <a:off x="3872300" y="3616996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6" name="Google Shape;299;g5e7b2e43bd_0_71">
              <a:extLst>
                <a:ext uri="{FF2B5EF4-FFF2-40B4-BE49-F238E27FC236}">
                  <a16:creationId xmlns:a16="http://schemas.microsoft.com/office/drawing/2014/main" id="{DD32DB82-388E-4B2E-8430-EA63E8E32DF6}"/>
                </a:ext>
              </a:extLst>
            </p:cNvPr>
            <p:cNvCxnSpPr/>
            <p:nvPr/>
          </p:nvCxnSpPr>
          <p:spPr>
            <a:xfrm>
              <a:off x="7294900" y="3616996"/>
              <a:ext cx="10875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477F7D6-AE36-4344-B0A3-52061C48F817}"/>
                </a:ext>
              </a:extLst>
            </p:cNvPr>
            <p:cNvSpPr txBox="1"/>
            <p:nvPr/>
          </p:nvSpPr>
          <p:spPr>
            <a:xfrm>
              <a:off x="2363526" y="1140436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Input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C875787-2E16-4498-9067-EA627CA92D61}"/>
                </a:ext>
              </a:extLst>
            </p:cNvPr>
            <p:cNvSpPr txBox="1"/>
            <p:nvPr/>
          </p:nvSpPr>
          <p:spPr>
            <a:xfrm>
              <a:off x="7454126" y="1140436"/>
              <a:ext cx="2235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322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 access rates vary by many orders of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051073" cy="5029200"/>
          </a:xfrm>
        </p:spPr>
        <p:txBody>
          <a:bodyPr>
            <a:normAutofit/>
          </a:bodyPr>
          <a:lstStyle/>
          <a:p>
            <a:r>
              <a:rPr lang="en-US" dirty="0"/>
              <a:t>Rates in bit/sec</a:t>
            </a:r>
          </a:p>
          <a:p>
            <a:endParaRPr lang="en-US" dirty="0"/>
          </a:p>
          <a:p>
            <a:r>
              <a:rPr lang="en-US" dirty="0"/>
              <a:t>System must be able to handle each of these</a:t>
            </a:r>
          </a:p>
          <a:p>
            <a:pPr lvl="1"/>
            <a:r>
              <a:rPr lang="en-US" dirty="0"/>
              <a:t>Sometimes needs low overhead</a:t>
            </a:r>
          </a:p>
          <a:p>
            <a:pPr lvl="1"/>
            <a:r>
              <a:rPr lang="en-US" dirty="0"/>
              <a:t>Sometimes needs to not wait 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Google Shape;313;p29">
            <a:extLst>
              <a:ext uri="{FF2B5EF4-FFF2-40B4-BE49-F238E27FC236}">
                <a16:creationId xmlns:a16="http://schemas.microsoft.com/office/drawing/2014/main" id="{B34F8118-751B-43B9-95F0-D11FB5C0A349}"/>
              </a:ext>
            </a:extLst>
          </p:cNvPr>
          <p:cNvGraphicFramePr/>
          <p:nvPr/>
        </p:nvGraphicFramePr>
        <p:xfrm>
          <a:off x="3658668" y="1270000"/>
          <a:ext cx="7921726" cy="39625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464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Device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Behavior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Partner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Data Rate (</a:t>
                      </a:r>
                      <a:r>
                        <a:rPr lang="en-US" sz="2000" u="none" strike="noStrike" cap="none" dirty="0" err="1"/>
                        <a:t>K</a:t>
                      </a:r>
                      <a:r>
                        <a:rPr lang="en-US" sz="2000" dirty="0" err="1"/>
                        <a:t>b</a:t>
                      </a:r>
                      <a:r>
                        <a:rPr lang="en-US" sz="2000" u="none" strike="noStrike" cap="none" dirty="0"/>
                        <a:t>/s)</a:t>
                      </a:r>
                      <a:endParaRPr sz="20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Keyboard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Input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Human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0.</a:t>
                      </a:r>
                      <a:r>
                        <a:rPr lang="en-US" sz="2000" b="0" dirty="0">
                          <a:solidFill>
                            <a:srgbClr val="B45F06"/>
                          </a:solidFill>
                        </a:rPr>
                        <a:t>2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Mouse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Input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Human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0.4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Microphone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Human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700.0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Bluetooth</a:t>
                      </a:r>
                      <a:endParaRPr sz="20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Input or 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20,000.0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Hard </a:t>
                      </a:r>
                      <a:r>
                        <a:rPr lang="en-US" sz="2000" u="none" strike="noStrike" cap="none"/>
                        <a:t>disk drive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Storage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100,000.0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Wireless network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Input or Output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/>
                        <a:t>3</a:t>
                      </a:r>
                      <a:r>
                        <a:rPr lang="en-US" sz="2000" u="none" strike="noStrike" cap="none"/>
                        <a:t>00,000.0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Solid state drive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Storage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Machine</a:t>
                      </a:r>
                      <a:endParaRPr sz="20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500,000.0</a:t>
                      </a:r>
                      <a:endParaRPr sz="20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Wired LAN network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Input or Output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>
                          <a:solidFill>
                            <a:srgbClr val="000000"/>
                          </a:solidFill>
                        </a:rPr>
                        <a:t>Machine</a:t>
                      </a:r>
                      <a:endParaRPr sz="20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solidFill>
                            <a:srgbClr val="000000"/>
                          </a:solidFill>
                        </a:rPr>
                        <a:t>1,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</a:rPr>
                        <a:t>000</a:t>
                      </a:r>
                      <a:r>
                        <a:rPr lang="en-US" sz="2000" u="none" strike="noStrike" cap="none" dirty="0">
                          <a:solidFill>
                            <a:srgbClr val="000000"/>
                          </a:solidFill>
                        </a:rPr>
                        <a:t>,000.0</a:t>
                      </a:r>
                      <a:endParaRPr sz="20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Graphics display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>
                          <a:solidFill>
                            <a:srgbClr val="B45F06"/>
                          </a:solidFill>
                        </a:rPr>
                        <a:t>Output</a:t>
                      </a:r>
                      <a:endParaRPr sz="2000" b="0" u="none" strike="noStrike" cap="none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Human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rgbClr val="B45F06"/>
                          </a:solidFill>
                        </a:rPr>
                        <a:t>3,000,000.0</a:t>
                      </a:r>
                      <a:endParaRPr sz="2000" b="0" u="none" strike="noStrike" cap="none" dirty="0">
                        <a:solidFill>
                          <a:srgbClr val="B45F06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060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I/O Motivation</a:t>
            </a:r>
          </a:p>
          <a:p>
            <a:endParaRPr lang="en-US" dirty="0"/>
          </a:p>
          <a:p>
            <a:r>
              <a:rPr lang="en-US" b="1" dirty="0"/>
              <a:t>Memory-Mapped I/O</a:t>
            </a:r>
          </a:p>
          <a:p>
            <a:endParaRPr lang="en-US" dirty="0"/>
          </a:p>
          <a:p>
            <a:r>
              <a:rPr lang="en-US" dirty="0"/>
              <a:t>Interrupts</a:t>
            </a:r>
          </a:p>
          <a:p>
            <a:endParaRPr lang="en-US" dirty="0"/>
          </a:p>
          <a:p>
            <a:r>
              <a:rPr lang="en-US" dirty="0"/>
              <a:t>DMA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6294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computer talk with peripherals?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peripheral is a hardware unit within a microcontroller</a:t>
            </a:r>
          </a:p>
          <a:p>
            <a:pPr lvl="1"/>
            <a:r>
              <a:rPr lang="en-US" dirty="0"/>
              <a:t>Sort of a “computer-within-the-computer”</a:t>
            </a:r>
          </a:p>
          <a:p>
            <a:pPr lvl="1"/>
            <a:r>
              <a:rPr lang="en-US" dirty="0"/>
              <a:t>Performs some kind of action given input, generates output</a:t>
            </a:r>
          </a:p>
          <a:p>
            <a:pPr lvl="1"/>
            <a:endParaRPr lang="en-US" dirty="0"/>
          </a:p>
          <a:p>
            <a:r>
              <a:rPr lang="en-US" dirty="0"/>
              <a:t>We interact with a peripheral’s interface</a:t>
            </a:r>
          </a:p>
          <a:p>
            <a:pPr lvl="1"/>
            <a:r>
              <a:rPr lang="en-US" dirty="0"/>
              <a:t>Called registers (actually are from EE perspective, but you can’t use them)</a:t>
            </a:r>
          </a:p>
          <a:p>
            <a:pPr lvl="1"/>
            <a:r>
              <a:rPr lang="en-US" dirty="0"/>
              <a:t>Read/Write like they’re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we read/write them?</a:t>
            </a:r>
          </a:p>
          <a:p>
            <a:pPr lvl="1"/>
            <a:r>
              <a:rPr lang="en-US" dirty="0"/>
              <a:t>Options:</a:t>
            </a:r>
          </a:p>
          <a:p>
            <a:pPr lvl="2"/>
            <a:r>
              <a:rPr lang="en-US" dirty="0"/>
              <a:t>Special assembly instructions</a:t>
            </a:r>
          </a:p>
          <a:p>
            <a:pPr lvl="2"/>
            <a:r>
              <a:rPr lang="en-US" dirty="0"/>
              <a:t>Treat like normal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369EA-EFEA-44BC-88DE-96D8B21787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794"/>
          <a:stretch/>
        </p:blipFill>
        <p:spPr>
          <a:xfrm>
            <a:off x="5712994" y="4054475"/>
            <a:ext cx="5867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540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2271</TotalTime>
  <Words>1732</Words>
  <Application>Microsoft Office PowerPoint</Application>
  <PresentationFormat>Widescreen</PresentationFormat>
  <Paragraphs>425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Courier New</vt:lpstr>
      <vt:lpstr>Helvetica Neue</vt:lpstr>
      <vt:lpstr>Tahoma</vt:lpstr>
      <vt:lpstr>Class Slides</vt:lpstr>
      <vt:lpstr>Lecture 04 Input and Output</vt:lpstr>
      <vt:lpstr>Today’s Goals</vt:lpstr>
      <vt:lpstr>Outline</vt:lpstr>
      <vt:lpstr>Devices are the point of computers</vt:lpstr>
      <vt:lpstr>Devices are core to useful general-purpose computing</vt:lpstr>
      <vt:lpstr>Devices are essential to cyber-physical systems too</vt:lpstr>
      <vt:lpstr>Device access rates vary by many orders of magnitude</vt:lpstr>
      <vt:lpstr>Outline</vt:lpstr>
      <vt:lpstr>How does a computer talk with peripherals?</vt:lpstr>
      <vt:lpstr>Memory-mapped I/O (MMIO): treat devices like normal memory</vt:lpstr>
      <vt:lpstr>Memory map on nRF52833</vt:lpstr>
      <vt:lpstr>Example nRF52 peripheral placement</vt:lpstr>
      <vt:lpstr>TEMP on nRF52833 example</vt:lpstr>
      <vt:lpstr>MMIO addresses for TEMP</vt:lpstr>
      <vt:lpstr>Example code</vt:lpstr>
      <vt:lpstr>Example code</vt:lpstr>
      <vt:lpstr>Using structs to manage MMIO access</vt:lpstr>
      <vt:lpstr>C structs</vt:lpstr>
      <vt:lpstr>Temperature peripheral MMIO struct</vt:lpstr>
      <vt:lpstr>Temperature peripheral MMIO struct</vt:lpstr>
      <vt:lpstr>Temperature peripheral MMIO struct</vt:lpstr>
      <vt:lpstr>Outline</vt:lpstr>
      <vt:lpstr>What do interactions with devices look like?</vt:lpstr>
      <vt:lpstr>Waiting can be a waste of CPU time</vt:lpstr>
      <vt:lpstr>Interrupts</vt:lpstr>
      <vt:lpstr>Interrupts, visually</vt:lpstr>
      <vt:lpstr>Interrupts, visually</vt:lpstr>
      <vt:lpstr>Interrupts, visually</vt:lpstr>
      <vt:lpstr>ARM Nested Vectored Interrupt Controller (NVIC)</vt:lpstr>
      <vt:lpstr>ARM Vector table</vt:lpstr>
      <vt:lpstr>Vector table in software</vt:lpstr>
      <vt:lpstr>NVIC functionality</vt:lpstr>
      <vt:lpstr>Nested interrupts, visually</vt:lpstr>
      <vt:lpstr>Outline</vt:lpstr>
      <vt:lpstr>Direct Memory Access (DMA)</vt:lpstr>
      <vt:lpstr>General-purpose DMA</vt:lpstr>
      <vt:lpstr>Special-purpose DMA</vt:lpstr>
      <vt:lpstr>Full peripheral interaction pattern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 Input and Output</dc:title>
  <dc:creator>Branden Ghena</dc:creator>
  <cp:lastModifiedBy>Branden Ghena</cp:lastModifiedBy>
  <cp:revision>29</cp:revision>
  <dcterms:created xsi:type="dcterms:W3CDTF">2021-04-04T02:10:23Z</dcterms:created>
  <dcterms:modified xsi:type="dcterms:W3CDTF">2021-04-05T16:38:16Z</dcterms:modified>
</cp:coreProperties>
</file>