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5"/>
  </p:notesMasterIdLst>
  <p:sldIdLst>
    <p:sldId id="256" r:id="rId2"/>
    <p:sldId id="264" r:id="rId3"/>
    <p:sldId id="386" r:id="rId4"/>
    <p:sldId id="406" r:id="rId5"/>
    <p:sldId id="387" r:id="rId6"/>
    <p:sldId id="407" r:id="rId7"/>
    <p:sldId id="408" r:id="rId8"/>
    <p:sldId id="389" r:id="rId9"/>
    <p:sldId id="409" r:id="rId10"/>
    <p:sldId id="412" r:id="rId11"/>
    <p:sldId id="423" r:id="rId12"/>
    <p:sldId id="411" r:id="rId13"/>
    <p:sldId id="410" r:id="rId14"/>
    <p:sldId id="413" r:id="rId15"/>
    <p:sldId id="417" r:id="rId16"/>
    <p:sldId id="414" r:id="rId17"/>
    <p:sldId id="415" r:id="rId18"/>
    <p:sldId id="426" r:id="rId19"/>
    <p:sldId id="420" r:id="rId20"/>
    <p:sldId id="383" r:id="rId21"/>
    <p:sldId id="388" r:id="rId22"/>
    <p:sldId id="394" r:id="rId23"/>
    <p:sldId id="392" r:id="rId24"/>
    <p:sldId id="393" r:id="rId25"/>
    <p:sldId id="395" r:id="rId26"/>
    <p:sldId id="402" r:id="rId27"/>
    <p:sldId id="396" r:id="rId28"/>
    <p:sldId id="398" r:id="rId29"/>
    <p:sldId id="390" r:id="rId30"/>
    <p:sldId id="397" r:id="rId31"/>
    <p:sldId id="391" r:id="rId32"/>
    <p:sldId id="400" r:id="rId33"/>
    <p:sldId id="401" r:id="rId34"/>
    <p:sldId id="421" r:id="rId35"/>
    <p:sldId id="385" r:id="rId36"/>
    <p:sldId id="403" r:id="rId37"/>
    <p:sldId id="405" r:id="rId38"/>
    <p:sldId id="404" r:id="rId39"/>
    <p:sldId id="422" r:id="rId40"/>
    <p:sldId id="419" r:id="rId41"/>
    <p:sldId id="418" r:id="rId42"/>
    <p:sldId id="424" r:id="rId43"/>
    <p:sldId id="42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Digital Circuits" id="{EE1DC2E9-93D0-436D-9339-8C3B1043052A}">
          <p14:sldIdLst>
            <p14:sldId id="386"/>
            <p14:sldId id="406"/>
            <p14:sldId id="387"/>
            <p14:sldId id="407"/>
            <p14:sldId id="408"/>
            <p14:sldId id="389"/>
            <p14:sldId id="409"/>
            <p14:sldId id="412"/>
            <p14:sldId id="423"/>
            <p14:sldId id="411"/>
            <p14:sldId id="410"/>
            <p14:sldId id="413"/>
            <p14:sldId id="417"/>
            <p14:sldId id="414"/>
            <p14:sldId id="415"/>
            <p14:sldId id="426"/>
          </p14:sldIdLst>
        </p14:section>
        <p14:section name="GPIO" id="{B55B8E8C-5EAB-4A1E-A4E9-AE5E896E46FA}">
          <p14:sldIdLst>
            <p14:sldId id="420"/>
            <p14:sldId id="383"/>
            <p14:sldId id="388"/>
            <p14:sldId id="394"/>
            <p14:sldId id="392"/>
            <p14:sldId id="393"/>
            <p14:sldId id="395"/>
            <p14:sldId id="402"/>
            <p14:sldId id="396"/>
            <p14:sldId id="398"/>
            <p14:sldId id="390"/>
            <p14:sldId id="397"/>
            <p14:sldId id="391"/>
            <p14:sldId id="400"/>
            <p14:sldId id="401"/>
          </p14:sldIdLst>
        </p14:section>
        <p14:section name="GPIOTE" id="{35FC054D-E6F4-495A-A0C7-1F9891C441CC}">
          <p14:sldIdLst>
            <p14:sldId id="421"/>
            <p14:sldId id="385"/>
            <p14:sldId id="403"/>
            <p14:sldId id="405"/>
            <p14:sldId id="404"/>
          </p14:sldIdLst>
        </p14:section>
        <p14:section name="Wrapup" id="{29A7F866-9DA9-446B-8359-CE426CB89C7A}">
          <p14:sldIdLst>
            <p14:sldId id="422"/>
          </p14:sldIdLst>
        </p14:section>
        <p14:section name="Bonus: Energy" id="{8F660B9F-0241-4944-8B33-49E0AC2D08FC}">
          <p14:sldIdLst>
            <p14:sldId id="419"/>
            <p14:sldId id="418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8"/>
    <a:srgbClr val="D9D9D9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light-emitting-diodes-led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etechnote.com/html/Electronics_CMO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sparkfun.com/tutorials/button-and-switch-basic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Digital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2A2-78D3-4C80-8F60-93C67D3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4C52-7ABD-495E-B821-7BEED69C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36964"/>
            <a:ext cx="10972800" cy="2535236"/>
          </a:xfrm>
        </p:spPr>
        <p:txBody>
          <a:bodyPr/>
          <a:lstStyle/>
          <a:p>
            <a:r>
              <a:rPr lang="en-US" sz="2400" dirty="0"/>
              <a:t>When button is pushed, input signal is low</a:t>
            </a:r>
          </a:p>
          <a:p>
            <a:r>
              <a:rPr lang="en-US" sz="2400" b="1" dirty="0"/>
              <a:t>What is the value of the input when the button is unpressed?</a:t>
            </a:r>
          </a:p>
          <a:p>
            <a:pPr lvl="1"/>
            <a:r>
              <a:rPr lang="en-US" sz="2000" dirty="0"/>
              <a:t>Floating! Could be any voltage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Solution: connect weakly to either high or low voltage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307-D689-4FA8-981E-7D84F95A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B7CA2-B60E-4019-8C43-E3DE7CBF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94" y="1477962"/>
            <a:ext cx="5334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7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2ADC-DEFF-4934-B4CF-AA0F9F8B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flows through the “path of least resistance”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C792-8B19-4197-8C9B-F725520E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pPr lvl="1"/>
            <a:r>
              <a:rPr lang="en-US" dirty="0"/>
              <a:t>Works well for the types of circuits we use</a:t>
            </a:r>
          </a:p>
          <a:p>
            <a:pPr lvl="1"/>
            <a:endParaRPr lang="en-US" dirty="0"/>
          </a:p>
          <a:p>
            <a:r>
              <a:rPr lang="en-US" dirty="0"/>
              <a:t>Pull-up resistor</a:t>
            </a:r>
          </a:p>
          <a:p>
            <a:pPr lvl="1"/>
            <a:r>
              <a:rPr lang="en-US" dirty="0"/>
              <a:t>When button is open (disconnected),</a:t>
            </a:r>
            <a:br>
              <a:rPr lang="en-US" dirty="0"/>
            </a:br>
            <a:r>
              <a:rPr lang="en-US" dirty="0"/>
              <a:t>the only path is through the resistor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button is closed (connected)</a:t>
            </a:r>
            <a:br>
              <a:rPr lang="en-US" dirty="0"/>
            </a:br>
            <a:r>
              <a:rPr lang="en-US" dirty="0"/>
              <a:t>the least resistance path is through</a:t>
            </a:r>
            <a:br>
              <a:rPr lang="en-US" dirty="0"/>
            </a:br>
            <a:r>
              <a:rPr lang="en-US" dirty="0"/>
              <a:t>the button to 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9CAF-E97C-4D9F-B5D0-C1CA5E1F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schematic pull-up">
            <a:extLst>
              <a:ext uri="{FF2B5EF4-FFF2-40B4-BE49-F238E27FC236}">
                <a16:creationId xmlns:a16="http://schemas.microsoft.com/office/drawing/2014/main" id="{1B89CC1F-246C-4F15-BCB0-4077FFFE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94" y="2262187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49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F487-7725-4597-A35A-CDBFF12D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Pull-up resistors and pull-down resistors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3924-A441-4AE4-8412-29707682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Resistor sets the “default” value of a wire</a:t>
            </a:r>
          </a:p>
          <a:p>
            <a:pPr lvl="1"/>
            <a:r>
              <a:rPr lang="en-US" dirty="0"/>
              <a:t>Pull-up connects to VCC</a:t>
            </a:r>
          </a:p>
          <a:p>
            <a:pPr lvl="1"/>
            <a:r>
              <a:rPr lang="en-US" dirty="0"/>
              <a:t>Pull-down connects to Ground</a:t>
            </a:r>
          </a:p>
          <a:p>
            <a:pPr lvl="1"/>
            <a:r>
              <a:rPr lang="en-US" dirty="0"/>
              <a:t>Usually 10-100 </a:t>
            </a:r>
            <a:r>
              <a:rPr lang="en-US" dirty="0" err="1"/>
              <a:t>kΩ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button is open (disconnected)</a:t>
            </a:r>
          </a:p>
          <a:p>
            <a:pPr lvl="1"/>
            <a:r>
              <a:rPr lang="en-US" dirty="0"/>
              <a:t>Connection through the resistor sets signal</a:t>
            </a:r>
          </a:p>
          <a:p>
            <a:pPr lvl="1"/>
            <a:endParaRPr lang="en-US" dirty="0"/>
          </a:p>
          <a:p>
            <a:r>
              <a:rPr lang="en-US" dirty="0"/>
              <a:t>When button is closed (connected)</a:t>
            </a:r>
          </a:p>
          <a:p>
            <a:pPr lvl="1"/>
            <a:r>
              <a:rPr lang="en-US" dirty="0"/>
              <a:t>Signal is directly connected to a voltage source</a:t>
            </a:r>
          </a:p>
          <a:p>
            <a:pPr lvl="1"/>
            <a:r>
              <a:rPr lang="en-US" dirty="0"/>
              <a:t>Much lower resistance means that signal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48A9E-E9F2-404D-9D0C-BF766E5D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 descr="schematic pull-up">
            <a:extLst>
              <a:ext uri="{FF2B5EF4-FFF2-40B4-BE49-F238E27FC236}">
                <a16:creationId xmlns:a16="http://schemas.microsoft.com/office/drawing/2014/main" id="{FB346F55-0B47-4EAD-B989-14021A16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94" y="1143000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7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7C26-6EA5-440B-957A-454F2D0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D03A-2555-4CA8-8831-F42EC615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743109" cy="5029200"/>
          </a:xfrm>
        </p:spPr>
        <p:txBody>
          <a:bodyPr/>
          <a:lstStyle/>
          <a:p>
            <a:r>
              <a:rPr lang="en-US" dirty="0"/>
              <a:t>Normally open buttons</a:t>
            </a:r>
          </a:p>
          <a:p>
            <a:pPr lvl="1"/>
            <a:r>
              <a:rPr lang="en-US" dirty="0"/>
              <a:t>Disconnected by default</a:t>
            </a:r>
          </a:p>
          <a:p>
            <a:pPr lvl="1"/>
            <a:endParaRPr lang="en-US" dirty="0"/>
          </a:p>
          <a:p>
            <a:r>
              <a:rPr lang="en-US" dirty="0"/>
              <a:t>Active low signal</a:t>
            </a:r>
          </a:p>
          <a:p>
            <a:pPr lvl="1"/>
            <a:r>
              <a:rPr lang="en-US" dirty="0"/>
              <a:t>Activating (pushing) button creates a low signal</a:t>
            </a:r>
          </a:p>
          <a:p>
            <a:pPr lvl="1"/>
            <a:endParaRPr lang="en-US" dirty="0"/>
          </a:p>
          <a:p>
            <a:r>
              <a:rPr lang="en-US" dirty="0"/>
              <a:t>Pull-up resistors</a:t>
            </a:r>
          </a:p>
          <a:p>
            <a:pPr lvl="1"/>
            <a:r>
              <a:rPr lang="en-US" dirty="0"/>
              <a:t>Set button signal high by default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5161F-7FF9-4426-B940-EE1BE9CF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A1B9D-C1FA-43F5-9CBE-CB502A89B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04" y="1143000"/>
            <a:ext cx="422969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11E4-D52A-4897-A032-F5E4CFFC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4A4D3-8996-4B1D-BF3C-21E647C6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 Emitting Diodes</a:t>
            </a:r>
          </a:p>
          <a:p>
            <a:pPr lvl="1"/>
            <a:r>
              <a:rPr lang="en-US" dirty="0"/>
              <a:t>Generate light as current passes through them</a:t>
            </a:r>
          </a:p>
          <a:p>
            <a:pPr lvl="1"/>
            <a:r>
              <a:rPr lang="en-US" dirty="0"/>
              <a:t>Various colors available</a:t>
            </a:r>
          </a:p>
          <a:p>
            <a:pPr lvl="1"/>
            <a:endParaRPr lang="en-US" dirty="0"/>
          </a:p>
          <a:p>
            <a:r>
              <a:rPr lang="en-US" dirty="0"/>
              <a:t>Diodes</a:t>
            </a:r>
          </a:p>
          <a:p>
            <a:pPr lvl="1"/>
            <a:r>
              <a:rPr lang="en-US" dirty="0"/>
              <a:t>Only allow current to go through one way</a:t>
            </a:r>
          </a:p>
          <a:p>
            <a:pPr lvl="1"/>
            <a:r>
              <a:rPr lang="en-US" dirty="0"/>
              <a:t>Not particularly relevant for LEDs</a:t>
            </a:r>
          </a:p>
          <a:p>
            <a:pPr lvl="2"/>
            <a:r>
              <a:rPr lang="en-US" dirty="0"/>
              <a:t>Treat as a digital component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Connect anode to high voltage and cathode to ground</a:t>
            </a:r>
          </a:p>
          <a:p>
            <a:pPr lvl="1"/>
            <a:r>
              <a:rPr lang="en-US" dirty="0"/>
              <a:t>Plus a resistor to limit the total amount of current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34B4-A0A9-4D63-A197-60EDD7B3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75AE00-3DE1-4948-96D6-14C041CC2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70" y="1320800"/>
            <a:ext cx="3565424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DF1BE-58E3-4241-9A11-6E152757D0F2}"/>
              </a:ext>
            </a:extLst>
          </p:cNvPr>
          <p:cNvSpPr txBox="1"/>
          <p:nvPr/>
        </p:nvSpPr>
        <p:spPr>
          <a:xfrm>
            <a:off x="774700" y="6051550"/>
            <a:ext cx="75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https://learn.sparkfun.com/tutorials/light-emitting-diodes-leds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6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27A4-21CE-476E-8188-16AD3598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state for 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10ED-342B-446D-A898-3D0C38BE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LEDs can be active high or active low depending on configuration</a:t>
            </a:r>
          </a:p>
          <a:p>
            <a:pPr lvl="1"/>
            <a:r>
              <a:rPr lang="en-US" dirty="0"/>
              <a:t>Active high is how people assume they work</a:t>
            </a:r>
          </a:p>
          <a:p>
            <a:pPr lvl="1"/>
            <a:r>
              <a:rPr lang="en-US" dirty="0"/>
              <a:t>Active low is often used instead</a:t>
            </a:r>
          </a:p>
          <a:p>
            <a:pPr lvl="2"/>
            <a:r>
              <a:rPr lang="en-US" dirty="0"/>
              <a:t>GPIO pins can usually sink more current than they can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2CDA5-69B0-4C81-8F6B-6D25062D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FD0B1-D995-46ED-9093-3571E735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49" y="3052566"/>
            <a:ext cx="4486901" cy="2810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F8B48B-64CC-4F84-A5E1-BBB99AD6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80" y="2919197"/>
            <a:ext cx="419158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2D3B-3A64-4BAF-9AAF-453117E7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78F0-60DB-48EA-886E-7EA495E7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Microphone LED</a:t>
            </a:r>
          </a:p>
          <a:p>
            <a:pPr lvl="1"/>
            <a:r>
              <a:rPr lang="en-US" dirty="0"/>
              <a:t>Active high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Simple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2CD4C-BB5D-4F80-81E8-3CB4555B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7F538A-82A5-47AB-9DAC-56316A0D1A1D}"/>
              </a:ext>
            </a:extLst>
          </p:cNvPr>
          <p:cNvGrpSpPr/>
          <p:nvPr/>
        </p:nvGrpSpPr>
        <p:grpSpPr>
          <a:xfrm>
            <a:off x="3634757" y="1760157"/>
            <a:ext cx="6804643" cy="4412043"/>
            <a:chOff x="4422157" y="1760157"/>
            <a:chExt cx="6804643" cy="44120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DFAAD0-A43E-4DB1-A114-029493B48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157" y="1760157"/>
              <a:ext cx="6804643" cy="44120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B90B8F-C08F-4197-9745-A9BB1758FA01}"/>
                </a:ext>
              </a:extLst>
            </p:cNvPr>
            <p:cNvSpPr/>
            <p:nvPr/>
          </p:nvSpPr>
          <p:spPr>
            <a:xfrm>
              <a:off x="6604000" y="2768600"/>
              <a:ext cx="4521200" cy="3403600"/>
            </a:xfrm>
            <a:prstGeom prst="rect">
              <a:avLst/>
            </a:prstGeom>
            <a:solidFill>
              <a:srgbClr val="D9D9D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D3C905-74F9-41C6-B65C-DB46923BAFC0}"/>
                </a:ext>
              </a:extLst>
            </p:cNvPr>
            <p:cNvSpPr/>
            <p:nvPr/>
          </p:nvSpPr>
          <p:spPr>
            <a:xfrm>
              <a:off x="5802898" y="2768600"/>
              <a:ext cx="801102" cy="660400"/>
            </a:xfrm>
            <a:prstGeom prst="rect">
              <a:avLst/>
            </a:prstGeom>
            <a:solidFill>
              <a:srgbClr val="D9D9D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3D651-4481-442C-8FC8-3831B0DB6EEA}"/>
              </a:ext>
            </a:extLst>
          </p:cNvPr>
          <p:cNvSpPr txBox="1"/>
          <p:nvPr/>
        </p:nvSpPr>
        <p:spPr>
          <a:xfrm>
            <a:off x="10541000" y="3098800"/>
            <a:ext cx="138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 this other part for now</a:t>
            </a:r>
          </a:p>
        </p:txBody>
      </p:sp>
    </p:spTree>
    <p:extLst>
      <p:ext uri="{BB962C8B-B14F-4D97-AF65-F5344CB8AC3E}">
        <p14:creationId xmlns:p14="http://schemas.microsoft.com/office/powerpoint/2010/main" val="323953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Use two GPIO pins to control each LED</a:t>
            </a:r>
          </a:p>
          <a:p>
            <a:pPr lvl="1"/>
            <a:r>
              <a:rPr lang="en-US" sz="2000" dirty="0"/>
              <a:t>Row high as VDD</a:t>
            </a:r>
          </a:p>
          <a:p>
            <a:pPr lvl="1"/>
            <a:r>
              <a:rPr lang="en-US" sz="2000" dirty="0"/>
              <a:t>Column low as Ground</a:t>
            </a:r>
          </a:p>
          <a:p>
            <a:pPr lvl="1"/>
            <a:endParaRPr lang="en-US" sz="2000" dirty="0"/>
          </a:p>
          <a:p>
            <a:r>
              <a:rPr lang="en-US" sz="2400" dirty="0"/>
              <a:t>Remember, connections only exist where there are dots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083B6-DC62-4A7D-890B-188E8738F577}"/>
              </a:ext>
            </a:extLst>
          </p:cNvPr>
          <p:cNvGrpSpPr/>
          <p:nvPr/>
        </p:nvGrpSpPr>
        <p:grpSpPr>
          <a:xfrm>
            <a:off x="1627134" y="3982339"/>
            <a:ext cx="2908396" cy="2443861"/>
            <a:chOff x="1320704" y="3271139"/>
            <a:chExt cx="2908396" cy="2443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0FBB5F-34DD-4679-A309-DF71964C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704" y="3271139"/>
              <a:ext cx="2908396" cy="24438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5E678F-B0EF-44FC-93D0-BDA748F1DEFC}"/>
                </a:ext>
              </a:extLst>
            </p:cNvPr>
            <p:cNvSpPr/>
            <p:nvPr/>
          </p:nvSpPr>
          <p:spPr>
            <a:xfrm>
              <a:off x="3721100" y="4749800"/>
              <a:ext cx="508000" cy="965200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99006B-9288-480D-8987-99C267F09709}"/>
                </a:ext>
              </a:extLst>
            </p:cNvPr>
            <p:cNvSpPr/>
            <p:nvPr/>
          </p:nvSpPr>
          <p:spPr>
            <a:xfrm>
              <a:off x="3670299" y="4809331"/>
              <a:ext cx="106363" cy="160338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F9B7B-4DA8-4A2C-B89B-4623EA77FC1F}"/>
                </a:ext>
              </a:extLst>
            </p:cNvPr>
            <p:cNvSpPr/>
            <p:nvPr/>
          </p:nvSpPr>
          <p:spPr>
            <a:xfrm>
              <a:off x="3111500" y="4809330"/>
              <a:ext cx="507999" cy="1198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D8D6A-5018-478E-949E-B38BB3978086}"/>
                </a:ext>
              </a:extLst>
            </p:cNvPr>
            <p:cNvSpPr/>
            <p:nvPr/>
          </p:nvSpPr>
          <p:spPr>
            <a:xfrm>
              <a:off x="3492502" y="5518943"/>
              <a:ext cx="507999" cy="1960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319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Cannot individually control all LEDs simultaneously</a:t>
            </a:r>
          </a:p>
          <a:p>
            <a:pPr lvl="1"/>
            <a:r>
              <a:rPr lang="en-US" dirty="0"/>
              <a:t>Need to light one row at a time</a:t>
            </a:r>
          </a:p>
          <a:p>
            <a:pPr lvl="1"/>
            <a:r>
              <a:rPr lang="en-US" dirty="0"/>
              <a:t>Iterate rows quickly to make them appear on all the time</a:t>
            </a:r>
          </a:p>
          <a:p>
            <a:pPr lvl="1"/>
            <a:endParaRPr lang="en-US" dirty="0"/>
          </a:p>
          <a:p>
            <a:r>
              <a:rPr lang="en-US" dirty="0"/>
              <a:t>We’ll have a lab on these later</a:t>
            </a:r>
          </a:p>
          <a:p>
            <a:pPr lvl="1"/>
            <a:r>
              <a:rPr lang="en-US" dirty="0"/>
              <a:t>Combine GPIO and 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 circuits</a:t>
            </a:r>
          </a:p>
          <a:p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b="1" dirty="0"/>
              <a:t>GPIO</a:t>
            </a:r>
          </a:p>
          <a:p>
            <a:pPr lvl="1"/>
            <a:r>
              <a:rPr lang="en-US" dirty="0"/>
              <a:t>GPIOTE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676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basics of digital circuitry</a:t>
            </a:r>
          </a:p>
          <a:p>
            <a:pPr lvl="1"/>
            <a:r>
              <a:rPr lang="en-US" dirty="0"/>
              <a:t>Enough to be able to interact with the </a:t>
            </a:r>
            <a:r>
              <a:rPr lang="en-US" dirty="0" err="1"/>
              <a:t>Microbit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Explore how the </a:t>
            </a:r>
            <a:r>
              <a:rPr lang="en-US" dirty="0" err="1"/>
              <a:t>Microbit</a:t>
            </a:r>
            <a:r>
              <a:rPr lang="en-US" dirty="0"/>
              <a:t> controls digital inputs and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Input/Output (GPIO)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Read/write from/to external pins on the microcontroller</a:t>
            </a:r>
          </a:p>
          <a:p>
            <a:pPr lvl="1"/>
            <a:r>
              <a:rPr lang="en-US" dirty="0"/>
              <a:t>Two possible values: high (1) or low (0)</a:t>
            </a:r>
          </a:p>
          <a:p>
            <a:endParaRPr lang="en-US" dirty="0"/>
          </a:p>
          <a:p>
            <a:r>
              <a:rPr lang="en-US" dirty="0"/>
              <a:t>Basic unit of operation for microcontrollers</a:t>
            </a:r>
          </a:p>
          <a:p>
            <a:pPr lvl="1"/>
            <a:r>
              <a:rPr lang="en-US" dirty="0"/>
              <a:t>Allows them to interact with buttons and LEDs</a:t>
            </a:r>
          </a:p>
          <a:p>
            <a:pPr lvl="1"/>
            <a:r>
              <a:rPr lang="en-US" dirty="0"/>
              <a:t>Every microcontroller has GPIO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91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540000" y="1701800"/>
            <a:ext cx="4546600" cy="40767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37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model of the pin.</a:t>
            </a:r>
          </a:p>
          <a:p>
            <a:r>
              <a:rPr lang="en-US" dirty="0"/>
              <a:t>This isn’t really how the hardware is implemented. But it’s a reasonable model for users.</a:t>
            </a:r>
          </a:p>
        </p:txBody>
      </p:sp>
    </p:spTree>
    <p:extLst>
      <p:ext uri="{BB962C8B-B14F-4D97-AF65-F5344CB8AC3E}">
        <p14:creationId xmlns:p14="http://schemas.microsoft.com/office/powerpoint/2010/main" val="306244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406400" y="1765300"/>
            <a:ext cx="2057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and outputs to/from the peripheral.</a:t>
            </a:r>
          </a:p>
          <a:p>
            <a:r>
              <a:rPr lang="en-US" dirty="0"/>
              <a:t>GPIO could be controlled by other peripherals. Controlling a pin in use by other peripherals is bad.</a:t>
            </a:r>
          </a:p>
        </p:txBody>
      </p:sp>
    </p:spTree>
    <p:extLst>
      <p:ext uri="{BB962C8B-B14F-4D97-AF65-F5344CB8AC3E}">
        <p14:creationId xmlns:p14="http://schemas.microsoft.com/office/powerpoint/2010/main" val="1941224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2654300" y="28842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 within the GPIO peripheral.</a:t>
            </a:r>
            <a:br>
              <a:rPr lang="en-US" dirty="0"/>
            </a:br>
            <a:r>
              <a:rPr lang="en-US" dirty="0"/>
              <a:t>Configure various things about setup.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A4DDD-C3DF-46A6-9A4D-C4F39A7B09AC}"/>
              </a:ext>
            </a:extLst>
          </p:cNvPr>
          <p:cNvSpPr/>
          <p:nvPr/>
        </p:nvSpPr>
        <p:spPr>
          <a:xfrm>
            <a:off x="2540000" y="41161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834D8-5CE3-42B2-883E-6D5B1FB31C69}"/>
              </a:ext>
            </a:extLst>
          </p:cNvPr>
          <p:cNvSpPr/>
          <p:nvPr/>
        </p:nvSpPr>
        <p:spPr>
          <a:xfrm>
            <a:off x="2540000" y="3767148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E293D-CD80-4DB5-B687-75B19E763D79}"/>
              </a:ext>
            </a:extLst>
          </p:cNvPr>
          <p:cNvSpPr/>
          <p:nvPr/>
        </p:nvSpPr>
        <p:spPr>
          <a:xfrm>
            <a:off x="3898900" y="2412999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4F3A2-DB3B-4EC2-8F49-52EF307D9142}"/>
              </a:ext>
            </a:extLst>
          </p:cNvPr>
          <p:cNvSpPr/>
          <p:nvPr/>
        </p:nvSpPr>
        <p:spPr>
          <a:xfrm>
            <a:off x="4773194" y="3106631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64BBA-D596-4AD7-9C21-E316611FA145}"/>
              </a:ext>
            </a:extLst>
          </p:cNvPr>
          <p:cNvSpPr/>
          <p:nvPr/>
        </p:nvSpPr>
        <p:spPr>
          <a:xfrm>
            <a:off x="4773194" y="3980386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D35CC-3B93-4217-BF53-D49B128D44DD}"/>
              </a:ext>
            </a:extLst>
          </p:cNvPr>
          <p:cNvSpPr/>
          <p:nvPr/>
        </p:nvSpPr>
        <p:spPr>
          <a:xfrm>
            <a:off x="3975100" y="3670718"/>
            <a:ext cx="1320800" cy="2996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8864600" y="1879600"/>
            <a:ext cx="2819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Peripheral contents are duplicated for each output pin.</a:t>
            </a:r>
          </a:p>
          <a:p>
            <a:r>
              <a:rPr lang="en-US" dirty="0"/>
              <a:t>Each pin has its own registers (or portions thereof).</a:t>
            </a:r>
          </a:p>
        </p:txBody>
      </p:sp>
    </p:spTree>
    <p:extLst>
      <p:ext uri="{BB962C8B-B14F-4D97-AF65-F5344CB8AC3E}">
        <p14:creationId xmlns:p14="http://schemas.microsoft.com/office/powerpoint/2010/main" val="2382280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CA8B-698A-45EA-B08A-866359BE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428C-5E7B-4466-AAD0-C4B9C0D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has up to 42 I/O pins</a:t>
            </a:r>
          </a:p>
          <a:p>
            <a:pPr lvl="1"/>
            <a:r>
              <a:rPr lang="en-US" dirty="0"/>
              <a:t>But only 32 can fit in a single word</a:t>
            </a:r>
          </a:p>
          <a:p>
            <a:pPr lvl="1"/>
            <a:r>
              <a:rPr lang="en-US" dirty="0"/>
              <a:t>Splits them into two “ports”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Pins are named based on port</a:t>
            </a:r>
          </a:p>
          <a:p>
            <a:pPr lvl="1"/>
            <a:r>
              <a:rPr lang="en-US" dirty="0"/>
              <a:t>P0.14 – Button A,  P0.23 – Button B</a:t>
            </a:r>
          </a:p>
          <a:p>
            <a:pPr lvl="1"/>
            <a:r>
              <a:rPr lang="en-US" dirty="0"/>
              <a:t>P1.04 – LED column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13FB-8685-48C2-B30D-C878A57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D0B7-6452-4F08-BCEC-9FCBD14A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4" y="2575676"/>
            <a:ext cx="9738111" cy="17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21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7239000" y="3302000"/>
            <a:ext cx="749300" cy="685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pin on the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600064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616200" y="2222500"/>
            <a:ext cx="3604794" cy="1193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911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chain. Signal comes from OUT register, through output buffer, to external pin.</a:t>
            </a:r>
          </a:p>
        </p:txBody>
      </p:sp>
    </p:spTree>
    <p:extLst>
      <p:ext uri="{BB962C8B-B14F-4D97-AF65-F5344CB8AC3E}">
        <p14:creationId xmlns:p14="http://schemas.microsoft.com/office/powerpoint/2010/main" val="824393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0627-5D47-4274-9FF2-DFAA9FEB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3BC1-175F-4CF2-BD65-5B22C1EE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Outputs a high or low signal</a:t>
            </a:r>
          </a:p>
          <a:p>
            <a:pPr lvl="1"/>
            <a:endParaRPr lang="en-US" dirty="0"/>
          </a:p>
          <a:p>
            <a:r>
              <a:rPr lang="en-US" dirty="0"/>
              <a:t>Output configurations</a:t>
            </a:r>
          </a:p>
          <a:p>
            <a:pPr lvl="1"/>
            <a:r>
              <a:rPr lang="en-US" dirty="0"/>
              <a:t>High drive output (either for high, low, or both)</a:t>
            </a:r>
          </a:p>
          <a:p>
            <a:pPr lvl="2"/>
            <a:r>
              <a:rPr lang="en-US" dirty="0"/>
              <a:t>Sources or sinks additional current</a:t>
            </a:r>
          </a:p>
          <a:p>
            <a:pPr lvl="3"/>
            <a:r>
              <a:rPr lang="en-US" dirty="0"/>
              <a:t>For powering external devices</a:t>
            </a:r>
          </a:p>
          <a:p>
            <a:pPr lvl="2"/>
            <a:r>
              <a:rPr lang="en-US" dirty="0"/>
              <a:t>Normal drive: ~2 mA</a:t>
            </a:r>
          </a:p>
          <a:p>
            <a:pPr lvl="2"/>
            <a:r>
              <a:rPr lang="en-US" dirty="0"/>
              <a:t>High drive: ~10 mA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Disconnect (a.k.a. High Impedance or High-Z)</a:t>
            </a:r>
          </a:p>
          <a:p>
            <a:pPr lvl="2"/>
            <a:r>
              <a:rPr lang="en-US" dirty="0"/>
              <a:t>Wired-OR or Wired-AND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96704-186F-4880-9B49-6E81029E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Digital circuits</a:t>
            </a:r>
          </a:p>
          <a:p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974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489200" y="3708400"/>
            <a:ext cx="3604794" cy="1054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chain. Signal goes from pin, through input buffer, to IN register.</a:t>
            </a:r>
          </a:p>
        </p:txBody>
      </p:sp>
    </p:spTree>
    <p:extLst>
      <p:ext uri="{BB962C8B-B14F-4D97-AF65-F5344CB8AC3E}">
        <p14:creationId xmlns:p14="http://schemas.microsoft.com/office/powerpoint/2010/main" val="623986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CAC5-5CA7-431A-A632-4AEC29F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E38E-3776-461B-87BD-639BB317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a signal as either high or low</a:t>
            </a:r>
          </a:p>
          <a:p>
            <a:endParaRPr lang="en-US" dirty="0"/>
          </a:p>
          <a:p>
            <a:r>
              <a:rPr lang="en-US" dirty="0"/>
              <a:t>Input Configurations</a:t>
            </a:r>
          </a:p>
          <a:p>
            <a:pPr lvl="1"/>
            <a:r>
              <a:rPr lang="en-US" dirty="0"/>
              <a:t>Input buffer connect/disconnect</a:t>
            </a:r>
          </a:p>
          <a:p>
            <a:pPr lvl="2"/>
            <a:r>
              <a:rPr lang="en-US" dirty="0"/>
              <a:t>Allows the pin to be disabled if not being read from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Pull</a:t>
            </a:r>
          </a:p>
          <a:p>
            <a:pPr lvl="2"/>
            <a:r>
              <a:rPr lang="en-US" dirty="0"/>
              <a:t>Disabled, Pulldown, Pullup</a:t>
            </a:r>
          </a:p>
          <a:p>
            <a:pPr lvl="2"/>
            <a:r>
              <a:rPr lang="en-US" dirty="0"/>
              <a:t>Connects an internal pull up/down resistor (~13 </a:t>
            </a:r>
            <a:r>
              <a:rPr lang="en-US" dirty="0" err="1"/>
              <a:t>kΩ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Sets default value of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1E26-6668-46AF-8E58-195E7EA5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1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8C7-2A15-4FDB-BE73-6239E290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4EC8-D16E-49D7-9EE7-6111B6A7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voltage range: 0.7*VDD to VDD (~2.3 volts)</a:t>
            </a:r>
          </a:p>
          <a:p>
            <a:r>
              <a:rPr lang="en-US" dirty="0"/>
              <a:t>Low voltage range: Ground to 0.3*VDD (~1 volt)</a:t>
            </a:r>
          </a:p>
          <a:p>
            <a:endParaRPr lang="en-US" dirty="0"/>
          </a:p>
          <a:p>
            <a:r>
              <a:rPr lang="en-US" dirty="0"/>
              <a:t>GPIO are extremely fast</a:t>
            </a:r>
          </a:p>
          <a:p>
            <a:pPr lvl="1"/>
            <a:r>
              <a:rPr lang="en-US" dirty="0"/>
              <a:t>Transition time is &lt;25 ns</a:t>
            </a:r>
          </a:p>
          <a:p>
            <a:pPr lvl="1"/>
            <a:r>
              <a:rPr lang="en-US" dirty="0"/>
              <a:t>Connected directly to memory bus for faster interactions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allows complicated signal patterns to be replicated in software</a:t>
            </a:r>
          </a:p>
          <a:p>
            <a:pPr lvl="2"/>
            <a:r>
              <a:rPr lang="en-US" dirty="0"/>
              <a:t>If they aren’t implemented as a hardware peripheral</a:t>
            </a:r>
          </a:p>
          <a:p>
            <a:pPr lvl="2"/>
            <a:r>
              <a:rPr lang="en-US" dirty="0"/>
              <a:t>Known as bit-banging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6A11-A41C-4BC1-920C-AAB4D6C3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3429-E2B0-4EC9-B2C0-8CFE1968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Set/Clear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087C-630A-474D-8C81-C3D603AE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68700"/>
            <a:ext cx="10972800" cy="2603500"/>
          </a:xfrm>
        </p:spPr>
        <p:txBody>
          <a:bodyPr/>
          <a:lstStyle/>
          <a:p>
            <a:r>
              <a:rPr lang="en-US" dirty="0"/>
              <a:t>OUT works traditionally: write a 1 for high, 0 for low</a:t>
            </a:r>
          </a:p>
          <a:p>
            <a:r>
              <a:rPr lang="en-US" dirty="0"/>
              <a:t>OUTSET write a 1 to set that pin (high) zero has no effect</a:t>
            </a:r>
          </a:p>
          <a:p>
            <a:r>
              <a:rPr lang="en-US" dirty="0"/>
              <a:t>OUTCLR write a 1 to clear that pin (low) zero has no effect</a:t>
            </a:r>
          </a:p>
          <a:p>
            <a:pPr lvl="1"/>
            <a:r>
              <a:rPr lang="en-US" dirty="0"/>
              <a:t>Lets you modify a pin without modifying the others (or reading first)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705-713B-4023-9546-5F0C8D7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5B6D1-04C9-43EB-B38B-209A0ABC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963679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7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 circuits</a:t>
            </a:r>
          </a:p>
          <a:p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b="1" dirty="0"/>
              <a:t>GPIOTE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60153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interrupts from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peripheral, GPIOTE (GPIO Task/Event)</a:t>
            </a:r>
          </a:p>
          <a:p>
            <a:pPr lvl="1"/>
            <a:r>
              <a:rPr lang="en-US" dirty="0"/>
              <a:t>Manages up to 8 individual pins</a:t>
            </a:r>
          </a:p>
          <a:p>
            <a:pPr lvl="2"/>
            <a:r>
              <a:rPr lang="en-US" dirty="0"/>
              <a:t>Can read inputs and trigger interrupts</a:t>
            </a:r>
          </a:p>
          <a:p>
            <a:pPr lvl="2"/>
            <a:r>
              <a:rPr lang="en-US" dirty="0"/>
              <a:t>Can also connect outputs from events on other peripherals (PPI)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trigger interrupts for a “Port event” as well</a:t>
            </a:r>
          </a:p>
          <a:p>
            <a:pPr lvl="2"/>
            <a:r>
              <a:rPr lang="en-US" dirty="0"/>
              <a:t>Software checks which pin(s) caused the event to occur</a:t>
            </a:r>
          </a:p>
          <a:p>
            <a:pPr lvl="2"/>
            <a:r>
              <a:rPr lang="en-US" dirty="0"/>
              <a:t>Very low power operation (works with system clocks off)</a:t>
            </a:r>
          </a:p>
          <a:p>
            <a:pPr lvl="2"/>
            <a:endParaRPr lang="en-US" dirty="0"/>
          </a:p>
          <a:p>
            <a:r>
              <a:rPr lang="en-US" dirty="0"/>
              <a:t>Unclear why this is a separate peripheral</a:t>
            </a:r>
          </a:p>
          <a:p>
            <a:pPr lvl="1"/>
            <a:r>
              <a:rPr lang="en-US" dirty="0"/>
              <a:t>Presumably too complicated/expensive to have 42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0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0268-F020-4595-B5E8-770DCA88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individual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4DE9-BA05-46D8-9C85-13C65ED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Pick an available GPIOTE channel (0-7)</a:t>
            </a:r>
          </a:p>
          <a:p>
            <a:pPr lvl="1"/>
            <a:endParaRPr lang="en-US" dirty="0"/>
          </a:p>
          <a:p>
            <a:r>
              <a:rPr lang="en-US" dirty="0"/>
              <a:t>Configure it</a:t>
            </a:r>
          </a:p>
          <a:p>
            <a:pPr lvl="1"/>
            <a:r>
              <a:rPr lang="en-US" dirty="0"/>
              <a:t>Port and Pin number</a:t>
            </a:r>
          </a:p>
          <a:p>
            <a:pPr lvl="1"/>
            <a:r>
              <a:rPr lang="en-US" dirty="0"/>
              <a:t>Task (output), Event (input), or Disabled</a:t>
            </a:r>
          </a:p>
          <a:p>
            <a:pPr lvl="1"/>
            <a:r>
              <a:rPr lang="en-US" dirty="0"/>
              <a:t>Polarity for input events</a:t>
            </a:r>
          </a:p>
          <a:p>
            <a:pPr lvl="2"/>
            <a:r>
              <a:rPr lang="en-US" dirty="0"/>
              <a:t>Low-to-high</a:t>
            </a:r>
          </a:p>
          <a:p>
            <a:pPr lvl="2"/>
            <a:r>
              <a:rPr lang="en-US" dirty="0"/>
              <a:t>High-to-low</a:t>
            </a:r>
          </a:p>
          <a:p>
            <a:pPr lvl="2"/>
            <a:r>
              <a:rPr lang="en-US" dirty="0"/>
              <a:t>Toggle (both directions)</a:t>
            </a:r>
          </a:p>
          <a:p>
            <a:pPr lvl="2"/>
            <a:endParaRPr lang="en-US" dirty="0"/>
          </a:p>
          <a:p>
            <a:r>
              <a:rPr lang="en-US" dirty="0"/>
              <a:t>Enable interrupts for channel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</a:t>
            </a:r>
          </a:p>
          <a:p>
            <a:pPr lvl="1"/>
            <a:r>
              <a:rPr lang="en-US" dirty="0"/>
              <a:t>Doesn’t happen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8195-5ECF-4152-9835-36589E41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4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B95-DC76-47FA-90FE-05B9FE4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port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6A15-89A4-4628-97FA-C1EE0E7C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“Detect” signal. Generated from pin Sense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CF7A4-9699-4223-B614-9CE5126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C0D24-5643-4802-B20D-981644EE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723978"/>
            <a:ext cx="10972799" cy="44482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A105BE-4166-49CE-A8EF-CDF4E531DE19}"/>
              </a:ext>
            </a:extLst>
          </p:cNvPr>
          <p:cNvSpPr/>
          <p:nvPr/>
        </p:nvSpPr>
        <p:spPr>
          <a:xfrm flipH="1">
            <a:off x="6654800" y="3594100"/>
            <a:ext cx="1028700" cy="6985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1693F-4235-4DC0-822F-CBE98D302FFE}"/>
              </a:ext>
            </a:extLst>
          </p:cNvPr>
          <p:cNvSpPr/>
          <p:nvPr/>
        </p:nvSpPr>
        <p:spPr>
          <a:xfrm>
            <a:off x="4826000" y="4673601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3460-4A03-4A17-8172-15C877406558}"/>
              </a:ext>
            </a:extLst>
          </p:cNvPr>
          <p:cNvSpPr/>
          <p:nvPr/>
        </p:nvSpPr>
        <p:spPr>
          <a:xfrm>
            <a:off x="4826000" y="2184399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6A958-3083-4192-BADF-450E65A30374}"/>
              </a:ext>
            </a:extLst>
          </p:cNvPr>
          <p:cNvSpPr/>
          <p:nvPr/>
        </p:nvSpPr>
        <p:spPr>
          <a:xfrm flipH="1">
            <a:off x="607592" y="1663700"/>
            <a:ext cx="5323308" cy="327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DD8-CE50-4F99-BC16-B42AEB7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port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8F87-6BB0-4E05-9F6F-24D3437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Configure the Sense for each pin</a:t>
            </a:r>
          </a:p>
          <a:p>
            <a:pPr lvl="1"/>
            <a:r>
              <a:rPr lang="en-US" dirty="0"/>
              <a:t>High or Low</a:t>
            </a:r>
          </a:p>
          <a:p>
            <a:pPr lvl="1"/>
            <a:r>
              <a:rPr lang="en-US" dirty="0"/>
              <a:t>Allows different pins to have different “active” states</a:t>
            </a:r>
          </a:p>
          <a:p>
            <a:pPr lvl="1"/>
            <a:endParaRPr lang="en-US" dirty="0"/>
          </a:p>
          <a:p>
            <a:r>
              <a:rPr lang="en-US" dirty="0"/>
              <a:t>Select detect mode</a:t>
            </a:r>
          </a:p>
          <a:p>
            <a:pPr lvl="1"/>
            <a:r>
              <a:rPr lang="en-US" dirty="0"/>
              <a:t>Direct connection to pins</a:t>
            </a:r>
          </a:p>
          <a:p>
            <a:pPr lvl="1"/>
            <a:r>
              <a:rPr lang="en-US" dirty="0"/>
              <a:t>Latched version (saved even if pin later changes back)</a:t>
            </a:r>
          </a:p>
          <a:p>
            <a:pPr lvl="1"/>
            <a:endParaRPr lang="en-US" dirty="0"/>
          </a:p>
          <a:p>
            <a:r>
              <a:rPr lang="en-US" dirty="0"/>
              <a:t>Enable interrupts for port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 and value in Latch register</a:t>
            </a:r>
          </a:p>
          <a:p>
            <a:pPr lvl="1"/>
            <a:r>
              <a:rPr lang="en-US" dirty="0"/>
              <a:t>Doesn’t happen automatically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3426-8672-4CBE-8CEE-01236B6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4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 circuits</a:t>
            </a:r>
          </a:p>
          <a:p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8159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D74-D2DE-4DF5-9EA9-F03B9084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694C-39F9-433D-9269-61406E2B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91605" cy="5029200"/>
          </a:xfrm>
        </p:spPr>
        <p:txBody>
          <a:bodyPr>
            <a:normAutofit/>
          </a:bodyPr>
          <a:lstStyle/>
          <a:p>
            <a:r>
              <a:rPr lang="en-US" dirty="0"/>
              <a:t>Exist in two states:</a:t>
            </a:r>
          </a:p>
          <a:p>
            <a:pPr lvl="1"/>
            <a:r>
              <a:rPr lang="en-US" dirty="0"/>
              <a:t>High (a.k.a. Set, a.k.a. 1)</a:t>
            </a:r>
          </a:p>
          <a:p>
            <a:pPr lvl="1"/>
            <a:r>
              <a:rPr lang="en-US" dirty="0"/>
              <a:t>Low (a.k.a. Clear, a.k.a. 0)</a:t>
            </a:r>
          </a:p>
          <a:p>
            <a:pPr lvl="1"/>
            <a:endParaRPr lang="en-US" dirty="0"/>
          </a:p>
          <a:p>
            <a:r>
              <a:rPr lang="en-US" dirty="0"/>
              <a:t>Simpler to interact with</a:t>
            </a:r>
          </a:p>
          <a:p>
            <a:pPr lvl="1"/>
            <a:r>
              <a:rPr lang="en-US" dirty="0"/>
              <a:t>Constrained to two voltages</a:t>
            </a:r>
          </a:p>
          <a:p>
            <a:pPr lvl="1"/>
            <a:r>
              <a:rPr lang="en-US" dirty="0"/>
              <a:t>With quick transitions between the two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math for voltage level</a:t>
            </a:r>
          </a:p>
          <a:p>
            <a:pPr lvl="2"/>
            <a:r>
              <a:rPr lang="en-US" dirty="0"/>
              <a:t>Either high or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A900-E942-42FA-9193-B475F107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1DDD2EFA-AF85-4108-8DF8-505D0084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1" y="234486"/>
            <a:ext cx="4811294" cy="288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2E6DC6F6-E67D-4549-B6A4-4A4F33DD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3121263"/>
            <a:ext cx="4811293" cy="302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4758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Bonus: thoughts on energy use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4048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8690-5700-497A-92B8-878E410A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6FC0-26B0-40A1-A791-675734C1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b="1" dirty="0"/>
              <a:t>V = I x R</a:t>
            </a:r>
          </a:p>
          <a:p>
            <a:r>
              <a:rPr lang="en-US" dirty="0"/>
              <a:t>Volts = Current times Resistance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3200" b="1" dirty="0"/>
          </a:p>
          <a:p>
            <a:pPr marL="457200" lvl="1" indent="0">
              <a:buNone/>
            </a:pPr>
            <a:r>
              <a:rPr lang="en-US" sz="3200" b="1" dirty="0"/>
              <a:t>P = I x V</a:t>
            </a:r>
          </a:p>
          <a:p>
            <a:r>
              <a:rPr lang="en-US" dirty="0"/>
              <a:t>Power = Current times Voltage</a:t>
            </a:r>
          </a:p>
          <a:p>
            <a:endParaRPr lang="en-US" dirty="0"/>
          </a:p>
          <a:p>
            <a:r>
              <a:rPr lang="en-US" dirty="0"/>
              <a:t>These two equations govern most of the circuit math we’ll need in this course</a:t>
            </a:r>
          </a:p>
          <a:p>
            <a:pPr lvl="1"/>
            <a:r>
              <a:rPr lang="en-US" dirty="0"/>
              <a:t>Work with resistive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1F862-3941-4A73-AC8E-C0F3949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E0B51-D119-4CF4-AAFC-3A7B162F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49" y="958850"/>
            <a:ext cx="4974545" cy="33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55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EF79-E05D-4428-BB30-0CD35704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F67F-EA0F-483D-A45C-9FA4C55D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Batteries often list energy in mA*h (milliamp – hours)</a:t>
            </a:r>
          </a:p>
          <a:p>
            <a:pPr lvl="1"/>
            <a:r>
              <a:rPr lang="en-US" dirty="0"/>
              <a:t>Coin cell battery: 3v at 220 </a:t>
            </a:r>
            <a:r>
              <a:rPr lang="en-US" dirty="0" err="1"/>
              <a:t>mAh</a:t>
            </a:r>
            <a:endParaRPr lang="en-US" dirty="0"/>
          </a:p>
          <a:p>
            <a:pPr lvl="1"/>
            <a:r>
              <a:rPr lang="en-US" dirty="0"/>
              <a:t>2x AA battery: 3v at 2000 </a:t>
            </a:r>
            <a:r>
              <a:rPr lang="en-US" dirty="0" err="1"/>
              <a:t>mAh</a:t>
            </a:r>
            <a:endParaRPr lang="en-US" dirty="0"/>
          </a:p>
          <a:p>
            <a:pPr lvl="1"/>
            <a:r>
              <a:rPr lang="en-US" dirty="0"/>
              <a:t>iPhone 11 battery: 3.7v at 3000 </a:t>
            </a:r>
            <a:r>
              <a:rPr lang="en-US" dirty="0" err="1"/>
              <a:t>mAh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nRF52833 active current: 5.6 mA (at 3v)</a:t>
            </a:r>
          </a:p>
          <a:p>
            <a:pPr lvl="1"/>
            <a:r>
              <a:rPr lang="en-US" dirty="0"/>
              <a:t>Coin cell: 	40 hours   -&gt;  ~2 days</a:t>
            </a:r>
          </a:p>
          <a:p>
            <a:pPr lvl="1"/>
            <a:r>
              <a:rPr lang="en-US" dirty="0"/>
              <a:t>2x AA: 		360 hours -&gt; ~15 days</a:t>
            </a:r>
          </a:p>
          <a:p>
            <a:pPr lvl="1"/>
            <a:r>
              <a:rPr lang="en-US" dirty="0"/>
              <a:t>iPhone 11:	535 hours -&gt; ~22 days</a:t>
            </a:r>
          </a:p>
          <a:p>
            <a:pPr lvl="1"/>
            <a:endParaRPr lang="en-US" dirty="0"/>
          </a:p>
          <a:p>
            <a:r>
              <a:rPr lang="en-US" dirty="0"/>
              <a:t>So how does any of this work???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B3C1-A410-49A1-8BA8-5E56FEB3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8690B-C852-4BAC-A0CB-417D4B1BD2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5101" y="1737189"/>
            <a:ext cx="1935930" cy="1539411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309D57B-C031-45B0-816C-BB109FD8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60" y="3540176"/>
            <a:ext cx="2217737" cy="28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275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E5BC-B766-474F-A013-9C712733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sleep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D698-A7EE-4AFA-A75E-7AE014F9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Sleep mode</a:t>
            </a:r>
          </a:p>
          <a:p>
            <a:pPr lvl="1"/>
            <a:r>
              <a:rPr lang="en-US" dirty="0"/>
              <a:t>Processor stops running</a:t>
            </a:r>
          </a:p>
          <a:p>
            <a:pPr lvl="1"/>
            <a:r>
              <a:rPr lang="en-US" dirty="0"/>
              <a:t>Most peripherals are disabled</a:t>
            </a:r>
          </a:p>
          <a:p>
            <a:pPr lvl="1"/>
            <a:r>
              <a:rPr lang="en-US" dirty="0"/>
              <a:t>Continues until an interrupt occurs and wakes the microcontroller</a:t>
            </a:r>
          </a:p>
          <a:p>
            <a:pPr lvl="2"/>
            <a:r>
              <a:rPr lang="en-US" dirty="0"/>
              <a:t>Usually a timer or GPIO input</a:t>
            </a:r>
          </a:p>
          <a:p>
            <a:pPr lvl="2"/>
            <a:endParaRPr lang="en-US" dirty="0"/>
          </a:p>
          <a:p>
            <a:r>
              <a:rPr lang="en-US" dirty="0"/>
              <a:t>nRF52833 sleep mode current: 1.8 </a:t>
            </a:r>
            <a:r>
              <a:rPr lang="en-US" dirty="0" err="1"/>
              <a:t>μA</a:t>
            </a:r>
            <a:r>
              <a:rPr lang="en-US" dirty="0"/>
              <a:t> (GPIO port event only)</a:t>
            </a:r>
          </a:p>
          <a:p>
            <a:pPr lvl="1"/>
            <a:r>
              <a:rPr lang="en-US" dirty="0"/>
              <a:t>Coin cell: 	122222 hours   -&gt;  ~5000 days -&gt; ~14 years</a:t>
            </a:r>
          </a:p>
          <a:p>
            <a:pPr lvl="1"/>
            <a:endParaRPr lang="en-US" dirty="0"/>
          </a:p>
          <a:p>
            <a:r>
              <a:rPr lang="en-US" dirty="0"/>
              <a:t>Low-power systems shoot for less than 1% duty cycle</a:t>
            </a:r>
          </a:p>
          <a:p>
            <a:pPr lvl="1"/>
            <a:r>
              <a:rPr lang="en-US" dirty="0"/>
              <a:t>Average current of ~100 </a:t>
            </a:r>
            <a:r>
              <a:rPr lang="en-US" dirty="0" err="1"/>
              <a:t>μA</a:t>
            </a:r>
            <a:r>
              <a:rPr lang="en-US" dirty="0"/>
              <a:t> or less</a:t>
            </a:r>
          </a:p>
          <a:p>
            <a:pPr lvl="1"/>
            <a:r>
              <a:rPr lang="en-US" dirty="0"/>
              <a:t>Warning: other stuff on the board counts!!</a:t>
            </a:r>
          </a:p>
          <a:p>
            <a:pPr lvl="2"/>
            <a:r>
              <a:rPr lang="en-US" dirty="0"/>
              <a:t>LEDs are 1-10 mA each… Power is not a concern of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7367A-A63B-437C-A6FA-4B4F7474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 map to voltage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6690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Upper range is high signal</a:t>
            </a:r>
          </a:p>
          <a:p>
            <a:pPr lvl="1"/>
            <a:r>
              <a:rPr lang="en-US" dirty="0"/>
              <a:t>~0.7*VDD</a:t>
            </a:r>
          </a:p>
          <a:p>
            <a:r>
              <a:rPr lang="en-US" dirty="0"/>
              <a:t>Bottom range is low signal</a:t>
            </a:r>
          </a:p>
          <a:p>
            <a:pPr lvl="1"/>
            <a:r>
              <a:rPr lang="en-US" dirty="0"/>
              <a:t>~0.3*VDD</a:t>
            </a:r>
          </a:p>
          <a:p>
            <a:endParaRPr lang="en-US" dirty="0"/>
          </a:p>
          <a:p>
            <a:r>
              <a:rPr lang="en-US" dirty="0"/>
              <a:t>Middle is undefined</a:t>
            </a:r>
          </a:p>
          <a:p>
            <a:pPr lvl="1"/>
            <a:r>
              <a:rPr lang="en-US" dirty="0"/>
              <a:t>Only exists during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21BFC7-2508-472A-A5FA-947C0E0C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32" y="1143000"/>
            <a:ext cx="8454762" cy="50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6B1DE-654E-4805-98DC-ECE9C877B80C}"/>
              </a:ext>
            </a:extLst>
          </p:cNvPr>
          <p:cNvSpPr txBox="1"/>
          <p:nvPr/>
        </p:nvSpPr>
        <p:spPr>
          <a:xfrm>
            <a:off x="4454883" y="6214057"/>
            <a:ext cx="4333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http://www.sharetechnote.com/html/Electronics_CMOS.html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AC447-A1CB-4C93-B744-E9F051A09142}"/>
              </a:ext>
            </a:extLst>
          </p:cNvPr>
          <p:cNvSpPr/>
          <p:nvPr/>
        </p:nvSpPr>
        <p:spPr>
          <a:xfrm>
            <a:off x="7962900" y="1143000"/>
            <a:ext cx="736600" cy="50254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9629-87FC-4DAA-A481-F4DB71BE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824C-B1DC-4732-90BF-E32DFBC6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components together with digital signals</a:t>
            </a:r>
          </a:p>
          <a:p>
            <a:pPr lvl="1"/>
            <a:r>
              <a:rPr lang="en-US" dirty="0"/>
              <a:t>Mostly ICs</a:t>
            </a:r>
          </a:p>
          <a:p>
            <a:pPr lvl="1"/>
            <a:r>
              <a:rPr lang="en-US" dirty="0"/>
              <a:t>Also buttons/switches and LEDs</a:t>
            </a:r>
          </a:p>
          <a:p>
            <a:pPr lvl="1"/>
            <a:endParaRPr lang="en-US" dirty="0"/>
          </a:p>
          <a:p>
            <a:r>
              <a:rPr lang="en-US" dirty="0"/>
              <a:t>Way simpler than analog circuits</a:t>
            </a:r>
          </a:p>
          <a:p>
            <a:pPr lvl="1"/>
            <a:r>
              <a:rPr lang="en-US" dirty="0"/>
              <a:t>Mostly connecting boxes with wires</a:t>
            </a:r>
          </a:p>
          <a:p>
            <a:pPr lvl="1"/>
            <a:r>
              <a:rPr lang="en-US" dirty="0"/>
              <a:t>Plus a few resistors here and there</a:t>
            </a:r>
          </a:p>
          <a:p>
            <a:pPr lvl="1"/>
            <a:endParaRPr lang="en-US" dirty="0"/>
          </a:p>
          <a:p>
            <a:r>
              <a:rPr lang="en-US" dirty="0"/>
              <a:t>An abstraction</a:t>
            </a:r>
          </a:p>
          <a:p>
            <a:pPr lvl="1"/>
            <a:r>
              <a:rPr lang="en-US" dirty="0"/>
              <a:t>Not sufficient for fully understanding electronics behavior, but close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6CDE8-B6FD-4439-8C50-26B8C785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B06-7C58-4D38-A58C-6160996E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FDAC-DDAE-472F-BB6A-59D5E5AE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Pole, Double Throw switch</a:t>
            </a:r>
          </a:p>
          <a:p>
            <a:pPr lvl="1"/>
            <a:r>
              <a:rPr lang="en-US" dirty="0"/>
              <a:t>Middle pin (Pole) connects to one of two outer pins (Throws)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controlling microcontrollers</a:t>
            </a:r>
          </a:p>
          <a:p>
            <a:pPr lvl="1"/>
            <a:r>
              <a:rPr lang="en-US" dirty="0"/>
              <a:t>Often connect outer pins to VCC and Ground respectively</a:t>
            </a:r>
          </a:p>
          <a:p>
            <a:pPr lvl="1"/>
            <a:r>
              <a:rPr lang="en-US" dirty="0"/>
              <a:t>Input then goes High or Low depending on switch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003B-EE7C-4C45-B82D-4F7DAF35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Button and Switch Basics - learn.sparkfun.com">
            <a:extLst>
              <a:ext uri="{FF2B5EF4-FFF2-40B4-BE49-F238E27FC236}">
                <a16:creationId xmlns:a16="http://schemas.microsoft.com/office/drawing/2014/main" id="{B46B2C5E-450D-4DCF-BBD7-F66374C4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2064710"/>
            <a:ext cx="6267450" cy="244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001FD-1D20-4D49-A343-7E082566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59" y="2273300"/>
            <a:ext cx="2835838" cy="2537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68780-5512-4EBB-AA76-66ADF893E2A6}"/>
              </a:ext>
            </a:extLst>
          </p:cNvPr>
          <p:cNvSpPr txBox="1"/>
          <p:nvPr/>
        </p:nvSpPr>
        <p:spPr>
          <a:xfrm>
            <a:off x="731859" y="6216134"/>
            <a:ext cx="75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https://learn.sparkfun.com/tutorials/button-and-switch-basics/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9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98A4-09F7-48DF-8A83-F80DB09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E13A-E8FC-47B6-B3EC-5FD83902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Pole, Single Throw switch</a:t>
            </a:r>
          </a:p>
          <a:p>
            <a:pPr lvl="1"/>
            <a:r>
              <a:rPr lang="en-US" dirty="0"/>
              <a:t>Pole pin either connects to Throw pin or is disconnected</a:t>
            </a:r>
          </a:p>
          <a:p>
            <a:pPr lvl="1"/>
            <a:r>
              <a:rPr lang="en-US" dirty="0"/>
              <a:t>Come in normally-closed (connected) and normally-open (disconnected)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23AD7-2B3A-47B8-8035-E3459ECA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SPST circuit example and real-life example">
            <a:extLst>
              <a:ext uri="{FF2B5EF4-FFF2-40B4-BE49-F238E27FC236}">
                <a16:creationId xmlns:a16="http://schemas.microsoft.com/office/drawing/2014/main" id="{EAFFA5BB-89BD-4FFF-9005-FD0478C48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14" y="2562225"/>
            <a:ext cx="5715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ni Pushbutton Switch - COM-00097 - SparkFun Electronics">
            <a:extLst>
              <a:ext uri="{FF2B5EF4-FFF2-40B4-BE49-F238E27FC236}">
                <a16:creationId xmlns:a16="http://schemas.microsoft.com/office/drawing/2014/main" id="{57DD8D62-96F1-496F-9D18-ED8E5140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57" y="2645228"/>
            <a:ext cx="2558143" cy="2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2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D2A2-78D3-4C80-8F60-93C67D34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4C52-7ABD-495E-B821-7BEED69C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36964"/>
            <a:ext cx="10972800" cy="2535236"/>
          </a:xfrm>
        </p:spPr>
        <p:txBody>
          <a:bodyPr/>
          <a:lstStyle/>
          <a:p>
            <a:r>
              <a:rPr lang="en-US" sz="2400" dirty="0"/>
              <a:t>When button is pushed, input signal is low</a:t>
            </a:r>
          </a:p>
          <a:p>
            <a:r>
              <a:rPr lang="en-US" sz="2400" b="1" dirty="0"/>
              <a:t>What is the value of the input when the button is unpressed?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307-D689-4FA8-981E-7D84F95A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B7CA2-B60E-4019-8C43-E3DE7CBF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94" y="1477962"/>
            <a:ext cx="5334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279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830</TotalTime>
  <Words>1715</Words>
  <Application>Microsoft Office PowerPoint</Application>
  <PresentationFormat>Widescreen</PresentationFormat>
  <Paragraphs>361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Tahoma</vt:lpstr>
      <vt:lpstr>Class Slides</vt:lpstr>
      <vt:lpstr>Lecture 05 Digital Circuits</vt:lpstr>
      <vt:lpstr>Today’s Goals</vt:lpstr>
      <vt:lpstr>Outline</vt:lpstr>
      <vt:lpstr>Digital signals</vt:lpstr>
      <vt:lpstr>Digital signals map to voltage ranges</vt:lpstr>
      <vt:lpstr>Digital circuits</vt:lpstr>
      <vt:lpstr>Switches</vt:lpstr>
      <vt:lpstr>Buttons</vt:lpstr>
      <vt:lpstr>Disconnected circuits</vt:lpstr>
      <vt:lpstr>Disconnected circuits</vt:lpstr>
      <vt:lpstr>Current flows through the “path of least resistance”</vt:lpstr>
      <vt:lpstr>Pull-up resistors and pull-down resistors</vt:lpstr>
      <vt:lpstr>Buttons on the Microbit</vt:lpstr>
      <vt:lpstr>LEDs</vt:lpstr>
      <vt:lpstr>Active state for LEDs</vt:lpstr>
      <vt:lpstr>LEDs on the Microbit</vt:lpstr>
      <vt:lpstr>LEDs on the Microbit</vt:lpstr>
      <vt:lpstr>Controlling the LED matrix</vt:lpstr>
      <vt:lpstr>Outline</vt:lpstr>
      <vt:lpstr>General Purpose Input/Output (GPIO)</vt:lpstr>
      <vt:lpstr>GPIO on nRF52833</vt:lpstr>
      <vt:lpstr>GPIO on nRF52833</vt:lpstr>
      <vt:lpstr>GPIO on nRF52833</vt:lpstr>
      <vt:lpstr>GPIO on nRF52833</vt:lpstr>
      <vt:lpstr>GPIO on nRF52833</vt:lpstr>
      <vt:lpstr>Multiple ports</vt:lpstr>
      <vt:lpstr>GPIO on nRF52833</vt:lpstr>
      <vt:lpstr>GPIO on nRF52833</vt:lpstr>
      <vt:lpstr>GPIO Output</vt:lpstr>
      <vt:lpstr>GPIO on nRF52833</vt:lpstr>
      <vt:lpstr>GPIO Input</vt:lpstr>
      <vt:lpstr>Electrical specifications</vt:lpstr>
      <vt:lpstr>Set/Clear registers</vt:lpstr>
      <vt:lpstr>Outline</vt:lpstr>
      <vt:lpstr>Handling interrupts from GPIO</vt:lpstr>
      <vt:lpstr>Configuring individual input interrupts</vt:lpstr>
      <vt:lpstr>Sensing port events</vt:lpstr>
      <vt:lpstr>Configuring port input interrupts</vt:lpstr>
      <vt:lpstr>Outline</vt:lpstr>
      <vt:lpstr>Outline</vt:lpstr>
      <vt:lpstr>Ohm’s Law</vt:lpstr>
      <vt:lpstr>Thinking about energy</vt:lpstr>
      <vt:lpstr>Microcontroller sleep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Digital Circuits</dc:title>
  <dc:creator>Branden Ghena</dc:creator>
  <cp:lastModifiedBy>Branden Ghena</cp:lastModifiedBy>
  <cp:revision>42</cp:revision>
  <dcterms:created xsi:type="dcterms:W3CDTF">2021-04-06T21:49:56Z</dcterms:created>
  <dcterms:modified xsi:type="dcterms:W3CDTF">2021-04-07T16:00:12Z</dcterms:modified>
</cp:coreProperties>
</file>