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35"/>
  </p:notesMasterIdLst>
  <p:sldIdLst>
    <p:sldId id="256" r:id="rId2"/>
    <p:sldId id="264" r:id="rId3"/>
    <p:sldId id="348" r:id="rId4"/>
    <p:sldId id="383" r:id="rId5"/>
    <p:sldId id="393" r:id="rId6"/>
    <p:sldId id="416" r:id="rId7"/>
    <p:sldId id="390" r:id="rId8"/>
    <p:sldId id="392" r:id="rId9"/>
    <p:sldId id="394" r:id="rId10"/>
    <p:sldId id="395" r:id="rId11"/>
    <p:sldId id="412" r:id="rId12"/>
    <p:sldId id="396" r:id="rId13"/>
    <p:sldId id="399" r:id="rId14"/>
    <p:sldId id="400" r:id="rId15"/>
    <p:sldId id="385" r:id="rId16"/>
    <p:sldId id="401" r:id="rId17"/>
    <p:sldId id="402" r:id="rId18"/>
    <p:sldId id="405" r:id="rId19"/>
    <p:sldId id="403" r:id="rId20"/>
    <p:sldId id="387" r:id="rId21"/>
    <p:sldId id="410" r:id="rId22"/>
    <p:sldId id="411" r:id="rId23"/>
    <p:sldId id="413" r:id="rId24"/>
    <p:sldId id="404" r:id="rId25"/>
    <p:sldId id="397" r:id="rId26"/>
    <p:sldId id="406" r:id="rId27"/>
    <p:sldId id="414" r:id="rId28"/>
    <p:sldId id="407" r:id="rId29"/>
    <p:sldId id="408" r:id="rId30"/>
    <p:sldId id="389" r:id="rId31"/>
    <p:sldId id="398" r:id="rId32"/>
    <p:sldId id="409" r:id="rId33"/>
    <p:sldId id="41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264"/>
          </p14:sldIdLst>
        </p14:section>
        <p14:section name="Clocks" id="{B55B8E8C-5EAB-4A1E-A4E9-AE5E896E46FA}">
          <p14:sldIdLst>
            <p14:sldId id="348"/>
            <p14:sldId id="383"/>
            <p14:sldId id="393"/>
            <p14:sldId id="416"/>
            <p14:sldId id="390"/>
            <p14:sldId id="392"/>
            <p14:sldId id="394"/>
            <p14:sldId id="395"/>
          </p14:sldIdLst>
        </p14:section>
        <p14:section name="Timers" id="{3AEF2BFC-2111-4138-9D2C-E0238935173B}">
          <p14:sldIdLst>
            <p14:sldId id="412"/>
            <p14:sldId id="396"/>
            <p14:sldId id="399"/>
            <p14:sldId id="400"/>
            <p14:sldId id="385"/>
            <p14:sldId id="401"/>
            <p14:sldId id="402"/>
            <p14:sldId id="405"/>
            <p14:sldId id="403"/>
            <p14:sldId id="387"/>
            <p14:sldId id="410"/>
            <p14:sldId id="411"/>
          </p14:sldIdLst>
        </p14:section>
        <p14:section name="Real-time counter" id="{20F57EA6-FE94-4093-B71E-09FAFE743727}">
          <p14:sldIdLst>
            <p14:sldId id="413"/>
            <p14:sldId id="404"/>
            <p14:sldId id="397"/>
            <p14:sldId id="406"/>
          </p14:sldIdLst>
        </p14:section>
        <p14:section name="Watchdog" id="{BF33C9ED-957B-4E15-99B5-A9D92D13AB07}">
          <p14:sldIdLst>
            <p14:sldId id="414"/>
            <p14:sldId id="407"/>
            <p14:sldId id="408"/>
            <p14:sldId id="389"/>
            <p14:sldId id="398"/>
            <p14:sldId id="409"/>
          </p14:sldIdLst>
        </p14:section>
        <p14:section name="Wrapup" id="{29A7F866-9DA9-446B-8359-CE426CB89C7A}">
          <p14:sldIdLst>
            <p14:sldId id="41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76" d="100"/>
          <a:sy n="76" d="100"/>
        </p:scale>
        <p:origin x="126" y="21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4/11/2021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4/11/2021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4/11/2021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itlevy.com/papers/2021-ewsn-chiang.pdf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06</a:t>
            </a:r>
            <a:br>
              <a:rPr lang="en-US" dirty="0"/>
            </a:br>
            <a:r>
              <a:rPr lang="en-US" dirty="0"/>
              <a:t>Timers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CE346 </a:t>
            </a:r>
            <a:r>
              <a:rPr lang="en-US" dirty="0"/>
              <a:t>– Microprocessor System Design</a:t>
            </a:r>
          </a:p>
          <a:p>
            <a:r>
              <a:rPr lang="en-US" dirty="0"/>
              <a:t>Branden Ghena – Spring 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568A2C-4591-46CA-A8BD-BE89EF149629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Some slides borrowed from:</a:t>
            </a:r>
            <a:br>
              <a:rPr lang="en-US" sz="1600" dirty="0"/>
            </a:br>
            <a:r>
              <a:rPr lang="en-US" sz="1600" dirty="0"/>
              <a:t>Josiah Hester (Northwestern), Prabal Dutta (UC Berkeley)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C47D4-BDBD-4068-9AA8-F29E6903A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Electrical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40BCD-6F71-4DB5-89A1-4DAD80B88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Active power of clocks</a:t>
            </a:r>
          </a:p>
          <a:p>
            <a:pPr lvl="1"/>
            <a:r>
              <a:rPr lang="en-US" dirty="0"/>
              <a:t>32 kHz crystal run current: 			  0.23 </a:t>
            </a:r>
            <a:r>
              <a:rPr lang="en-US" dirty="0" err="1"/>
              <a:t>μA</a:t>
            </a:r>
            <a:endParaRPr lang="en-US" dirty="0"/>
          </a:p>
          <a:p>
            <a:pPr lvl="1"/>
            <a:r>
              <a:rPr lang="en-US" dirty="0"/>
              <a:t>32 kHz RC oscillator run current:		  0.70 </a:t>
            </a:r>
            <a:r>
              <a:rPr lang="en-US" dirty="0" err="1"/>
              <a:t>μA</a:t>
            </a:r>
            <a:endParaRPr lang="en-US" dirty="0"/>
          </a:p>
          <a:p>
            <a:pPr lvl="1"/>
            <a:r>
              <a:rPr lang="en-US" dirty="0"/>
              <a:t>32 MHz crystal average run current: 300-700.00 </a:t>
            </a:r>
            <a:r>
              <a:rPr lang="en-US" dirty="0" err="1"/>
              <a:t>μA</a:t>
            </a:r>
            <a:endParaRPr lang="en-US" dirty="0"/>
          </a:p>
          <a:p>
            <a:pPr lvl="1"/>
            <a:r>
              <a:rPr lang="en-US" dirty="0"/>
              <a:t>32 MHz standby current:		        110.00 </a:t>
            </a:r>
            <a:r>
              <a:rPr lang="en-US" dirty="0" err="1"/>
              <a:t>μA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Startup time for external crystals</a:t>
            </a:r>
          </a:p>
          <a:p>
            <a:pPr lvl="1"/>
            <a:r>
              <a:rPr lang="en-US" dirty="0"/>
              <a:t>32 kHz crystal: 250-500 </a:t>
            </a:r>
            <a:r>
              <a:rPr lang="en-US" dirty="0" err="1"/>
              <a:t>ms</a:t>
            </a:r>
            <a:r>
              <a:rPr lang="en-US" dirty="0"/>
              <a:t> (milliseconds!!!)</a:t>
            </a:r>
          </a:p>
          <a:p>
            <a:pPr lvl="1"/>
            <a:r>
              <a:rPr lang="en-US" dirty="0"/>
              <a:t>32 MHz crystal:  60-200 </a:t>
            </a:r>
            <a:r>
              <a:rPr lang="en-US" dirty="0" err="1"/>
              <a:t>μs</a:t>
            </a:r>
            <a:endParaRPr lang="en-US" dirty="0"/>
          </a:p>
          <a:p>
            <a:pPr lvl="1"/>
            <a:r>
              <a:rPr lang="en-US" dirty="0"/>
              <a:t>Beware: switching can lead to delays and instability</a:t>
            </a:r>
          </a:p>
          <a:p>
            <a:pPr lvl="2"/>
            <a:r>
              <a:rPr lang="en-US" dirty="0"/>
              <a:t>nRF52 uses RC oscillator while crystal is not yet ready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78232-E793-46AD-8DE0-600FB8E53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40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Clocks</a:t>
            </a:r>
          </a:p>
          <a:p>
            <a:endParaRPr lang="en-US" dirty="0"/>
          </a:p>
          <a:p>
            <a:r>
              <a:rPr lang="en-US" b="1" dirty="0"/>
              <a:t>Timers</a:t>
            </a:r>
          </a:p>
          <a:p>
            <a:endParaRPr lang="en-US" dirty="0"/>
          </a:p>
          <a:p>
            <a:r>
              <a:rPr lang="en-US" dirty="0"/>
              <a:t>Real-Time Counter</a:t>
            </a:r>
          </a:p>
          <a:p>
            <a:endParaRPr lang="en-US" dirty="0"/>
          </a:p>
          <a:p>
            <a:r>
              <a:rPr lang="en-US" dirty="0"/>
              <a:t>Watchdog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328269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0D301-FE1F-4EF0-88B9-2C215AFFB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 peripherals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1E49B-5160-45A9-A8AE-C08F1C66D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need for embedded systems: sense of time</a:t>
            </a:r>
          </a:p>
          <a:p>
            <a:pPr lvl="1"/>
            <a:r>
              <a:rPr lang="en-US" dirty="0"/>
              <a:t>Start this behavior after a certain amount of time</a:t>
            </a:r>
          </a:p>
          <a:p>
            <a:pPr lvl="1"/>
            <a:r>
              <a:rPr lang="en-US" dirty="0"/>
              <a:t>Stop this behavior after a certain amount of time</a:t>
            </a:r>
          </a:p>
          <a:p>
            <a:pPr lvl="1"/>
            <a:r>
              <a:rPr lang="en-US" dirty="0"/>
              <a:t>Measure how much time passed between two events</a:t>
            </a:r>
          </a:p>
          <a:p>
            <a:pPr lvl="1"/>
            <a:endParaRPr lang="en-US" dirty="0"/>
          </a:p>
          <a:p>
            <a:r>
              <a:rPr lang="en-US" dirty="0"/>
              <a:t>Timer peripherals</a:t>
            </a:r>
          </a:p>
          <a:p>
            <a:pPr lvl="1"/>
            <a:r>
              <a:rPr lang="en-US" dirty="0"/>
              <a:t>Input is one of the system clocks</a:t>
            </a:r>
          </a:p>
          <a:p>
            <a:pPr lvl="1"/>
            <a:r>
              <a:rPr lang="en-US" dirty="0"/>
              <a:t>Counts up a register at each clock tick</a:t>
            </a:r>
          </a:p>
          <a:p>
            <a:pPr lvl="2"/>
            <a:r>
              <a:rPr lang="en-US" dirty="0"/>
              <a:t>Looking at register at start and end can give real-world duration</a:t>
            </a:r>
          </a:p>
          <a:p>
            <a:pPr lvl="1"/>
            <a:r>
              <a:rPr lang="en-US" dirty="0"/>
              <a:t>Compare to saved value and trigger interrupt on match</a:t>
            </a:r>
          </a:p>
          <a:p>
            <a:pPr lvl="2"/>
            <a:r>
              <a:rPr lang="en-US" dirty="0"/>
              <a:t>Allows interrupts to be scheduled in the future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1244F6-7A7D-4EAB-A0FC-7A351A985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321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C3107A3-2683-4030-A090-6C8A1DD7F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 peripheral on nRF52833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EC186B-8AD2-4DF7-A52B-C8F73F075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D10E5D-9EC2-43F8-8F2B-822C4384C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005" y="1143000"/>
            <a:ext cx="7341977" cy="50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347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87E68-FC06-4D10-8C74-688C43CF5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and </a:t>
            </a:r>
            <a:r>
              <a:rPr lang="en-US" dirty="0" err="1"/>
              <a:t>Prescaler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9EA1DB-FF5F-40B7-AD7F-34B85AAC59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0" i="0" dirty="0">
                    <a:solidFill>
                      <a:srgbClr val="373637"/>
                    </a:solidFill>
                    <a:effectLst/>
                    <a:latin typeface="Source Sans Pro" panose="020B0503030403020204" pitchFamily="34" charset="0"/>
                  </a:rPr>
                  <a:t>	𝑓</a:t>
                </a:r>
                <a:r>
                  <a:rPr lang="en-US" baseline="-25000" dirty="0"/>
                  <a:t>TIMER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16 </m:t>
                        </m:r>
                        <m:r>
                          <m:rPr>
                            <m:nor/>
                          </m:rPr>
                          <a:rPr lang="en-US" dirty="0"/>
                          <m:t>MHz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𝑃𝑅𝐸𝑆𝐶𝐴𝐿𝐸𝑅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err="1"/>
                  <a:t>Prescaler</a:t>
                </a:r>
                <a:r>
                  <a:rPr lang="en-US" dirty="0"/>
                  <a:t> is a 4-bit number</a:t>
                </a:r>
              </a:p>
              <a:p>
                <a:pPr lvl="1"/>
                <a:r>
                  <a:rPr lang="en-US" dirty="0"/>
                  <a:t>Possible timer input clocks: 16 MHz – 488 Hz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Ticks counted with (up to) 32-bit internal Counter:</a:t>
                </a:r>
              </a:p>
              <a:p>
                <a:pPr lvl="1"/>
                <a:r>
                  <a:rPr lang="en-US" dirty="0"/>
                  <a:t>Minimum 268 seconds until overflow (at 62.5 ns per tick)</a:t>
                </a:r>
              </a:p>
              <a:p>
                <a:pPr lvl="1"/>
                <a:r>
                  <a:rPr lang="en-US" dirty="0"/>
                  <a:t>Maximum 101 days until overflow (at 2.04 </a:t>
                </a:r>
                <a:r>
                  <a:rPr lang="en-US" dirty="0" err="1"/>
                  <a:t>ms</a:t>
                </a:r>
                <a:r>
                  <a:rPr lang="en-US" dirty="0"/>
                  <a:t> per tick)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9EA1DB-FF5F-40B7-AD7F-34B85AAC59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AE1DBB-244B-4576-99DD-BC26E0B64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83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595F58-18B9-470A-9A20-1832FE535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417" y="1143001"/>
            <a:ext cx="7341977" cy="50291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Alternate input source for counter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142205" cy="5029200"/>
          </a:xfrm>
        </p:spPr>
        <p:txBody>
          <a:bodyPr/>
          <a:lstStyle/>
          <a:p>
            <a:r>
              <a:rPr lang="en-US" dirty="0"/>
              <a:t>Counter mode works with non-timer inputs</a:t>
            </a:r>
          </a:p>
          <a:p>
            <a:pPr lvl="1"/>
            <a:r>
              <a:rPr lang="en-US" dirty="0"/>
              <a:t>E.g. GPIO input event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Count anything!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FDCA78-293C-407B-BC92-06E22C7C8120}"/>
              </a:ext>
            </a:extLst>
          </p:cNvPr>
          <p:cNvSpPr/>
          <p:nvPr/>
        </p:nvSpPr>
        <p:spPr>
          <a:xfrm>
            <a:off x="6921500" y="1460500"/>
            <a:ext cx="927100" cy="19685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83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37EB6-0937-4A4B-A46B-42A09898A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Capture/Compare registers (CC)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8794D-2335-45D2-8CD8-7DA7168A1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32-bit storage registers (each timer has multiple)</a:t>
            </a:r>
          </a:p>
          <a:p>
            <a:pPr lvl="1"/>
            <a:r>
              <a:rPr lang="en-US" dirty="0"/>
              <a:t>Uses: capturing or comparing</a:t>
            </a:r>
          </a:p>
          <a:p>
            <a:pPr lvl="1"/>
            <a:endParaRPr lang="en-US" dirty="0"/>
          </a:p>
          <a:p>
            <a:r>
              <a:rPr lang="en-US" dirty="0"/>
              <a:t>On Capture[n] event</a:t>
            </a:r>
          </a:p>
          <a:p>
            <a:pPr lvl="1"/>
            <a:r>
              <a:rPr lang="en-US" dirty="0"/>
              <a:t>Internal Counter value copied to CC[n]</a:t>
            </a:r>
          </a:p>
          <a:p>
            <a:pPr lvl="1"/>
            <a:endParaRPr lang="en-US" dirty="0"/>
          </a:p>
          <a:p>
            <a:r>
              <a:rPr lang="en-US" dirty="0"/>
              <a:t>Capture used to measure durations of events</a:t>
            </a:r>
          </a:p>
          <a:p>
            <a:pPr lvl="1"/>
            <a:r>
              <a:rPr lang="en-US" dirty="0"/>
              <a:t>Capture can be triggered by software or by Events from other peripherals</a:t>
            </a:r>
          </a:p>
          <a:p>
            <a:pPr lvl="1"/>
            <a:r>
              <a:rPr lang="en-US" dirty="0"/>
              <a:t>Multiple registers to measure multi-part events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DEC56-E774-4686-A3F8-34AB3A3C6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166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B6C42-B236-4722-800B-9A94E03DD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with CC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106D2-1239-415A-B496-86DF1EDA6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internal Counter value equals a CC register</a:t>
            </a:r>
          </a:p>
          <a:p>
            <a:pPr lvl="1"/>
            <a:r>
              <a:rPr lang="en-US" dirty="0"/>
              <a:t>Corresponding Compare[n] event is triggered</a:t>
            </a:r>
          </a:p>
          <a:p>
            <a:pPr lvl="1"/>
            <a:r>
              <a:rPr lang="en-US" dirty="0"/>
              <a:t>Can trigger interrupts</a:t>
            </a:r>
          </a:p>
          <a:p>
            <a:endParaRPr lang="en-US" dirty="0"/>
          </a:p>
          <a:p>
            <a:r>
              <a:rPr lang="en-US" dirty="0"/>
              <a:t>Usually written to in advance to start/stop behavior</a:t>
            </a:r>
          </a:p>
          <a:p>
            <a:pPr lvl="1"/>
            <a:r>
              <a:rPr lang="en-US" dirty="0"/>
              <a:t>Toggle LED every second</a:t>
            </a:r>
          </a:p>
          <a:p>
            <a:pPr lvl="1"/>
            <a:r>
              <a:rPr lang="en-US" dirty="0"/>
              <a:t>Sample sensor every five minutes</a:t>
            </a:r>
          </a:p>
          <a:p>
            <a:pPr lvl="1"/>
            <a:r>
              <a:rPr lang="en-US" dirty="0"/>
              <a:t>Refresh LED matrix every 1/60 seconds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E2EC3-5C5E-4147-ABFE-E35C709D7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75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9437CBB-4039-43E8-A9C3-4A3FA92B7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nRF52833 has multiple Timer instances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29C3E-A25E-4BEE-B4F1-2CF3F9887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856932-3947-4056-B1F3-27543870C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5" y="1277756"/>
            <a:ext cx="10975608" cy="461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429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051D6E-171C-4342-884C-708D59363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500" y="2110952"/>
            <a:ext cx="5928894" cy="40612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073ED2-96BE-4485-97EC-44D9A3D34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concept: shorts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2A311-0215-4EF5-B019-78A8A9CF2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Reminder: Tasks are inputs and Events are outputs</a:t>
            </a:r>
          </a:p>
          <a:p>
            <a:r>
              <a:rPr lang="en-US" dirty="0"/>
              <a:t>Shorts connect an Event to a Task within a peripheral</a:t>
            </a:r>
          </a:p>
          <a:p>
            <a:pPr lvl="1"/>
            <a:r>
              <a:rPr lang="en-US" dirty="0"/>
              <a:t>Tasks and Events are fairly </a:t>
            </a:r>
            <a:r>
              <a:rPr lang="en-US" dirty="0" err="1"/>
              <a:t>nRF</a:t>
            </a:r>
            <a:r>
              <a:rPr lang="en-US" dirty="0"/>
              <a:t> specific</a:t>
            </a:r>
          </a:p>
          <a:p>
            <a:pPr lvl="1"/>
            <a:endParaRPr lang="en-US" dirty="0"/>
          </a:p>
          <a:p>
            <a:r>
              <a:rPr lang="en-US" dirty="0"/>
              <a:t>Timer shorts</a:t>
            </a:r>
          </a:p>
          <a:p>
            <a:pPr lvl="1"/>
            <a:r>
              <a:rPr lang="en-US" dirty="0"/>
              <a:t>Connect Compare[n] to Clear</a:t>
            </a:r>
          </a:p>
          <a:p>
            <a:pPr lvl="1"/>
            <a:r>
              <a:rPr lang="en-US" dirty="0"/>
              <a:t>Connect Compare[n] to Stop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ED728A-ECFD-493D-9A2E-5BA7AEAC5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95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the role of clocks in a microcontroller</a:t>
            </a:r>
          </a:p>
          <a:p>
            <a:endParaRPr lang="en-US" dirty="0"/>
          </a:p>
          <a:p>
            <a:r>
              <a:rPr lang="en-US" dirty="0"/>
              <a:t>Explore functionality of various timer peripherals on the </a:t>
            </a:r>
            <a:r>
              <a:rPr lang="en-US" dirty="0" err="1"/>
              <a:t>Microbit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Usage: how do we set a one second timer?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748590-1808-4AA5-B592-C13E71EF38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Assume timer is already running</a:t>
                </a:r>
              </a:p>
              <a:p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Get current time from timer</a:t>
                </a:r>
              </a:p>
              <a:p>
                <a:pPr marL="971550" lvl="1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Add 1 second worth of ticks to it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16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000000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𝑃𝑅𝐸𝑆𝐶𝐴𝐿𝐸𝑅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is the number of ticks per second</a:t>
                </a:r>
              </a:p>
              <a:p>
                <a:pPr lvl="1"/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Set an unused Compare register to value</a:t>
                </a:r>
              </a:p>
              <a:p>
                <a:pPr marL="971550" lvl="1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Enable interrupts for that Compare event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748590-1808-4AA5-B592-C13E71EF38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67" t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8C2B63-43E4-488E-ABC9-17B555641D0C}"/>
              </a:ext>
            </a:extLst>
          </p:cNvPr>
          <p:cNvSpPr txBox="1"/>
          <p:nvPr/>
        </p:nvSpPr>
        <p:spPr>
          <a:xfrm>
            <a:off x="8115300" y="2755900"/>
            <a:ext cx="3352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Warning</a:t>
            </a:r>
            <a:r>
              <a:rPr lang="en-US" sz="2400" dirty="0"/>
              <a:t>: what if you’re setting a 1 us timer instead? Or a 100 ns timer?</a:t>
            </a:r>
          </a:p>
          <a:p>
            <a:endParaRPr lang="en-US" sz="2400" dirty="0"/>
          </a:p>
          <a:p>
            <a:r>
              <a:rPr lang="en-US" sz="2400" dirty="0"/>
              <a:t>Timer could expire </a:t>
            </a:r>
            <a:r>
              <a:rPr lang="en-US" sz="2400" i="1" dirty="0"/>
              <a:t>before</a:t>
            </a:r>
            <a:r>
              <a:rPr lang="en-US" sz="2400" dirty="0"/>
              <a:t> software writes it to the peripheral.</a:t>
            </a:r>
          </a:p>
        </p:txBody>
      </p:sp>
    </p:spTree>
    <p:extLst>
      <p:ext uri="{BB962C8B-B14F-4D97-AF65-F5344CB8AC3E}">
        <p14:creationId xmlns:p14="http://schemas.microsoft.com/office/powerpoint/2010/main" val="53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DDEF7-AC50-4798-8748-7D5F1C810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38147-904C-4A98-BD69-9C2715E49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029200"/>
          </a:xfrm>
        </p:spPr>
        <p:txBody>
          <a:bodyPr/>
          <a:lstStyle/>
          <a:p>
            <a:r>
              <a:rPr lang="en-US" dirty="0" err="1"/>
              <a:t>Prescaler</a:t>
            </a:r>
            <a:r>
              <a:rPr lang="en-US" dirty="0"/>
              <a:t> value is 4</a:t>
            </a:r>
          </a:p>
          <a:p>
            <a:r>
              <a:rPr lang="en-US" dirty="0"/>
              <a:t>Current internal Counter value is 0x1000</a:t>
            </a:r>
          </a:p>
          <a:p>
            <a:r>
              <a:rPr lang="en-US" dirty="0"/>
              <a:t>Want a 0.5 second timer</a:t>
            </a:r>
          </a:p>
          <a:p>
            <a:endParaRPr lang="en-US" dirty="0"/>
          </a:p>
          <a:p>
            <a:r>
              <a:rPr lang="en-US" b="1" dirty="0"/>
              <a:t>What do you set the CC[0] register to?</a:t>
            </a:r>
            <a:r>
              <a:rPr lang="en-US" dirty="0"/>
              <a:t> (32-bits)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D3867-C7D0-40EF-97D2-25610A2ED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155AA6-3B32-4A8D-AD96-B30F4E0509B9}"/>
                  </a:ext>
                </a:extLst>
              </p:cNvPr>
              <p:cNvSpPr txBox="1"/>
              <p:nvPr/>
            </p:nvSpPr>
            <p:spPr>
              <a:xfrm>
                <a:off x="7048500" y="1054100"/>
                <a:ext cx="2641600" cy="700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0" i="0" dirty="0">
                    <a:solidFill>
                      <a:srgbClr val="373637"/>
                    </a:solidFill>
                    <a:effectLst/>
                    <a:latin typeface="Source Sans Pro" panose="020B0503030403020204" pitchFamily="34" charset="0"/>
                  </a:rPr>
                  <a:t>𝑓</a:t>
                </a:r>
                <a:r>
                  <a:rPr lang="en-US" sz="2400" baseline="-25000" dirty="0"/>
                  <a:t>TIMER</a:t>
                </a:r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16 </m:t>
                        </m:r>
                        <m:r>
                          <m:rPr>
                            <m:nor/>
                          </m:rPr>
                          <a:rPr lang="en-US" sz="2400" dirty="0"/>
                          <m:t>MHz</m:t>
                        </m:r>
                      </m:num>
                      <m:den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𝑃𝑅𝐸𝑆𝐶𝐴𝐿𝐸𝑅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155AA6-3B32-4A8D-AD96-B30F4E050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500" y="1054100"/>
                <a:ext cx="2641600" cy="700513"/>
              </a:xfrm>
              <a:prstGeom prst="rect">
                <a:avLst/>
              </a:prstGeom>
              <a:blipFill>
                <a:blip r:embed="rId2"/>
                <a:stretch>
                  <a:fillRect l="-3456" b="-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7549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DDEF7-AC50-4798-8748-7D5F1C810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38147-904C-4A98-BD69-9C2715E49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029200"/>
          </a:xfrm>
        </p:spPr>
        <p:txBody>
          <a:bodyPr/>
          <a:lstStyle/>
          <a:p>
            <a:r>
              <a:rPr lang="en-US" dirty="0" err="1"/>
              <a:t>Prescaler</a:t>
            </a:r>
            <a:r>
              <a:rPr lang="en-US" dirty="0"/>
              <a:t> value is 4</a:t>
            </a:r>
          </a:p>
          <a:p>
            <a:r>
              <a:rPr lang="en-US" dirty="0"/>
              <a:t>Current internal Counter value is 0x1000</a:t>
            </a:r>
          </a:p>
          <a:p>
            <a:r>
              <a:rPr lang="en-US" dirty="0"/>
              <a:t>Want a 0.5 second timer</a:t>
            </a:r>
          </a:p>
          <a:p>
            <a:endParaRPr lang="en-US" dirty="0"/>
          </a:p>
          <a:p>
            <a:r>
              <a:rPr lang="en-US" b="1" dirty="0"/>
              <a:t>What do you set the CC[0] register to?</a:t>
            </a:r>
            <a:r>
              <a:rPr lang="en-US" dirty="0"/>
              <a:t> (32-bits)</a:t>
            </a:r>
          </a:p>
          <a:p>
            <a:pPr lvl="1"/>
            <a:r>
              <a:rPr lang="en-US" dirty="0"/>
              <a:t>1 MHz Timer frequency -&gt; 500,000 ticks in 0.5 seconds</a:t>
            </a:r>
          </a:p>
          <a:p>
            <a:pPr lvl="1"/>
            <a:r>
              <a:rPr lang="en-US" dirty="0"/>
              <a:t>500000 -&gt; 0x7A120</a:t>
            </a:r>
          </a:p>
          <a:p>
            <a:pPr lvl="1"/>
            <a:r>
              <a:rPr lang="en-US" dirty="0"/>
              <a:t>Plus initial value of counter = </a:t>
            </a:r>
            <a:r>
              <a:rPr lang="en-US" b="1" dirty="0"/>
              <a:t>0x7B120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D3867-C7D0-40EF-97D2-25610A2ED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155AA6-3B32-4A8D-AD96-B30F4E0509B9}"/>
                  </a:ext>
                </a:extLst>
              </p:cNvPr>
              <p:cNvSpPr txBox="1"/>
              <p:nvPr/>
            </p:nvSpPr>
            <p:spPr>
              <a:xfrm>
                <a:off x="7048500" y="1054100"/>
                <a:ext cx="2641600" cy="700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0" i="0" dirty="0">
                    <a:solidFill>
                      <a:srgbClr val="373637"/>
                    </a:solidFill>
                    <a:effectLst/>
                    <a:latin typeface="Source Sans Pro" panose="020B0503030403020204" pitchFamily="34" charset="0"/>
                  </a:rPr>
                  <a:t>𝑓</a:t>
                </a:r>
                <a:r>
                  <a:rPr lang="en-US" sz="2400" baseline="-25000" dirty="0"/>
                  <a:t>TIMER</a:t>
                </a:r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16 </m:t>
                        </m:r>
                        <m:r>
                          <m:rPr>
                            <m:nor/>
                          </m:rPr>
                          <a:rPr lang="en-US" sz="2400" dirty="0"/>
                          <m:t>MHz</m:t>
                        </m:r>
                      </m:num>
                      <m:den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𝑃𝑅𝐸𝑆𝐶𝐴𝐿𝐸𝑅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155AA6-3B32-4A8D-AD96-B30F4E050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500" y="1054100"/>
                <a:ext cx="2641600" cy="700513"/>
              </a:xfrm>
              <a:prstGeom prst="rect">
                <a:avLst/>
              </a:prstGeom>
              <a:blipFill>
                <a:blip r:embed="rId2"/>
                <a:stretch>
                  <a:fillRect l="-3456" b="-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55118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Clocks</a:t>
            </a:r>
          </a:p>
          <a:p>
            <a:endParaRPr lang="en-US" dirty="0"/>
          </a:p>
          <a:p>
            <a:r>
              <a:rPr lang="en-US" dirty="0"/>
              <a:t>Timers</a:t>
            </a:r>
          </a:p>
          <a:p>
            <a:endParaRPr lang="en-US" dirty="0"/>
          </a:p>
          <a:p>
            <a:r>
              <a:rPr lang="en-US" b="1" dirty="0"/>
              <a:t>Real-Time Counter</a:t>
            </a:r>
          </a:p>
          <a:p>
            <a:endParaRPr lang="en-US" dirty="0"/>
          </a:p>
          <a:p>
            <a:r>
              <a:rPr lang="en-US" dirty="0"/>
              <a:t>Watchdog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257153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BF0B6-59AC-44B4-A698-AEA977A3A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Counter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64F6E-781D-4BA8-A335-971D8E008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Low-power (32 kHz) version of Timer</a:t>
            </a:r>
          </a:p>
          <a:p>
            <a:pPr lvl="1"/>
            <a:r>
              <a:rPr lang="en-US" dirty="0"/>
              <a:t>Only a 24-bit internal Counter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000" dirty="0"/>
              <a:t>Note: abbreviated RTC, but that already means something else (Real-Time Clock)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07C567-EAC3-40E2-8C50-D65272BED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E8CDE8-A7DC-431C-9158-693A547E9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927" y="1958787"/>
            <a:ext cx="7092146" cy="351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8628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5B61A-122E-4F37-A2D3-7A7670F61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between Real-Time Counter and Timer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77767-F3AC-4C75-88F9-B3211F6D1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Runs off of LFCLK instead of HFCLK</a:t>
            </a:r>
          </a:p>
          <a:p>
            <a:pPr lvl="1"/>
            <a:r>
              <a:rPr lang="en-US" dirty="0"/>
              <a:t>With smaller </a:t>
            </a:r>
            <a:r>
              <a:rPr lang="en-US" dirty="0" err="1"/>
              <a:t>prescaler</a:t>
            </a:r>
            <a:r>
              <a:rPr lang="en-US" dirty="0"/>
              <a:t> value (4096 vs 32768)</a:t>
            </a:r>
          </a:p>
          <a:p>
            <a:pPr lvl="1"/>
            <a:endParaRPr lang="en-US" dirty="0"/>
          </a:p>
          <a:p>
            <a:r>
              <a:rPr lang="en-US" dirty="0"/>
              <a:t>24-bit counter vs 32-bit counter for Timer</a:t>
            </a:r>
          </a:p>
          <a:p>
            <a:endParaRPr lang="en-US" dirty="0"/>
          </a:p>
          <a:p>
            <a:r>
              <a:rPr lang="en-US" dirty="0"/>
              <a:t>Can read the Counter value directly</a:t>
            </a:r>
          </a:p>
          <a:p>
            <a:pPr lvl="1"/>
            <a:r>
              <a:rPr lang="en-US" dirty="0"/>
              <a:t>No need for Capture task</a:t>
            </a:r>
          </a:p>
          <a:p>
            <a:pPr lvl="1"/>
            <a:endParaRPr lang="en-US" dirty="0"/>
          </a:p>
          <a:p>
            <a:r>
              <a:rPr lang="en-US" dirty="0"/>
              <a:t>Otherwise extremely similar. Just a low-power version of Timer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5C0E31-9DF6-48BF-94F6-A069127E1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499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7AF9E-D4E7-464F-AF1A-1B97BB3BE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resolution for Real-Time Counter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6DEC32-51D7-4765-AD6C-2A752966F1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0" i="0" dirty="0">
                    <a:solidFill>
                      <a:srgbClr val="373637"/>
                    </a:solidFill>
                    <a:effectLst/>
                    <a:latin typeface="Source Sans Pro" panose="020B0503030403020204" pitchFamily="34" charset="0"/>
                  </a:rPr>
                  <a:t>	𝑓</a:t>
                </a:r>
                <a:r>
                  <a:rPr lang="en-US" baseline="-25000" dirty="0"/>
                  <a:t>TIMER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32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K</m:t>
                        </m:r>
                        <m:r>
                          <m:rPr>
                            <m:nor/>
                          </m:rPr>
                          <a:rPr lang="en-US" dirty="0"/>
                          <m:t>Hz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𝑃𝑟𝑒𝑠𝑐𝑎𝑙𝑒𝑟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Resolution</a:t>
                </a:r>
              </a:p>
              <a:p>
                <a:pPr lvl="1"/>
                <a:r>
                  <a:rPr lang="en-US" dirty="0"/>
                  <a:t>Minimum: 30.517 </a:t>
                </a:r>
                <a:r>
                  <a:rPr lang="en-US" dirty="0" err="1"/>
                  <a:t>μs</a:t>
                </a:r>
                <a:r>
                  <a:rPr lang="en-US" dirty="0"/>
                  <a:t>, overflows in 512 seconds (24-bit Counter)</a:t>
                </a:r>
              </a:p>
              <a:p>
                <a:pPr lvl="1"/>
                <a:r>
                  <a:rPr lang="en-US" dirty="0"/>
                  <a:t>Maximum: 125 </a:t>
                </a:r>
                <a:r>
                  <a:rPr lang="en-US" dirty="0" err="1"/>
                  <a:t>ms</a:t>
                </a:r>
                <a:r>
                  <a:rPr lang="en-US" dirty="0"/>
                  <a:t>, overflows in 582 hours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Not as precise as the Timer (62.5 ns best precision)</a:t>
                </a:r>
              </a:p>
              <a:p>
                <a:pPr lvl="1"/>
                <a:r>
                  <a:rPr lang="en-US" dirty="0"/>
                  <a:t>Possible design: use both</a:t>
                </a:r>
              </a:p>
              <a:p>
                <a:pPr lvl="2"/>
                <a:r>
                  <a:rPr lang="en-US" dirty="0"/>
                  <a:t>Real-Time Counter for most of the waiting</a:t>
                </a:r>
              </a:p>
              <a:p>
                <a:pPr lvl="2"/>
                <a:r>
                  <a:rPr lang="en-US" dirty="0"/>
                  <a:t>Chained into Timer for precise remaining amount of time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6DEC32-51D7-4765-AD6C-2A752966F1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ACD208-F3F3-4B19-890E-1A63849BE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811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Clocks</a:t>
            </a:r>
          </a:p>
          <a:p>
            <a:endParaRPr lang="en-US" dirty="0"/>
          </a:p>
          <a:p>
            <a:r>
              <a:rPr lang="en-US" dirty="0"/>
              <a:t>Timers</a:t>
            </a:r>
          </a:p>
          <a:p>
            <a:endParaRPr lang="en-US" dirty="0"/>
          </a:p>
          <a:p>
            <a:r>
              <a:rPr lang="en-US" dirty="0"/>
              <a:t>Real-Time Counter</a:t>
            </a:r>
          </a:p>
          <a:p>
            <a:endParaRPr lang="en-US" dirty="0"/>
          </a:p>
          <a:p>
            <a:r>
              <a:rPr lang="en-US" b="1" dirty="0"/>
              <a:t>Watchdog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1172308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1C39C-C3BB-4DFF-B1C2-7B225E6FA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Reliable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6AF4E-5268-47EF-9515-2A2BD60D6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the most common way to solve computer problems?</a:t>
            </a:r>
          </a:p>
          <a:p>
            <a:pPr lvl="1"/>
            <a:r>
              <a:rPr lang="en-US" dirty="0"/>
              <a:t>Turn it off and turn it on again.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/>
              <a:t>Why?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86635E-CE3B-4EC6-8E79-AE490388F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793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1C39C-C3BB-4DFF-B1C2-7B225E6FA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Reliable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6AF4E-5268-47EF-9515-2A2BD60D6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the most common way to solve computer problems?</a:t>
            </a:r>
          </a:p>
          <a:p>
            <a:pPr lvl="1"/>
            <a:r>
              <a:rPr lang="en-US" dirty="0"/>
              <a:t>Turn it off and turn it on again.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/>
              <a:t>Why?</a:t>
            </a:r>
          </a:p>
          <a:p>
            <a:pPr lvl="1"/>
            <a:endParaRPr lang="en-US" b="1" dirty="0"/>
          </a:p>
          <a:p>
            <a:pPr lvl="1"/>
            <a:r>
              <a:rPr lang="en-US" dirty="0"/>
              <a:t>Resets “state” to original values, which are likely good</a:t>
            </a:r>
          </a:p>
          <a:p>
            <a:pPr lvl="2"/>
            <a:r>
              <a:rPr lang="en-US" dirty="0"/>
              <a:t>Startup is often well-tested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It’s long-running code interacting in unexpected ways that leaves systems in a broken 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86635E-CE3B-4EC6-8E79-AE490388F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64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Clocks</a:t>
            </a:r>
          </a:p>
          <a:p>
            <a:endParaRPr lang="en-US" dirty="0"/>
          </a:p>
          <a:p>
            <a:r>
              <a:rPr lang="en-US" dirty="0"/>
              <a:t>Timers</a:t>
            </a:r>
          </a:p>
          <a:p>
            <a:endParaRPr lang="en-US" dirty="0"/>
          </a:p>
          <a:p>
            <a:r>
              <a:rPr lang="en-US" dirty="0"/>
              <a:t>Real-Time Counter</a:t>
            </a:r>
          </a:p>
          <a:p>
            <a:endParaRPr lang="en-US" dirty="0"/>
          </a:p>
          <a:p>
            <a:r>
              <a:rPr lang="en-US" dirty="0"/>
              <a:t>Watchdog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Watchdog timer (WDT)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Focused on failures where the system “hangs” forever</a:t>
            </a:r>
          </a:p>
          <a:p>
            <a:pPr lvl="1"/>
            <a:r>
              <a:rPr lang="en-US" dirty="0"/>
              <a:t>Maybe software, maybe hardware!</a:t>
            </a:r>
          </a:p>
          <a:p>
            <a:endParaRPr lang="en-US" dirty="0"/>
          </a:p>
          <a:p>
            <a:r>
              <a:rPr lang="en-US" dirty="0"/>
              <a:t>Can’t know for certain the system is hung, but can know practically</a:t>
            </a:r>
          </a:p>
          <a:p>
            <a:pPr lvl="1"/>
            <a:r>
              <a:rPr lang="en-US" dirty="0"/>
              <a:t>Select a timeout that is the maximum amount of time you expect the system to ever go without looping in main()</a:t>
            </a:r>
          </a:p>
          <a:p>
            <a:pPr lvl="1"/>
            <a:r>
              <a:rPr lang="en-US" dirty="0"/>
              <a:t>Multiply it by 2-10</a:t>
            </a:r>
          </a:p>
          <a:p>
            <a:pPr lvl="1"/>
            <a:r>
              <a:rPr lang="en-US" dirty="0"/>
              <a:t>Set a watchdog timer to that value</a:t>
            </a:r>
          </a:p>
          <a:p>
            <a:pPr lvl="1"/>
            <a:endParaRPr lang="en-US" dirty="0"/>
          </a:p>
          <a:p>
            <a:r>
              <a:rPr lang="en-US" dirty="0"/>
              <a:t>If watchdog timer ever expires, it resets the system (in hardware)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47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3BF9E-C607-4B2E-8AAF-03206A765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Watchdog configuration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586374-C3BE-4EA6-903A-84DEDBFF2A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0" i="0" dirty="0">
                    <a:solidFill>
                      <a:srgbClr val="373637"/>
                    </a:solidFill>
                    <a:effectLst/>
                    <a:latin typeface="Source Sans Pro" panose="020B0503030403020204" pitchFamily="34" charset="0"/>
                  </a:rPr>
                  <a:t>	</a:t>
                </a:r>
                <a:r>
                  <a:rPr lang="en-US" b="0" i="0" dirty="0">
                    <a:solidFill>
                      <a:srgbClr val="373637"/>
                    </a:solidFill>
                    <a:effectLst/>
                  </a:rPr>
                  <a:t>timeout (seconds)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Counter</m:t>
                        </m:r>
                        <m:r>
                          <m:rPr>
                            <m:nor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Reload</m:t>
                        </m:r>
                        <m:r>
                          <m:rPr>
                            <m:nor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Value</m:t>
                        </m:r>
                        <m:r>
                          <m:rPr>
                            <m:nor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 + 1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32768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Configure watchdog</a:t>
                </a:r>
              </a:p>
              <a:p>
                <a:pPr lvl="1"/>
                <a:r>
                  <a:rPr lang="en-US" dirty="0"/>
                  <a:t>Can choose whether to count down during Sleep mode or Debug mode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Set a Counter Reload Value (CRV, 32-bits)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Start the watchdog timer</a:t>
                </a:r>
              </a:p>
              <a:p>
                <a:pPr lvl="1"/>
                <a:r>
                  <a:rPr lang="en-US" dirty="0"/>
                  <a:t>Loads internal Counter to CRV value</a:t>
                </a:r>
              </a:p>
              <a:p>
                <a:pPr lvl="1"/>
                <a:r>
                  <a:rPr lang="en-US" dirty="0"/>
                  <a:t>Starts counting down at 32 kHz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586374-C3BE-4EA6-903A-84DEDBFF2A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 b="-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41BEB-3273-4974-8973-D9E5A8FF8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354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F3BB8-F74D-47A9-966F-391F867F0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applications with a watchdog timer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32408-DA33-496A-8FEC-33E8FB867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Need to periodically reset the watchdog to keep it from expiring</a:t>
            </a:r>
          </a:p>
          <a:p>
            <a:pPr lvl="1"/>
            <a:r>
              <a:rPr lang="en-US" dirty="0"/>
              <a:t>Known as “feeding” the watchdog or “kicking” the watchdog</a:t>
            </a:r>
          </a:p>
          <a:p>
            <a:pPr lvl="1"/>
            <a:endParaRPr lang="en-US" dirty="0"/>
          </a:p>
          <a:p>
            <a:r>
              <a:rPr lang="en-US" dirty="0"/>
              <a:t>Reload Request register</a:t>
            </a:r>
          </a:p>
          <a:p>
            <a:pPr lvl="1"/>
            <a:r>
              <a:rPr lang="en-US" dirty="0"/>
              <a:t>Must write sequence 0x6E524635 to reload watchdog</a:t>
            </a:r>
          </a:p>
          <a:p>
            <a:pPr lvl="1"/>
            <a:r>
              <a:rPr lang="en-US" dirty="0"/>
              <a:t>Incredibly unlikely to happen by accident</a:t>
            </a:r>
          </a:p>
          <a:p>
            <a:pPr lvl="1"/>
            <a:endParaRPr lang="en-US" dirty="0"/>
          </a:p>
          <a:p>
            <a:r>
              <a:rPr lang="en-US" dirty="0"/>
              <a:t>While running, watchdog is protected from modification</a:t>
            </a:r>
          </a:p>
          <a:p>
            <a:pPr lvl="1"/>
            <a:r>
              <a:rPr lang="en-US" dirty="0"/>
              <a:t>Configure once, run forever (at least until a reboot)</a:t>
            </a:r>
          </a:p>
          <a:p>
            <a:pPr lvl="1"/>
            <a:r>
              <a:rPr lang="en-US" dirty="0"/>
              <a:t>Only option is to make periodic Reload Requests</a:t>
            </a:r>
          </a:p>
          <a:p>
            <a:pPr lvl="1"/>
            <a:endParaRPr lang="en-US" dirty="0"/>
          </a:p>
          <a:p>
            <a:r>
              <a:rPr lang="en-US" dirty="0"/>
              <a:t>Default off on the nRF52833 (default on for the MSP430!)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101A99-4B63-4BB8-97B1-8F95C0C5C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2267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Clocks</a:t>
            </a:r>
          </a:p>
          <a:p>
            <a:endParaRPr lang="en-US" dirty="0"/>
          </a:p>
          <a:p>
            <a:r>
              <a:rPr lang="en-US" dirty="0"/>
              <a:t>Timers</a:t>
            </a:r>
          </a:p>
          <a:p>
            <a:endParaRPr lang="en-US" dirty="0"/>
          </a:p>
          <a:p>
            <a:r>
              <a:rPr lang="en-US" dirty="0"/>
              <a:t>Real-Time Counter</a:t>
            </a:r>
          </a:p>
          <a:p>
            <a:endParaRPr lang="en-US" dirty="0"/>
          </a:p>
          <a:p>
            <a:r>
              <a:rPr lang="en-US" dirty="0"/>
              <a:t>Watchdog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319848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clocks?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Clock signals, in the microcontroller context, are oscillating square wave signals used to latch inputs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clock MUST be running for (almost) anything on a microcontroller to function (processor and peripherals)</a:t>
            </a:r>
          </a:p>
          <a:p>
            <a:pPr lvl="1"/>
            <a:r>
              <a:rPr lang="en-US" dirty="0"/>
              <a:t>Exceptions:</a:t>
            </a:r>
          </a:p>
          <a:p>
            <a:pPr lvl="2"/>
            <a:r>
              <a:rPr lang="en-US" dirty="0"/>
              <a:t>Low-power input interrupts</a:t>
            </a:r>
          </a:p>
          <a:p>
            <a:pPr lvl="3"/>
            <a:r>
              <a:rPr lang="en-US" sz="1600" dirty="0"/>
              <a:t>GPIOTE port interrupt, Analog LPCOMP interrupt, NFC sense interrupt, USB power interrupt</a:t>
            </a:r>
          </a:p>
          <a:p>
            <a:pPr lvl="2"/>
            <a:r>
              <a:rPr lang="en-US" dirty="0"/>
              <a:t>Reset signal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 descr="1.4 System Timing">
            <a:extLst>
              <a:ext uri="{FF2B5EF4-FFF2-40B4-BE49-F238E27FC236}">
                <a16:creationId xmlns:a16="http://schemas.microsoft.com/office/drawing/2014/main" id="{6416E82A-00FD-4674-BE01-54C82F0A0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013" y="1905000"/>
            <a:ext cx="482917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C704F-A4F4-4711-8818-1CFA78A03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clocks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A2640-F301-4BBE-BA83-E281CBDD0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739105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External crystal oscillator</a:t>
            </a:r>
          </a:p>
          <a:p>
            <a:pPr lvl="1"/>
            <a:r>
              <a:rPr lang="en-US" dirty="0"/>
              <a:t>Creates clock signal</a:t>
            </a:r>
          </a:p>
          <a:p>
            <a:pPr lvl="1"/>
            <a:r>
              <a:rPr lang="en-US" dirty="0"/>
              <a:t>Chunk of quartz</a:t>
            </a:r>
          </a:p>
          <a:p>
            <a:pPr lvl="1"/>
            <a:r>
              <a:rPr lang="en-US" dirty="0"/>
              <a:t>Behaves like RLC circuit but uses less energy</a:t>
            </a:r>
          </a:p>
          <a:p>
            <a:pPr lvl="1"/>
            <a:endParaRPr lang="en-US" dirty="0"/>
          </a:p>
          <a:p>
            <a:r>
              <a:rPr lang="en-US" dirty="0"/>
              <a:t>Internal mechanisms</a:t>
            </a:r>
          </a:p>
          <a:p>
            <a:pPr lvl="1"/>
            <a:r>
              <a:rPr lang="en-US" dirty="0"/>
              <a:t>RC oscillator</a:t>
            </a:r>
          </a:p>
          <a:p>
            <a:pPr lvl="2"/>
            <a:r>
              <a:rPr lang="en-US" dirty="0"/>
              <a:t>Creates clock signal</a:t>
            </a:r>
          </a:p>
          <a:p>
            <a:pPr lvl="2"/>
            <a:r>
              <a:rPr lang="en-US" dirty="0"/>
              <a:t>Less accurate and higher energy than crystal</a:t>
            </a:r>
          </a:p>
          <a:p>
            <a:pPr lvl="1"/>
            <a:r>
              <a:rPr lang="en-US" dirty="0"/>
              <a:t>Phase-Locked Loop (PLL)</a:t>
            </a:r>
          </a:p>
          <a:p>
            <a:pPr lvl="2"/>
            <a:r>
              <a:rPr lang="en-US" dirty="0"/>
              <a:t>Multiply input to create new higher frequency clocks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E5A070-529D-4C9B-819B-21C58E983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  <p:pic>
        <p:nvPicPr>
          <p:cNvPr id="2050" name="Picture 2" descr="Quartz Crystal Oscillator and Quartz Crystals">
            <a:extLst>
              <a:ext uri="{FF2B5EF4-FFF2-40B4-BE49-F238E27FC236}">
                <a16:creationId xmlns:a16="http://schemas.microsoft.com/office/drawing/2014/main" id="{12BF3F80-8D7E-4244-8559-229909F9E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859" y="4057957"/>
            <a:ext cx="3235439" cy="211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CA118B11-039E-4960-941C-A1C29D457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249" y="571500"/>
            <a:ext cx="5997145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rystal Oscillators - Tutorialspoint">
            <a:extLst>
              <a:ext uri="{FF2B5EF4-FFF2-40B4-BE49-F238E27FC236}">
                <a16:creationId xmlns:a16="http://schemas.microsoft.com/office/drawing/2014/main" id="{A329B93B-231E-4EAB-9186-FF29FC4CA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299" y="4057957"/>
            <a:ext cx="2830095" cy="211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1537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65F47-B973-47BE-9DA5-68BF189CD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Microbit</a:t>
            </a:r>
            <a:r>
              <a:rPr lang="en-US" dirty="0"/>
              <a:t> crystal for nRF52833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786AA-5D1D-4D95-9CA3-2956CFCD9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  <p:pic>
        <p:nvPicPr>
          <p:cNvPr id="3074" name="Picture 2" descr="BBC micro:bit v2 board Unveiled with Nordic nRF52833 SoC, Microphone and  Speaker">
            <a:extLst>
              <a:ext uri="{FF2B5EF4-FFF2-40B4-BE49-F238E27FC236}">
                <a16:creationId xmlns:a16="http://schemas.microsoft.com/office/drawing/2014/main" id="{C2232748-808C-4846-967D-64293E243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119" y="914453"/>
            <a:ext cx="7143750" cy="5441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31539D1-FA6C-4E44-8207-BDBB5FC5AF51}"/>
              </a:ext>
            </a:extLst>
          </p:cNvPr>
          <p:cNvSpPr/>
          <p:nvPr/>
        </p:nvSpPr>
        <p:spPr>
          <a:xfrm>
            <a:off x="3225800" y="3225800"/>
            <a:ext cx="1219200" cy="1143000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97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07D52-C505-4D0E-9A81-0339A2F87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Clocks and energy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CE5FE-91EE-4373-A1BF-7D9B39DB0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Fundamental tradeoff</a:t>
            </a:r>
          </a:p>
          <a:p>
            <a:pPr lvl="1"/>
            <a:r>
              <a:rPr lang="en-US" dirty="0"/>
              <a:t>Faster clock gets things done faster but uses more energy</a:t>
            </a:r>
          </a:p>
          <a:p>
            <a:pPr lvl="1"/>
            <a:r>
              <a:rPr lang="en-US" dirty="0"/>
              <a:t>Slower clock uses less energy but gets things done slower</a:t>
            </a:r>
          </a:p>
          <a:p>
            <a:pPr lvl="1"/>
            <a:r>
              <a:rPr lang="en-US" dirty="0"/>
              <a:t>Which to use depends on the situation</a:t>
            </a:r>
          </a:p>
          <a:p>
            <a:pPr lvl="2"/>
            <a:r>
              <a:rPr lang="en-US" dirty="0"/>
              <a:t>CPU bound: faster clock, IO bound: slower clock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A3946-22D7-4B2C-AAFF-9167CA547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DEDE4F-750E-44B4-AE39-DE16AA192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795" y="3303403"/>
            <a:ext cx="5973009" cy="26387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E1A6DE-B939-4B3F-8FEB-3C818283A594}"/>
              </a:ext>
            </a:extLst>
          </p:cNvPr>
          <p:cNvSpPr txBox="1"/>
          <p:nvPr/>
        </p:nvSpPr>
        <p:spPr>
          <a:xfrm>
            <a:off x="1572794" y="6083300"/>
            <a:ext cx="9323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Chiang et al. “</a:t>
            </a:r>
            <a:r>
              <a:rPr lang="en-US" sz="1200" dirty="0">
                <a:hlinkClick r:id="rId3"/>
              </a:rPr>
              <a:t>Power Clocks: Dynamic Multi-Clock Management for Embedded Systems</a:t>
            </a:r>
            <a:r>
              <a:rPr lang="en-US" sz="1200" dirty="0"/>
              <a:t>” EWSN 2021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4253AFE-C8E1-431B-BA9F-1C9C30CA0B53}"/>
              </a:ext>
            </a:extLst>
          </p:cNvPr>
          <p:cNvSpPr/>
          <p:nvPr/>
        </p:nvSpPr>
        <p:spPr>
          <a:xfrm>
            <a:off x="3479800" y="3568701"/>
            <a:ext cx="116455" cy="101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EBBD334-B687-4B2F-96C9-464EB62D1C04}"/>
              </a:ext>
            </a:extLst>
          </p:cNvPr>
          <p:cNvSpPr/>
          <p:nvPr/>
        </p:nvSpPr>
        <p:spPr>
          <a:xfrm>
            <a:off x="5829300" y="3606801"/>
            <a:ext cx="116455" cy="101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DEA4619-F298-4686-BDCA-E5D3B8116937}"/>
              </a:ext>
            </a:extLst>
          </p:cNvPr>
          <p:cNvSpPr/>
          <p:nvPr/>
        </p:nvSpPr>
        <p:spPr>
          <a:xfrm>
            <a:off x="3695700" y="4140201"/>
            <a:ext cx="116455" cy="101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71CFD3-4FB6-456E-A9BB-D8896A235320}"/>
              </a:ext>
            </a:extLst>
          </p:cNvPr>
          <p:cNvSpPr txBox="1"/>
          <p:nvPr/>
        </p:nvSpPr>
        <p:spPr>
          <a:xfrm>
            <a:off x="7670800" y="3606801"/>
            <a:ext cx="3759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of clock selection for a mixed load (part IO, part CPU)</a:t>
            </a:r>
          </a:p>
          <a:p>
            <a:endParaRPr lang="en-US" dirty="0"/>
          </a:p>
          <a:p>
            <a:r>
              <a:rPr lang="en-US" dirty="0"/>
              <a:t>Energy consumed becomes a horizontal line when the task is completed</a:t>
            </a:r>
          </a:p>
        </p:txBody>
      </p:sp>
    </p:spTree>
    <p:extLst>
      <p:ext uri="{BB962C8B-B14F-4D97-AF65-F5344CB8AC3E}">
        <p14:creationId xmlns:p14="http://schemas.microsoft.com/office/powerpoint/2010/main" val="3337823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8ECD-AB83-443A-AD7D-097516C3C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clocks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E5010-F9E2-48C7-BABA-5278C557B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microcontrollers provide extremely fine-grained control over clocks</a:t>
            </a:r>
          </a:p>
          <a:p>
            <a:pPr lvl="1"/>
            <a:r>
              <a:rPr lang="en-US" dirty="0"/>
              <a:t>Really complicated section of code to get working</a:t>
            </a:r>
          </a:p>
          <a:p>
            <a:pPr lvl="1"/>
            <a:r>
              <a:rPr lang="en-US" dirty="0"/>
              <a:t>Many combinations are invalid</a:t>
            </a:r>
          </a:p>
          <a:p>
            <a:pPr lvl="1"/>
            <a:r>
              <a:rPr lang="en-US" dirty="0"/>
              <a:t>Manually enable/disable clocks as needed</a:t>
            </a:r>
          </a:p>
          <a:p>
            <a:pPr lvl="1"/>
            <a:endParaRPr lang="en-US" dirty="0"/>
          </a:p>
          <a:p>
            <a:r>
              <a:rPr lang="en-US" dirty="0"/>
              <a:t>nRF52 instead gives almost no control but is easier to use</a:t>
            </a:r>
          </a:p>
          <a:p>
            <a:pPr lvl="1"/>
            <a:r>
              <a:rPr lang="en-US" dirty="0"/>
              <a:t>One 64-MHz clock for processor</a:t>
            </a:r>
          </a:p>
          <a:p>
            <a:pPr lvl="1"/>
            <a:r>
              <a:rPr lang="en-US" dirty="0"/>
              <a:t>Multiple peripheral clocks, but (most) peripherals are hardwired to one</a:t>
            </a:r>
          </a:p>
          <a:p>
            <a:pPr lvl="2"/>
            <a:r>
              <a:rPr lang="en-US" dirty="0"/>
              <a:t>16 MHz for almost all peripherals (PDM and I2S are 32 MHz)</a:t>
            </a:r>
          </a:p>
          <a:p>
            <a:pPr lvl="1"/>
            <a:r>
              <a:rPr lang="en-US" dirty="0"/>
              <a:t>Low-frequency 32 kHz clock for low-power peripherals</a:t>
            </a:r>
          </a:p>
          <a:p>
            <a:pPr lvl="1"/>
            <a:r>
              <a:rPr lang="en-US" dirty="0"/>
              <a:t>Automatically enables/disables clocks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E2C226-2851-49D4-8388-2947ABB2E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87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8A91B2D-D5C3-4BC6-9DF5-E01683452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nRF52833 clocks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CE1D5-A236-4481-811A-75FA593B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810550-5CA0-4038-88B3-4B5F7A40F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933" y="978745"/>
            <a:ext cx="9007072" cy="53776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565672-5B15-4CC4-B542-C5934093BA4D}"/>
              </a:ext>
            </a:extLst>
          </p:cNvPr>
          <p:cNvSpPr txBox="1"/>
          <p:nvPr/>
        </p:nvSpPr>
        <p:spPr>
          <a:xfrm>
            <a:off x="468938" y="5346700"/>
            <a:ext cx="28575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Optional: for lower energy and higher accuracy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3D39CD7-E92C-4913-8860-DCC0A1CB453E}"/>
              </a:ext>
            </a:extLst>
          </p:cNvPr>
          <p:cNvCxnSpPr/>
          <p:nvPr/>
        </p:nvCxnSpPr>
        <p:spPr>
          <a:xfrm flipV="1">
            <a:off x="1206500" y="4876800"/>
            <a:ext cx="520700" cy="4699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D43F280-3557-4C97-B73B-75DB4840F0BE}"/>
              </a:ext>
            </a:extLst>
          </p:cNvPr>
          <p:cNvSpPr/>
          <p:nvPr/>
        </p:nvSpPr>
        <p:spPr>
          <a:xfrm>
            <a:off x="3746500" y="1778000"/>
            <a:ext cx="863600" cy="7112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6B9B68-D2D8-45DD-92F1-61C74169BC5D}"/>
              </a:ext>
            </a:extLst>
          </p:cNvPr>
          <p:cNvSpPr/>
          <p:nvPr/>
        </p:nvSpPr>
        <p:spPr>
          <a:xfrm>
            <a:off x="7099300" y="3667547"/>
            <a:ext cx="736600" cy="434553"/>
          </a:xfrm>
          <a:prstGeom prst="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4730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13499C5-2493-46D7-A578-A55B4E92D20D}" vid="{B37469B3-D6DE-4740-A3F3-917322C394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ce346_template</Template>
  <TotalTime>1330</TotalTime>
  <Words>1431</Words>
  <Application>Microsoft Office PowerPoint</Application>
  <PresentationFormat>Widescreen</PresentationFormat>
  <Paragraphs>309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Cambria Math</vt:lpstr>
      <vt:lpstr>Source Sans Pro</vt:lpstr>
      <vt:lpstr>Tahoma</vt:lpstr>
      <vt:lpstr>Class Slides</vt:lpstr>
      <vt:lpstr>Lecture 06 Timers</vt:lpstr>
      <vt:lpstr>Today’s Goals</vt:lpstr>
      <vt:lpstr>Outline</vt:lpstr>
      <vt:lpstr>What are clocks?</vt:lpstr>
      <vt:lpstr>Generating clocks</vt:lpstr>
      <vt:lpstr>Microbit crystal for nRF52833</vt:lpstr>
      <vt:lpstr>Clocks and energy</vt:lpstr>
      <vt:lpstr>Controlling clocks</vt:lpstr>
      <vt:lpstr>nRF52833 clocks</vt:lpstr>
      <vt:lpstr>Electrical characteristics</vt:lpstr>
      <vt:lpstr>Outline</vt:lpstr>
      <vt:lpstr>Timer peripherals</vt:lpstr>
      <vt:lpstr>Timer peripheral on nRF52833</vt:lpstr>
      <vt:lpstr>Input and Prescaler</vt:lpstr>
      <vt:lpstr>Alternate input source for counter mode</vt:lpstr>
      <vt:lpstr>Capture/Compare registers (CC)</vt:lpstr>
      <vt:lpstr>Comparing with CC registers</vt:lpstr>
      <vt:lpstr>The nRF52833 has multiple Timer instances</vt:lpstr>
      <vt:lpstr>Bonus concept: shorts</vt:lpstr>
      <vt:lpstr>Usage: how do we set a one second timer?</vt:lpstr>
      <vt:lpstr>Check your understanding</vt:lpstr>
      <vt:lpstr>Check your understanding</vt:lpstr>
      <vt:lpstr>Outline</vt:lpstr>
      <vt:lpstr>Real-time Counter</vt:lpstr>
      <vt:lpstr>Differences between Real-Time Counter and Timer</vt:lpstr>
      <vt:lpstr>Time resolution for Real-Time Counter</vt:lpstr>
      <vt:lpstr>Outline</vt:lpstr>
      <vt:lpstr>Reliable systems</vt:lpstr>
      <vt:lpstr>Reliable systems</vt:lpstr>
      <vt:lpstr>Watchdog timer (WDT)</vt:lpstr>
      <vt:lpstr>Watchdog configuration</vt:lpstr>
      <vt:lpstr>Running applications with a watchdog timer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06 Timers</dc:title>
  <dc:creator>Branden Ghena</dc:creator>
  <cp:lastModifiedBy>Branden Ghena</cp:lastModifiedBy>
  <cp:revision>42</cp:revision>
  <dcterms:created xsi:type="dcterms:W3CDTF">2021-04-11T17:42:59Z</dcterms:created>
  <dcterms:modified xsi:type="dcterms:W3CDTF">2021-04-12T15:53:38Z</dcterms:modified>
</cp:coreProperties>
</file>