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0"/>
  </p:notesMasterIdLst>
  <p:sldIdLst>
    <p:sldId id="256" r:id="rId2"/>
    <p:sldId id="264" r:id="rId3"/>
    <p:sldId id="348" r:id="rId4"/>
    <p:sldId id="383" r:id="rId5"/>
    <p:sldId id="388" r:id="rId6"/>
    <p:sldId id="390" r:id="rId7"/>
    <p:sldId id="389" r:id="rId8"/>
    <p:sldId id="392" r:id="rId9"/>
    <p:sldId id="393" r:id="rId10"/>
    <p:sldId id="394" r:id="rId11"/>
    <p:sldId id="395" r:id="rId12"/>
    <p:sldId id="396" r:id="rId13"/>
    <p:sldId id="391" r:id="rId14"/>
    <p:sldId id="397" r:id="rId15"/>
    <p:sldId id="398" r:id="rId16"/>
    <p:sldId id="400" r:id="rId17"/>
    <p:sldId id="402" r:id="rId18"/>
    <p:sldId id="403" r:id="rId19"/>
    <p:sldId id="404" r:id="rId20"/>
    <p:sldId id="405" r:id="rId21"/>
    <p:sldId id="407" r:id="rId22"/>
    <p:sldId id="399" r:id="rId23"/>
    <p:sldId id="408" r:id="rId24"/>
    <p:sldId id="409" r:id="rId25"/>
    <p:sldId id="410" r:id="rId26"/>
    <p:sldId id="406" r:id="rId27"/>
    <p:sldId id="401" r:id="rId28"/>
    <p:sldId id="417" r:id="rId29"/>
    <p:sldId id="411" r:id="rId30"/>
    <p:sldId id="413" r:id="rId31"/>
    <p:sldId id="385" r:id="rId32"/>
    <p:sldId id="414" r:id="rId33"/>
    <p:sldId id="415" r:id="rId34"/>
    <p:sldId id="418" r:id="rId35"/>
    <p:sldId id="416" r:id="rId36"/>
    <p:sldId id="412" r:id="rId37"/>
    <p:sldId id="387" r:id="rId38"/>
    <p:sldId id="41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Virtualized Drivers" id="{B55B8E8C-5EAB-4A1E-A4E9-AE5E896E46FA}">
          <p14:sldIdLst>
            <p14:sldId id="348"/>
            <p14:sldId id="383"/>
            <p14:sldId id="388"/>
            <p14:sldId id="390"/>
            <p14:sldId id="389"/>
            <p14:sldId id="392"/>
            <p14:sldId id="393"/>
            <p14:sldId id="394"/>
            <p14:sldId id="395"/>
            <p14:sldId id="396"/>
            <p14:sldId id="391"/>
            <p14:sldId id="397"/>
            <p14:sldId id="398"/>
            <p14:sldId id="400"/>
            <p14:sldId id="402"/>
            <p14:sldId id="403"/>
            <p14:sldId id="404"/>
            <p14:sldId id="405"/>
            <p14:sldId id="407"/>
            <p14:sldId id="399"/>
            <p14:sldId id="408"/>
            <p14:sldId id="409"/>
            <p14:sldId id="410"/>
            <p14:sldId id="406"/>
            <p14:sldId id="401"/>
          </p14:sldIdLst>
        </p14:section>
        <p14:section name="Driver Interfaces" id="{C57F4CBB-BDE7-47D2-AFB3-8253809C130C}">
          <p14:sldIdLst>
            <p14:sldId id="417"/>
            <p14:sldId id="411"/>
            <p14:sldId id="413"/>
            <p14:sldId id="385"/>
            <p14:sldId id="414"/>
            <p14:sldId id="415"/>
          </p14:sldIdLst>
        </p14:section>
        <p14:section name="Event-Loop" id="{693C8A4F-D17C-4938-BE29-87A2ED0566A5}">
          <p14:sldIdLst>
            <p14:sldId id="418"/>
            <p14:sldId id="416"/>
            <p14:sldId id="412"/>
            <p14:sldId id="387"/>
          </p14:sldIdLst>
        </p14:section>
        <p14:section name="Wrapup" id="{29A7F866-9DA9-446B-8359-CE426CB89C7A}">
          <p14:sldIdLst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Driver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additional requests are queued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256056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moves to next item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955842" y="4298325"/>
            <a:ext cx="2910485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60449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moves to next item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955842" y="4298325"/>
            <a:ext cx="2910485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1476919" y="4285448"/>
            <a:ext cx="3794833" cy="1275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208079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2BC0-1A7A-4459-8136-1B9F1C6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making virtualization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B553-D33B-40D7-83FA-1C0C71F3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fast are requests coming in?</a:t>
            </a:r>
          </a:p>
          <a:p>
            <a:pPr lvl="1"/>
            <a:r>
              <a:rPr lang="en-US" dirty="0"/>
              <a:t>Requests more quickly than service are an unsatisfiable system</a:t>
            </a:r>
          </a:p>
          <a:p>
            <a:pPr lvl="1"/>
            <a:endParaRPr lang="en-US" dirty="0"/>
          </a:p>
          <a:p>
            <a:r>
              <a:rPr lang="en-US" dirty="0"/>
              <a:t>How long does it take to reconfigure the resource?</a:t>
            </a:r>
          </a:p>
          <a:p>
            <a:pPr lvl="1"/>
            <a:r>
              <a:rPr lang="en-US" dirty="0"/>
              <a:t>Long delays could mean high latency</a:t>
            </a:r>
          </a:p>
          <a:p>
            <a:pPr lvl="1"/>
            <a:r>
              <a:rPr lang="en-US" dirty="0"/>
              <a:t>Might want to optimize for requests with same configuration first</a:t>
            </a:r>
          </a:p>
          <a:p>
            <a:pPr lvl="1"/>
            <a:endParaRPr lang="en-US" dirty="0"/>
          </a:p>
          <a:p>
            <a:r>
              <a:rPr lang="en-US" dirty="0"/>
              <a:t>Need to ensure all of the configuration changes</a:t>
            </a:r>
          </a:p>
          <a:p>
            <a:pPr lvl="1"/>
            <a:r>
              <a:rPr lang="en-US" dirty="0"/>
              <a:t>Common bug: forget to modify part of one register and system works most of the time, but not in all cases</a:t>
            </a:r>
          </a:p>
          <a:p>
            <a:pPr lvl="1"/>
            <a:endParaRPr lang="en-US" dirty="0"/>
          </a:p>
          <a:p>
            <a:r>
              <a:rPr lang="en-US" dirty="0"/>
              <a:t>Need ability to queue requests</a:t>
            </a:r>
          </a:p>
          <a:p>
            <a:pPr lvl="1"/>
            <a:r>
              <a:rPr lang="en-US" dirty="0"/>
              <a:t>Usually stored in a linked list structure</a:t>
            </a:r>
          </a:p>
          <a:p>
            <a:pPr lvl="1"/>
            <a:r>
              <a:rPr lang="en-US" dirty="0"/>
              <a:t>Dynamically… But we generally want to avoid 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C598-3028-4BD7-8FD4-AC1715F7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54EE-8DDD-47FB-9D0B-99E86391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resource allocation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4EA1-DF9C-4691-88B6-CBD5ECA8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queue with a maximum size in Virtual Driver</a:t>
            </a:r>
          </a:p>
          <a:p>
            <a:pPr lvl="1"/>
            <a:r>
              <a:rPr lang="en-US" dirty="0"/>
              <a:t>Some number larger than the hardware picked, based on app knowledge</a:t>
            </a:r>
          </a:p>
          <a:p>
            <a:pPr lvl="1"/>
            <a:r>
              <a:rPr lang="en-US" dirty="0"/>
              <a:t>Still either runs out or wastes memory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 use malloc()</a:t>
            </a:r>
          </a:p>
          <a:p>
            <a:pPr lvl="1"/>
            <a:r>
              <a:rPr lang="en-US" dirty="0"/>
              <a:t>Is actually possible on the nRF52 with </a:t>
            </a:r>
            <a:r>
              <a:rPr lang="en-US" dirty="0" err="1"/>
              <a:t>newlib</a:t>
            </a:r>
            <a:r>
              <a:rPr lang="en-US" dirty="0"/>
              <a:t> (</a:t>
            </a:r>
            <a:r>
              <a:rPr lang="en-US" dirty="0" err="1"/>
              <a:t>libc</a:t>
            </a:r>
            <a:r>
              <a:rPr lang="en-US" dirty="0"/>
              <a:t> implementation)</a:t>
            </a:r>
          </a:p>
          <a:p>
            <a:pPr lvl="1"/>
            <a:r>
              <a:rPr lang="en-US" dirty="0"/>
              <a:t>Might run out, but then just wait for requests to complete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list nodes individually as global variables</a:t>
            </a:r>
          </a:p>
          <a:p>
            <a:pPr lvl="1"/>
            <a:r>
              <a:rPr lang="en-US" dirty="0"/>
              <a:t>Application decides how many it needs at compile time</a:t>
            </a:r>
          </a:p>
          <a:p>
            <a:pPr lvl="1"/>
            <a:r>
              <a:rPr lang="en-US" dirty="0"/>
              <a:t>Passes them into the Virtual Driver at first use</a:t>
            </a:r>
          </a:p>
          <a:p>
            <a:pPr lvl="2"/>
            <a:r>
              <a:rPr lang="en-US" dirty="0"/>
              <a:t>“Here’s my request and a linked list node to store it in”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1DD1-2D35-4274-9D66-E03A14AE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CB6A-9E32-4F69-99DC-D7878354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managing multiple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0ADB-C60C-4A6D-8F0A-108DB3A6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often have tasks that look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easily thought about as three separate timers</a:t>
            </a:r>
          </a:p>
          <a:p>
            <a:pPr lvl="1"/>
            <a:r>
              <a:rPr lang="en-US" dirty="0"/>
              <a:t>But maybe the system doesn’t have that many timers to spare!</a:t>
            </a:r>
          </a:p>
          <a:p>
            <a:pPr lvl="1"/>
            <a:r>
              <a:rPr lang="en-US" dirty="0"/>
              <a:t>Virtualization can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1B00F-96A8-46E3-8D77-BB02DC47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65B334-5294-4177-A174-AF2A40B7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05" y="1738912"/>
            <a:ext cx="9177867" cy="22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7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1334107" y="5501881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10010,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2683098" y="550281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CE8CA-0C02-4E81-8565-43ADEC62AFB5}"/>
              </a:ext>
            </a:extLst>
          </p:cNvPr>
          <p:cNvSpPr txBox="1"/>
          <p:nvPr/>
        </p:nvSpPr>
        <p:spPr>
          <a:xfrm>
            <a:off x="3762918" y="3644721"/>
            <a:ext cx="36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timer handler A!</a:t>
            </a:r>
          </a:p>
          <a:p>
            <a:r>
              <a:rPr lang="en-US" dirty="0"/>
              <a:t>Update CC register and list</a:t>
            </a:r>
          </a:p>
        </p:txBody>
      </p:sp>
    </p:spTree>
    <p:extLst>
      <p:ext uri="{BB962C8B-B14F-4D97-AF65-F5344CB8AC3E}">
        <p14:creationId xmlns:p14="http://schemas.microsoft.com/office/powerpoint/2010/main" val="11675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2888086" y="550478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3636275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25EBE8-53B1-436D-8503-0C62C235A46C}"/>
              </a:ext>
            </a:extLst>
          </p:cNvPr>
          <p:cNvSpPr txBox="1"/>
          <p:nvPr/>
        </p:nvSpPr>
        <p:spPr>
          <a:xfrm>
            <a:off x="3762918" y="3644721"/>
            <a:ext cx="36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timer handler B!</a:t>
            </a:r>
          </a:p>
          <a:p>
            <a:r>
              <a:rPr lang="en-US" dirty="0"/>
              <a:t>Update CC register and list</a:t>
            </a:r>
          </a:p>
        </p:txBody>
      </p:sp>
    </p:spTree>
    <p:extLst>
      <p:ext uri="{BB962C8B-B14F-4D97-AF65-F5344CB8AC3E}">
        <p14:creationId xmlns:p14="http://schemas.microsoft.com/office/powerpoint/2010/main" val="370439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two aspects of device driver design</a:t>
            </a:r>
          </a:p>
          <a:p>
            <a:pPr lvl="1"/>
            <a:r>
              <a:rPr lang="en-US" dirty="0"/>
              <a:t>Virtualization</a:t>
            </a:r>
          </a:p>
          <a:p>
            <a:pPr lvl="1"/>
            <a:r>
              <a:rPr lang="en-US" dirty="0"/>
              <a:t>Non-blocking vs Blocking interfaces</a:t>
            </a:r>
          </a:p>
          <a:p>
            <a:pPr lvl="1"/>
            <a:endParaRPr lang="en-US" dirty="0"/>
          </a:p>
          <a:p>
            <a:r>
              <a:rPr lang="en-US" dirty="0"/>
              <a:t>Discuss how interrupts interact with these</a:t>
            </a:r>
          </a:p>
          <a:p>
            <a:pPr lvl="1"/>
            <a:r>
              <a:rPr lang="en-US" dirty="0"/>
              <a:t>Event-loop as a partial alternative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022642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10100,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022642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request arrives for 10100</a:t>
            </a:r>
          </a:p>
          <a:p>
            <a:r>
              <a:rPr lang="en-US" dirty="0"/>
              <a:t>Enqueue and sort queue</a:t>
            </a:r>
          </a:p>
          <a:p>
            <a:r>
              <a:rPr lang="en-US" dirty="0"/>
              <a:t>Update CC if first request has changed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2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3350-73B0-4973-B2BC-D49C7A68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Enqueuing timer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0D92-BB66-48D1-B2C6-02340D3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requests come in the form: {N seconds from now}</a:t>
            </a:r>
          </a:p>
          <a:p>
            <a:pPr lvl="1"/>
            <a:r>
              <a:rPr lang="en-US" dirty="0" err="1"/>
              <a:t>timer_request</a:t>
            </a:r>
            <a:r>
              <a:rPr lang="en-US" dirty="0"/>
              <a:t>(duration, handler);</a:t>
            </a:r>
          </a:p>
          <a:p>
            <a:pPr lvl="1"/>
            <a:endParaRPr lang="en-US" dirty="0"/>
          </a:p>
          <a:p>
            <a:r>
              <a:rPr lang="en-US" dirty="0"/>
              <a:t>Requests are always relative to the current time</a:t>
            </a:r>
          </a:p>
          <a:p>
            <a:pPr lvl="1"/>
            <a:endParaRPr lang="en-US" dirty="0"/>
          </a:p>
          <a:p>
            <a:r>
              <a:rPr lang="en-US" dirty="0"/>
              <a:t>Need to enqueue by expiration time</a:t>
            </a:r>
          </a:p>
          <a:p>
            <a:pPr lvl="1"/>
            <a:r>
              <a:rPr lang="en-US" dirty="0"/>
              <a:t>Duration + Current Time</a:t>
            </a:r>
          </a:p>
          <a:p>
            <a:pPr lvl="1"/>
            <a:r>
              <a:rPr lang="en-US" dirty="0"/>
              <a:t>Allows for a globally sortable list</a:t>
            </a:r>
          </a:p>
          <a:p>
            <a:pPr lvl="2"/>
            <a:r>
              <a:rPr lang="en-US" dirty="0"/>
              <a:t>Need to decide how to handle overflow logic in real world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D409-CC6E-42CC-92ED-5FC89289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6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10100,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520484" y="5499284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 10100 event, Call 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75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906709" y="5494922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list</a:t>
            </a:r>
          </a:p>
          <a:p>
            <a:r>
              <a:rPr lang="en-US" dirty="0"/>
              <a:t>Update CC register</a:t>
            </a:r>
          </a:p>
          <a:p>
            <a:r>
              <a:rPr lang="en-US" dirty="0"/>
              <a:t>Oh no! That’s in the past!!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4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20000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906709" y="5494922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 manually</a:t>
            </a:r>
          </a:p>
          <a:p>
            <a:r>
              <a:rPr lang="en-US" dirty="0"/>
              <a:t>Update list and CC register again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51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23B2-42E7-4E9D-8D7B-15C54F0C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timers are periodic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7079-03C1-422E-BF84-B0399A93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Repeating timers are easy to add to this system</a:t>
            </a:r>
          </a:p>
          <a:p>
            <a:pPr lvl="1"/>
            <a:r>
              <a:rPr lang="en-US" dirty="0"/>
              <a:t>Include a Boolean for “repeating” and the duration in the request</a:t>
            </a:r>
          </a:p>
          <a:p>
            <a:pPr lvl="1"/>
            <a:endParaRPr lang="en-US" dirty="0"/>
          </a:p>
          <a:p>
            <a:r>
              <a:rPr lang="en-US" dirty="0"/>
              <a:t>When timer expires</a:t>
            </a:r>
          </a:p>
          <a:p>
            <a:pPr lvl="1"/>
            <a:r>
              <a:rPr lang="en-US" dirty="0"/>
              <a:t>If not repeating, just call handler and then drop it</a:t>
            </a:r>
          </a:p>
          <a:p>
            <a:pPr lvl="1"/>
            <a:r>
              <a:rPr lang="en-US" dirty="0"/>
              <a:t>If repeating,</a:t>
            </a:r>
          </a:p>
          <a:p>
            <a:pPr lvl="2"/>
            <a:r>
              <a:rPr lang="en-US" dirty="0"/>
              <a:t>First reinsert based on duration and new current time</a:t>
            </a:r>
          </a:p>
          <a:p>
            <a:pPr lvl="2"/>
            <a:r>
              <a:rPr lang="en-US" dirty="0"/>
              <a:t>Then call the handler</a:t>
            </a:r>
          </a:p>
          <a:p>
            <a:pPr lvl="3"/>
            <a:r>
              <a:rPr lang="en-US" dirty="0"/>
              <a:t>Don’t want the latency of the handler to slow us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783E5-AFD5-4A35-8DDD-78CE5359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790-86F2-411A-A2DF-10637A2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A73-996E-4DB9-BCD5-879AA5C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request structure in an interrupt context is dangerous</a:t>
            </a:r>
          </a:p>
          <a:p>
            <a:pPr lvl="1"/>
            <a:r>
              <a:rPr lang="en-US" dirty="0"/>
              <a:t>New request might be in the middle of getting added</a:t>
            </a:r>
          </a:p>
          <a:p>
            <a:pPr lvl="1"/>
            <a:r>
              <a:rPr lang="en-US" dirty="0"/>
              <a:t>Interrupt would run right in the middle of that</a:t>
            </a:r>
          </a:p>
          <a:p>
            <a:pPr lvl="1"/>
            <a:r>
              <a:rPr lang="en-US" dirty="0"/>
              <a:t>Literally an OS data race example</a:t>
            </a:r>
          </a:p>
          <a:p>
            <a:pPr lvl="1"/>
            <a:endParaRPr lang="en-US" dirty="0"/>
          </a:p>
          <a:p>
            <a:r>
              <a:rPr lang="en-US" dirty="0"/>
              <a:t>Solution: disable interrupts during critical section</a:t>
            </a:r>
          </a:p>
          <a:p>
            <a:pPr lvl="1"/>
            <a:r>
              <a:rPr lang="en-US" dirty="0"/>
              <a:t>Whenever editing request structure</a:t>
            </a:r>
          </a:p>
          <a:p>
            <a:pPr lvl="1"/>
            <a:r>
              <a:rPr lang="en-US" dirty="0"/>
              <a:t>Enable interrupts after, which may result in an event</a:t>
            </a:r>
          </a:p>
          <a:p>
            <a:pPr lvl="2"/>
            <a:r>
              <a:rPr lang="en-US" dirty="0"/>
              <a:t>Note: Interrupt handler might now fire but have no work to do. Should always check if something should actually be handled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709F-7F91-4F90-BD47-ECE7C7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9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Virtualized Drivers</a:t>
            </a:r>
          </a:p>
          <a:p>
            <a:endParaRPr lang="en-US" dirty="0"/>
          </a:p>
          <a:p>
            <a:r>
              <a:rPr lang="en-US" b="1" dirty="0"/>
              <a:t>Driver Interfaces (Blocking and Non-Blocking)</a:t>
            </a:r>
          </a:p>
          <a:p>
            <a:endParaRPr lang="en-US" dirty="0"/>
          </a:p>
          <a:p>
            <a:r>
              <a:rPr lang="en-US" dirty="0"/>
              <a:t>Event Loop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40612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790-86F2-411A-A2DF-10637A2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A73-996E-4DB9-BCD5-879AA5C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(duration,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my_timer_handler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context);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Driver interfaces often provide a callback mechanism</a:t>
            </a:r>
          </a:p>
          <a:p>
            <a:pPr lvl="1"/>
            <a:r>
              <a:rPr lang="en-US" dirty="0"/>
              <a:t>Caller provides a function which should be executed when complete</a:t>
            </a:r>
          </a:p>
          <a:p>
            <a:endParaRPr lang="en-US" dirty="0"/>
          </a:p>
          <a:p>
            <a:r>
              <a:rPr lang="en-US" dirty="0"/>
              <a:t>“Context” is often provided as well (void*)</a:t>
            </a:r>
          </a:p>
          <a:p>
            <a:pPr lvl="1"/>
            <a:r>
              <a:rPr lang="en-US" dirty="0"/>
              <a:t>Ability for caller to pass an argument for the callback function</a:t>
            </a:r>
          </a:p>
          <a:p>
            <a:pPr lvl="1"/>
            <a:r>
              <a:rPr lang="en-US" dirty="0"/>
              <a:t>Often a pointer to a position in a structure or a shared variable to modify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709F-7F91-4F90-BD47-ECE7C7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Virtualized Drivers</a:t>
            </a:r>
          </a:p>
          <a:p>
            <a:endParaRPr lang="en-US" dirty="0"/>
          </a:p>
          <a:p>
            <a:r>
              <a:rPr lang="en-US" dirty="0"/>
              <a:t>Driver Interfaces (Blocking and Non-Blocking)</a:t>
            </a:r>
          </a:p>
          <a:p>
            <a:endParaRPr lang="en-US" dirty="0"/>
          </a:p>
          <a:p>
            <a:r>
              <a:rPr lang="en-US" dirty="0"/>
              <a:t>Event Loop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09D-C5AC-4962-A042-C41AAF1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0D12-5887-44F5-8D15-0BCD7EBD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47278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cs typeface="Courier New" panose="02070309020205020404" pitchFamily="49" charset="0"/>
              </a:rPr>
              <a:t>Harder than in </a:t>
            </a:r>
            <a:r>
              <a:rPr lang="en-US" sz="2600" dirty="0" err="1">
                <a:cs typeface="Courier New" panose="02070309020205020404" pitchFamily="49" charset="0"/>
              </a:rPr>
              <a:t>Javascript</a:t>
            </a:r>
            <a:r>
              <a:rPr lang="en-US" sz="2600" dirty="0">
                <a:cs typeface="Courier New" panose="02070309020205020404" pitchFamily="49" charset="0"/>
              </a:rPr>
              <a:t> or C++. Can’t define anonymous function inline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Instead create a pointer to an existing function in your code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a)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 here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(*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fun_ptr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)(int) = 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fun_ptr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 // dereference happens automatically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FD0FA-80B9-45D0-BD23-CE5C7B0F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89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usually run in an interrupt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interrupt handler calls the callback, the callback will be within that same interrupt context</a:t>
            </a:r>
          </a:p>
          <a:p>
            <a:endParaRPr lang="en-US" dirty="0"/>
          </a:p>
          <a:p>
            <a:r>
              <a:rPr lang="en-US" dirty="0"/>
              <a:t>Be careful which variables you modify!!</a:t>
            </a:r>
          </a:p>
          <a:p>
            <a:pPr lvl="1"/>
            <a:r>
              <a:rPr lang="en-US" dirty="0"/>
              <a:t>Same concurrency problems mentioned before</a:t>
            </a:r>
          </a:p>
          <a:p>
            <a:pPr lvl="1"/>
            <a:endParaRPr lang="en-US" dirty="0"/>
          </a:p>
          <a:p>
            <a:r>
              <a:rPr lang="en-US" dirty="0"/>
              <a:t>Starts to get pretty annoying</a:t>
            </a:r>
          </a:p>
          <a:p>
            <a:pPr lvl="1"/>
            <a:r>
              <a:rPr lang="en-US" dirty="0"/>
              <a:t>Embedded systems deal with concurrency issues just like 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9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F3DA-083C-4DB6-87F5-73878DFC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33A-A8D7-4A15-B66A-CA02696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Alternative option: blocking calls</a:t>
            </a:r>
          </a:p>
          <a:p>
            <a:pPr lvl="1"/>
            <a:r>
              <a:rPr lang="en-US" sz="3400" dirty="0"/>
              <a:t>Do not return until request is complete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(void* context)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*)context = true; // context is the flag pointer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timer_start_blocking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(duration)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flag = false;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duration, pointer, context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(duration, &amp;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&amp;flag);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(!flag) { 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FBDB7-02C2-4A37-B48B-78AB8451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0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1A19-86E5-4970-B3AE-91A488A8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driver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0F84-F57B-4BD1-AAF6-912D783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nu-</a:t>
            </a:r>
            <a:r>
              <a:rPr lang="en-US" dirty="0" err="1"/>
              <a:t>microbit</a:t>
            </a:r>
            <a:r>
              <a:rPr lang="en-US" dirty="0"/>
              <a:t>-base/software/apps/</a:t>
            </a:r>
            <a:r>
              <a:rPr lang="en-US" dirty="0" err="1"/>
              <a:t>temp_driver</a:t>
            </a:r>
            <a:r>
              <a:rPr lang="en-US" dirty="0"/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EA8-C52C-4867-B895-63099FA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3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Virtualized Drivers</a:t>
            </a:r>
          </a:p>
          <a:p>
            <a:endParaRPr lang="en-US" dirty="0"/>
          </a:p>
          <a:p>
            <a:r>
              <a:rPr lang="en-US" dirty="0"/>
              <a:t>Driver Interfaces (Blocking and Non-Blocking)</a:t>
            </a:r>
          </a:p>
          <a:p>
            <a:endParaRPr lang="en-US" dirty="0"/>
          </a:p>
          <a:p>
            <a:r>
              <a:rPr lang="en-US" b="1" dirty="0"/>
              <a:t>Event Loop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4128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69DD-8255-4138-9768-B5FD2E6B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are frustrating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BE48-65B0-44F1-A35C-6260A3B7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want to block on every call</a:t>
            </a:r>
          </a:p>
          <a:p>
            <a:endParaRPr lang="en-US" dirty="0"/>
          </a:p>
          <a:p>
            <a:r>
              <a:rPr lang="en-US" dirty="0"/>
              <a:t>We also do not want to deal with concurrency issues</a:t>
            </a:r>
          </a:p>
          <a:p>
            <a:endParaRPr lang="en-US" dirty="0"/>
          </a:p>
          <a:p>
            <a:r>
              <a:rPr lang="en-US" dirty="0"/>
              <a:t>Alternative: one main event loop</a:t>
            </a:r>
          </a:p>
          <a:p>
            <a:pPr lvl="1"/>
            <a:r>
              <a:rPr lang="en-US" dirty="0"/>
              <a:t>Polls necessary sensors</a:t>
            </a:r>
          </a:p>
          <a:p>
            <a:pPr lvl="1"/>
            <a:r>
              <a:rPr lang="en-US" dirty="0"/>
              <a:t>Iterates through state machine and determine actions</a:t>
            </a:r>
          </a:p>
          <a:p>
            <a:pPr lvl="1"/>
            <a:r>
              <a:rPr lang="en-US" dirty="0"/>
              <a:t>Runs at a certain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CF63-24D9-40FF-8836-F42F5E34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2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5539-503C-4875-8F06-69A8F50D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412C-D94E-4374-BE2B-65040051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polling a single driver, poll all of them</a:t>
            </a:r>
          </a:p>
          <a:p>
            <a:pPr lvl="1"/>
            <a:r>
              <a:rPr lang="en-US" dirty="0"/>
              <a:t>Each time through the loop check all relevant inputs</a:t>
            </a:r>
          </a:p>
          <a:p>
            <a:pPr lvl="1"/>
            <a:r>
              <a:rPr lang="en-US" dirty="0"/>
              <a:t>Respond to events that are necessary</a:t>
            </a:r>
          </a:p>
          <a:p>
            <a:pPr lvl="1"/>
            <a:r>
              <a:rPr lang="en-US" dirty="0"/>
              <a:t>Sleep until ready to start again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start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check_timer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(result)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check_gps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adjust_throttle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sleep(1ms –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– start));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9EA26-AC64-4EE1-BA68-7B8F11B1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9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Top-half / Bottom-half handler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half</a:t>
            </a:r>
          </a:p>
          <a:p>
            <a:pPr lvl="1"/>
            <a:r>
              <a:rPr lang="en-US" dirty="0"/>
              <a:t>Implements interface that higher layers require</a:t>
            </a:r>
          </a:p>
          <a:p>
            <a:pPr lvl="1"/>
            <a:r>
              <a:rPr lang="en-US" dirty="0"/>
              <a:t>Performs logic to start device requests</a:t>
            </a:r>
          </a:p>
          <a:p>
            <a:pPr lvl="1"/>
            <a:r>
              <a:rPr lang="en-US" dirty="0"/>
              <a:t>Wait for I/O to be completed</a:t>
            </a:r>
          </a:p>
          <a:p>
            <a:pPr lvl="2"/>
            <a:r>
              <a:rPr lang="en-US" dirty="0"/>
              <a:t>Synchronously (blocking) or asynchronously (return to event loop)</a:t>
            </a:r>
          </a:p>
          <a:p>
            <a:pPr lvl="1"/>
            <a:r>
              <a:rPr lang="en-US" dirty="0"/>
              <a:t>Handle responses from the device when complete</a:t>
            </a:r>
          </a:p>
          <a:p>
            <a:endParaRPr lang="en-US" dirty="0"/>
          </a:p>
          <a:p>
            <a:r>
              <a:rPr lang="en-US" dirty="0"/>
              <a:t>Bottom half</a:t>
            </a:r>
          </a:p>
          <a:p>
            <a:pPr lvl="1"/>
            <a:r>
              <a:rPr lang="en-US" dirty="0"/>
              <a:t>Interrupt handler</a:t>
            </a:r>
          </a:p>
          <a:p>
            <a:pPr lvl="2"/>
            <a:r>
              <a:rPr lang="en-US" dirty="0"/>
              <a:t>Continues next transaction</a:t>
            </a:r>
          </a:p>
          <a:p>
            <a:pPr lvl="2"/>
            <a:r>
              <a:rPr lang="en-US" dirty="0"/>
              <a:t>Or signals for top half to continue (often with shared variable)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5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Virtualized Drivers</a:t>
            </a:r>
          </a:p>
          <a:p>
            <a:endParaRPr lang="en-US" dirty="0"/>
          </a:p>
          <a:p>
            <a:r>
              <a:rPr lang="en-US" dirty="0"/>
              <a:t>Driver Interfaces (Blocking and Non-Blocking)</a:t>
            </a:r>
          </a:p>
          <a:p>
            <a:endParaRPr lang="en-US" dirty="0"/>
          </a:p>
          <a:p>
            <a:r>
              <a:rPr lang="en-US" dirty="0"/>
              <a:t>Event Loop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6459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resource amounts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applications may require any number of resources</a:t>
            </a:r>
          </a:p>
          <a:p>
            <a:pPr lvl="1"/>
            <a:r>
              <a:rPr lang="en-US" dirty="0"/>
              <a:t>Particularly in this case: peripherals</a:t>
            </a:r>
          </a:p>
          <a:p>
            <a:pPr lvl="1"/>
            <a:r>
              <a:rPr lang="en-US" dirty="0"/>
              <a:t>For example, how many timers should there be?</a:t>
            </a:r>
          </a:p>
          <a:p>
            <a:pPr lvl="1"/>
            <a:endParaRPr lang="en-US" dirty="0"/>
          </a:p>
          <a:p>
            <a:r>
              <a:rPr lang="en-US" dirty="0"/>
              <a:t>But hardware has to pick some number to provide</a:t>
            </a:r>
          </a:p>
          <a:p>
            <a:pPr lvl="1"/>
            <a:r>
              <a:rPr lang="en-US" dirty="0"/>
              <a:t>More is wasted cost</a:t>
            </a:r>
          </a:p>
          <a:p>
            <a:pPr lvl="1"/>
            <a:r>
              <a:rPr lang="en-US" dirty="0"/>
              <a:t>Too few and applications cannot succeed</a:t>
            </a:r>
          </a:p>
          <a:p>
            <a:pPr lvl="1"/>
            <a:endParaRPr lang="en-US" dirty="0"/>
          </a:p>
          <a:p>
            <a:r>
              <a:rPr lang="en-US" dirty="0"/>
              <a:t>Solution: virtualize the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9360-F2AE-41F2-9933-2CB80C9F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FA97-8CE0-4E74-AD32-4F83CE5B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Create a queue of requests and a pool of resources</a:t>
            </a:r>
          </a:p>
          <a:p>
            <a:pPr lvl="1"/>
            <a:r>
              <a:rPr lang="en-US" sz="2000" dirty="0"/>
              <a:t>N requests to M resources</a:t>
            </a:r>
          </a:p>
          <a:p>
            <a:pPr lvl="1"/>
            <a:endParaRPr lang="en-US" sz="2000" dirty="0"/>
          </a:p>
          <a:p>
            <a:r>
              <a:rPr lang="en-US" sz="2400" dirty="0"/>
              <a:t>Application requests are queued when they come in</a:t>
            </a:r>
          </a:p>
          <a:p>
            <a:pPr lvl="1"/>
            <a:r>
              <a:rPr lang="en-US" sz="2000" dirty="0"/>
              <a:t>Rather than serviced immediately</a:t>
            </a:r>
          </a:p>
          <a:p>
            <a:pPr lvl="1"/>
            <a:endParaRPr lang="en-US" sz="2000" dirty="0"/>
          </a:p>
          <a:p>
            <a:r>
              <a:rPr lang="en-US" sz="2400" dirty="0"/>
              <a:t>While a resource is available</a:t>
            </a:r>
          </a:p>
          <a:p>
            <a:pPr lvl="1"/>
            <a:r>
              <a:rPr lang="en-US" sz="2000" dirty="0"/>
              <a:t>Pop request from queue (by some priority)</a:t>
            </a:r>
          </a:p>
          <a:p>
            <a:pPr lvl="1"/>
            <a:r>
              <a:rPr lang="en-US" sz="2000" dirty="0"/>
              <a:t>Service with hardware</a:t>
            </a:r>
          </a:p>
          <a:p>
            <a:pPr lvl="1"/>
            <a:r>
              <a:rPr lang="en-US" sz="2000" dirty="0"/>
              <a:t>Wait until another resource is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E5662-EB4D-44E8-9624-396ED49A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8E68-BD2E-4109-BAA3-717431E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sending serial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5077-DBF7-4E5D-8BCC-14FEA47F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messages (such as </a:t>
            </a:r>
            <a:r>
              <a:rPr lang="en-US" dirty="0" err="1"/>
              <a:t>printf</a:t>
            </a:r>
            <a:r>
              <a:rPr lang="en-US" dirty="0"/>
              <a:t>() strings) are sent via UART</a:t>
            </a:r>
          </a:p>
          <a:p>
            <a:pPr lvl="1"/>
            <a:r>
              <a:rPr lang="en-US" dirty="0"/>
              <a:t>UARTE peripheral (we’ll talk about this later)</a:t>
            </a:r>
          </a:p>
          <a:p>
            <a:pPr lvl="1"/>
            <a:endParaRPr lang="en-US" dirty="0"/>
          </a:p>
          <a:p>
            <a:r>
              <a:rPr lang="en-US" dirty="0"/>
              <a:t>nRF52 has two UARTE peripherals</a:t>
            </a:r>
          </a:p>
          <a:p>
            <a:pPr lvl="1"/>
            <a:r>
              <a:rPr lang="en-US" dirty="0"/>
              <a:t>Can be attached to any output pins</a:t>
            </a:r>
          </a:p>
          <a:p>
            <a:pPr lvl="1"/>
            <a:r>
              <a:rPr lang="en-US" dirty="0"/>
              <a:t>Changing pins is a quick operation</a:t>
            </a:r>
          </a:p>
          <a:p>
            <a:pPr lvl="1"/>
            <a:endParaRPr lang="en-US" dirty="0"/>
          </a:p>
          <a:p>
            <a:r>
              <a:rPr lang="en-US" dirty="0"/>
              <a:t>What if we want to talk to three serial devices?</a:t>
            </a:r>
          </a:p>
          <a:p>
            <a:pPr lvl="1"/>
            <a:r>
              <a:rPr lang="en-US" dirty="0"/>
              <a:t>Console (</a:t>
            </a:r>
            <a:r>
              <a:rPr lang="en-US" dirty="0" err="1"/>
              <a:t>printf</a:t>
            </a:r>
            <a:r>
              <a:rPr lang="en-US" dirty="0"/>
              <a:t> output)</a:t>
            </a:r>
          </a:p>
          <a:p>
            <a:pPr lvl="1"/>
            <a:r>
              <a:rPr lang="en-US" dirty="0"/>
              <a:t>GPS (NMEA) </a:t>
            </a:r>
          </a:p>
          <a:p>
            <a:pPr lvl="1"/>
            <a:r>
              <a:rPr lang="en-US" dirty="0"/>
              <a:t>WiFi radio (AT commands)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2319B-BA9F-4651-846C-E463912C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5" y="1300766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4" y="2189410"/>
            <a:ext cx="0" cy="730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81621" y="4644911"/>
            <a:ext cx="394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30877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serves request with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8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serves until resources are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3888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770</TotalTime>
  <Words>2060</Words>
  <Application>Microsoft Office PowerPoint</Application>
  <PresentationFormat>Widescreen</PresentationFormat>
  <Paragraphs>476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Tahoma</vt:lpstr>
      <vt:lpstr>Class Slides</vt:lpstr>
      <vt:lpstr>Lecture 07 Driver Design</vt:lpstr>
      <vt:lpstr>Today’s Goals</vt:lpstr>
      <vt:lpstr>Outline</vt:lpstr>
      <vt:lpstr>Choosing resource amounts is a problem</vt:lpstr>
      <vt:lpstr>Virtualization pattern</vt:lpstr>
      <vt:lpstr>Example: sending serial messages</vt:lpstr>
      <vt:lpstr>Virtualized UART</vt:lpstr>
      <vt:lpstr>Virtualized UART: serves request with hardware</vt:lpstr>
      <vt:lpstr>Virtualized UART: serves until resources are full</vt:lpstr>
      <vt:lpstr>Virtualized UART: additional requests are queued</vt:lpstr>
      <vt:lpstr>Virtualized UART: moves to next item when complete</vt:lpstr>
      <vt:lpstr>Virtualized UART: moves to next item when complete</vt:lpstr>
      <vt:lpstr>Challenges to making virtualization work</vt:lpstr>
      <vt:lpstr>Dynamic resource allocation options</vt:lpstr>
      <vt:lpstr>Another example: managing multiple timers</vt:lpstr>
      <vt:lpstr>Virtual timers</vt:lpstr>
      <vt:lpstr>Virtual timers</vt:lpstr>
      <vt:lpstr>Virtual timers</vt:lpstr>
      <vt:lpstr>Virtual timers</vt:lpstr>
      <vt:lpstr>Virtual timers</vt:lpstr>
      <vt:lpstr>Virtual timers</vt:lpstr>
      <vt:lpstr>Enqueuing timer requests</vt:lpstr>
      <vt:lpstr>Make sure not to miss timers</vt:lpstr>
      <vt:lpstr>Make sure not to miss timers</vt:lpstr>
      <vt:lpstr>Make sure not to miss timers</vt:lpstr>
      <vt:lpstr>Some timers are periodic</vt:lpstr>
      <vt:lpstr>Concurrency safety</vt:lpstr>
      <vt:lpstr>Outline</vt:lpstr>
      <vt:lpstr>Callback functions</vt:lpstr>
      <vt:lpstr>Function pointers in C</vt:lpstr>
      <vt:lpstr>Callbacks usually run in an interrupt context</vt:lpstr>
      <vt:lpstr>Blocking function calls</vt:lpstr>
      <vt:lpstr>Temp driver example</vt:lpstr>
      <vt:lpstr>Outline</vt:lpstr>
      <vt:lpstr>Interrupts are frustrating</vt:lpstr>
      <vt:lpstr>Event loop</vt:lpstr>
      <vt:lpstr>Top-half / Bottom-half handler design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Driver Design</dc:title>
  <dc:creator>Branden Ghena</dc:creator>
  <cp:lastModifiedBy>Branden Ghena</cp:lastModifiedBy>
  <cp:revision>39</cp:revision>
  <dcterms:created xsi:type="dcterms:W3CDTF">2021-04-14T03:12:40Z</dcterms:created>
  <dcterms:modified xsi:type="dcterms:W3CDTF">2021-04-14T16:03:22Z</dcterms:modified>
</cp:coreProperties>
</file>