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1"/>
  </p:notesMasterIdLst>
  <p:sldIdLst>
    <p:sldId id="256" r:id="rId2"/>
    <p:sldId id="411" r:id="rId3"/>
    <p:sldId id="264" r:id="rId4"/>
    <p:sldId id="348" r:id="rId5"/>
    <p:sldId id="383" r:id="rId6"/>
    <p:sldId id="388" r:id="rId7"/>
    <p:sldId id="406" r:id="rId8"/>
    <p:sldId id="389" r:id="rId9"/>
    <p:sldId id="385" r:id="rId10"/>
    <p:sldId id="393" r:id="rId11"/>
    <p:sldId id="409" r:id="rId12"/>
    <p:sldId id="394" r:id="rId13"/>
    <p:sldId id="390" r:id="rId14"/>
    <p:sldId id="395" r:id="rId15"/>
    <p:sldId id="407" r:id="rId16"/>
    <p:sldId id="387" r:id="rId17"/>
    <p:sldId id="404" r:id="rId18"/>
    <p:sldId id="391" r:id="rId19"/>
    <p:sldId id="398" r:id="rId20"/>
    <p:sldId id="396" r:id="rId21"/>
    <p:sldId id="399" r:id="rId22"/>
    <p:sldId id="400" r:id="rId23"/>
    <p:sldId id="410" r:id="rId24"/>
    <p:sldId id="397" r:id="rId25"/>
    <p:sldId id="401" r:id="rId26"/>
    <p:sldId id="402" r:id="rId27"/>
    <p:sldId id="403" r:id="rId28"/>
    <p:sldId id="405" r:id="rId29"/>
    <p:sldId id="40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11"/>
            <p14:sldId id="264"/>
          </p14:sldIdLst>
        </p14:section>
        <p14:section name="Overview" id="{B55B8E8C-5EAB-4A1E-A4E9-AE5E896E46FA}">
          <p14:sldIdLst>
            <p14:sldId id="348"/>
            <p14:sldId id="383"/>
            <p14:sldId id="388"/>
            <p14:sldId id="406"/>
            <p14:sldId id="389"/>
            <p14:sldId id="385"/>
            <p14:sldId id="393"/>
            <p14:sldId id="409"/>
            <p14:sldId id="394"/>
            <p14:sldId id="390"/>
            <p14:sldId id="395"/>
          </p14:sldIdLst>
        </p14:section>
        <p14:section name="Components" id="{4467721B-8C4E-492A-8F92-15B42A343270}">
          <p14:sldIdLst>
            <p14:sldId id="407"/>
            <p14:sldId id="387"/>
            <p14:sldId id="404"/>
            <p14:sldId id="391"/>
            <p14:sldId id="398"/>
            <p14:sldId id="396"/>
            <p14:sldId id="399"/>
            <p14:sldId id="400"/>
            <p14:sldId id="410"/>
            <p14:sldId id="397"/>
            <p14:sldId id="401"/>
            <p14:sldId id="402"/>
            <p14:sldId id="403"/>
            <p14:sldId id="405"/>
          </p14:sldIdLst>
        </p14:section>
        <p14:section name="Wrapup" id="{29A7F866-9DA9-446B-8359-CE426CB89C7A}">
          <p14:sldIdLst>
            <p14:sldId id="4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FFFF"/>
    <a:srgbClr val="0000FF"/>
    <a:srgbClr val="00B050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90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2975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products/13989" TargetMode="External"/><Relationship Id="rId2" Type="http://schemas.openxmlformats.org/officeDocument/2006/relationships/hyperlink" Target="https://tech.microbit.org/hardware/schematic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learn.sparkfun.com/tutorials/microbit-breakout-board-hookup-guid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shop.adafruit.com/datasheets/FLR-100WAS-RGB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" TargetMode="External"/><Relationship Id="rId2" Type="http://schemas.openxmlformats.org/officeDocument/2006/relationships/hyperlink" Target="https://www.sparkfu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mouser.com/" TargetMode="External"/><Relationship Id="rId4" Type="http://schemas.openxmlformats.org/officeDocument/2006/relationships/hyperlink" Target="https://www.digikey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shpark.com/" TargetMode="External"/><Relationship Id="rId2" Type="http://schemas.openxmlformats.org/officeDocument/2006/relationships/hyperlink" Target="https://fritzing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dirty="0"/>
              <a:t>Prototyping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CE346 </a:t>
            </a:r>
            <a:r>
              <a:rPr lang="en-US" dirty="0"/>
              <a:t>– Microprocessor System Design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Berkeley), Project Lead The Way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65AF-B9D6-4C2E-ADC6-D530B303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breadboard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12FA-70D8-4504-9C3C-E2D8571A1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13667" cy="2902920"/>
          </a:xfrm>
        </p:spPr>
        <p:txBody>
          <a:bodyPr>
            <a:normAutofit/>
          </a:bodyPr>
          <a:lstStyle/>
          <a:p>
            <a:r>
              <a:rPr lang="en-US" dirty="0"/>
              <a:t>Component leads and wires are inserted into holes in the breadboard</a:t>
            </a:r>
            <a:br>
              <a:rPr lang="en-US" dirty="0"/>
            </a:br>
            <a:endParaRPr lang="en-US" dirty="0"/>
          </a:p>
          <a:p>
            <a:r>
              <a:rPr lang="en-US" dirty="0"/>
              <a:t>Half-rows of five holes are connected</a:t>
            </a:r>
          </a:p>
          <a:p>
            <a:r>
              <a:rPr lang="en-US" dirty="0"/>
              <a:t>Vertical columns are connected for power/ground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C0ED5-74F6-4D7C-B29F-03A1B8E8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breadboard1">
            <a:extLst>
              <a:ext uri="{FF2B5EF4-FFF2-40B4-BE49-F238E27FC236}">
                <a16:creationId xmlns:a16="http://schemas.microsoft.com/office/drawing/2014/main" id="{CD37B5EA-461E-44A1-BE03-B4E2574DC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03" y="4017873"/>
            <a:ext cx="2170457" cy="252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78319F-B443-4B8E-AF94-16DFD91CA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750689" y="4212871"/>
            <a:ext cx="1593234" cy="132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CFBD3BB-F903-41A0-8EF3-CE3086A15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9334" y="825009"/>
            <a:ext cx="3636990" cy="546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B63513-A556-4F77-AF37-A8F9065C1051}"/>
              </a:ext>
            </a:extLst>
          </p:cNvPr>
          <p:cNvSpPr txBox="1"/>
          <p:nvPr/>
        </p:nvSpPr>
        <p:spPr>
          <a:xfrm>
            <a:off x="4675913" y="5707915"/>
            <a:ext cx="1742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Holes to</a:t>
            </a:r>
          </a:p>
          <a:p>
            <a:r>
              <a:rPr lang="en-US" sz="2400" dirty="0"/>
              <a:t>insert wires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7879BF-23B4-4EF7-B7D3-52A5CDE8BF8D}"/>
              </a:ext>
            </a:extLst>
          </p:cNvPr>
          <p:cNvSpPr/>
          <p:nvPr/>
        </p:nvSpPr>
        <p:spPr>
          <a:xfrm>
            <a:off x="5760898" y="4511166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9B62E-1CA4-427B-ADA7-F566CDB5709B}"/>
              </a:ext>
            </a:extLst>
          </p:cNvPr>
          <p:cNvSpPr/>
          <p:nvPr/>
        </p:nvSpPr>
        <p:spPr>
          <a:xfrm>
            <a:off x="7871961" y="1071116"/>
            <a:ext cx="204716" cy="4995081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A82D98-8BBE-42EC-B321-6FABA5D97E9E}"/>
              </a:ext>
            </a:extLst>
          </p:cNvPr>
          <p:cNvSpPr/>
          <p:nvPr/>
        </p:nvSpPr>
        <p:spPr>
          <a:xfrm>
            <a:off x="8415563" y="1014248"/>
            <a:ext cx="1141322" cy="15467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B18876-A0AD-4907-A1FF-F589B8E137D7}"/>
              </a:ext>
            </a:extLst>
          </p:cNvPr>
          <p:cNvSpPr/>
          <p:nvPr/>
        </p:nvSpPr>
        <p:spPr>
          <a:xfrm>
            <a:off x="9681989" y="1018799"/>
            <a:ext cx="1141322" cy="150126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482879-F917-4E6C-BC47-E6ACD32520DF}"/>
              </a:ext>
            </a:extLst>
          </p:cNvPr>
          <p:cNvSpPr/>
          <p:nvPr/>
        </p:nvSpPr>
        <p:spPr>
          <a:xfrm>
            <a:off x="8115314" y="1069026"/>
            <a:ext cx="204716" cy="4995081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1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B9B3-905F-453B-B928-CDC9AFB8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Breadboard LED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7CE2-55B6-42EC-9779-40D2EBE5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button to control 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AE956-620E-4CCE-927F-DBC5DDF4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10242" name="Picture 2" descr="How to Use a Breadboard">
            <a:extLst>
              <a:ext uri="{FF2B5EF4-FFF2-40B4-BE49-F238E27FC236}">
                <a16:creationId xmlns:a16="http://schemas.microsoft.com/office/drawing/2014/main" id="{4E12B7D4-2113-473E-8E54-4367F204B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5970" y="378587"/>
            <a:ext cx="5294424" cy="579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31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65AF-B9D6-4C2E-ADC6-D530B303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Breadboard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12FA-70D8-4504-9C3C-E2D8571A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 wires in large bird nests makes debugging very difficult</a:t>
            </a:r>
          </a:p>
          <a:p>
            <a:pPr lvl="1"/>
            <a:r>
              <a:rPr lang="en-US" dirty="0"/>
              <a:t>Shorter, constrained wires are easier to understand</a:t>
            </a:r>
          </a:p>
          <a:p>
            <a:pPr lvl="1"/>
            <a:r>
              <a:rPr lang="en-US" dirty="0"/>
              <a:t>In this class, we’ll only have large jumper wires though…</a:t>
            </a:r>
          </a:p>
          <a:p>
            <a:pPr lvl="1"/>
            <a:endParaRPr lang="en-US" dirty="0"/>
          </a:p>
          <a:p>
            <a:r>
              <a:rPr lang="en-US" dirty="0"/>
              <a:t>Use the minimum jumpers necessary,</a:t>
            </a:r>
            <a:br>
              <a:rPr lang="en-US" dirty="0"/>
            </a:br>
            <a:r>
              <a:rPr lang="en-US" dirty="0"/>
              <a:t>mostly use breadboard for connections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F1CD0-25FF-4C38-B54C-08655E832A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3709" y="3768128"/>
            <a:ext cx="2603662" cy="230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297C90-C188-4A2D-8683-C9090DC48E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8438" y="3768128"/>
            <a:ext cx="2604428" cy="230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6A589-247E-4299-960A-93B21B080FDA}"/>
              </a:ext>
            </a:extLst>
          </p:cNvPr>
          <p:cNvSpPr txBox="1"/>
          <p:nvPr/>
        </p:nvSpPr>
        <p:spPr>
          <a:xfrm>
            <a:off x="8026469" y="5585235"/>
            <a:ext cx="1004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Better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329648-FFC5-4F1D-A885-20DBC308CBFE}"/>
              </a:ext>
            </a:extLst>
          </p:cNvPr>
          <p:cNvSpPr txBox="1"/>
          <p:nvPr/>
        </p:nvSpPr>
        <p:spPr>
          <a:xfrm>
            <a:off x="3989973" y="5616163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Bad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D5491FC-BA41-4743-AD83-F562CAF1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53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toBoard - Square 2&quot;">
            <a:extLst>
              <a:ext uri="{FF2B5EF4-FFF2-40B4-BE49-F238E27FC236}">
                <a16:creationId xmlns:a16="http://schemas.microsoft.com/office/drawing/2014/main" id="{18D35644-0D57-449D-BD20-C0E365735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7927" y="1486366"/>
            <a:ext cx="4342467" cy="434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A41A9-C0F5-4D8F-8F3C-0594DD5E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permanent breadboards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FC40-75CD-4E5E-9391-D88B3593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Breadboards are also known as “Solderless Breadboards”</a:t>
            </a:r>
          </a:p>
          <a:p>
            <a:endParaRPr lang="en-US" dirty="0"/>
          </a:p>
          <a:p>
            <a:r>
              <a:rPr lang="en-US" dirty="0"/>
              <a:t>Protoboard allows configurable circuits</a:t>
            </a:r>
          </a:p>
          <a:p>
            <a:pPr lvl="1"/>
            <a:r>
              <a:rPr lang="en-US" dirty="0"/>
              <a:t>Solder jumper wires between locations</a:t>
            </a:r>
          </a:p>
          <a:p>
            <a:pPr lvl="1"/>
            <a:r>
              <a:rPr lang="en-US" dirty="0"/>
              <a:t>Solder adjacent pads to form connection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Usually not worth it (just make a PCB)</a:t>
            </a:r>
          </a:p>
          <a:p>
            <a:pPr lvl="1"/>
            <a:r>
              <a:rPr lang="en-US" dirty="0"/>
              <a:t>Does solve core problem of breadboards:</a:t>
            </a:r>
            <a:br>
              <a:rPr lang="en-US" dirty="0"/>
            </a:br>
            <a:r>
              <a:rPr lang="en-US" dirty="0"/>
              <a:t>things getting unintentionally unplugged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E42A0-2EAD-456F-A344-C3D2ECC5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12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65AF-B9D6-4C2E-ADC6-D530B303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not use breadboards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12FA-70D8-4504-9C3C-E2D8571A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Breadboards work great for digital circuits and simple analog!</a:t>
            </a:r>
          </a:p>
          <a:p>
            <a:pPr lvl="1"/>
            <a:endParaRPr lang="en-US" dirty="0"/>
          </a:p>
          <a:p>
            <a:r>
              <a:rPr lang="en-US" dirty="0"/>
              <a:t>High voltage/current are bad for breadboards</a:t>
            </a:r>
          </a:p>
          <a:p>
            <a:pPr lvl="1"/>
            <a:r>
              <a:rPr lang="en-US" dirty="0"/>
              <a:t>Honestly, anything above 12 volts DC shouldn’t be in a breadboard</a:t>
            </a:r>
          </a:p>
          <a:p>
            <a:pPr lvl="1"/>
            <a:r>
              <a:rPr lang="en-US" dirty="0"/>
              <a:t>Also avoid high-power applications above a few Watts</a:t>
            </a:r>
          </a:p>
          <a:p>
            <a:pPr lvl="1"/>
            <a:r>
              <a:rPr lang="en-US" dirty="0"/>
              <a:t>Never put AC in a breadboard</a:t>
            </a:r>
          </a:p>
          <a:p>
            <a:pPr lvl="1"/>
            <a:endParaRPr lang="en-US" dirty="0"/>
          </a:p>
          <a:p>
            <a:r>
              <a:rPr lang="en-US" dirty="0"/>
              <a:t>Sensitive analog circuits</a:t>
            </a:r>
          </a:p>
          <a:p>
            <a:pPr lvl="1"/>
            <a:r>
              <a:rPr lang="en-US" dirty="0"/>
              <a:t>Particularly anything sensitive to capacitance may not work right</a:t>
            </a:r>
          </a:p>
          <a:p>
            <a:pPr lvl="1"/>
            <a:r>
              <a:rPr lang="en-US" dirty="0"/>
              <a:t>Sets of metal holes with strips connecting them function as capacitors</a:t>
            </a:r>
          </a:p>
          <a:p>
            <a:pPr lvl="1"/>
            <a:endParaRPr lang="en-US" dirty="0"/>
          </a:p>
          <a:p>
            <a:r>
              <a:rPr lang="en-US" dirty="0"/>
              <a:t>Anything in long term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C0ED5-74F6-4D7C-B29F-03A1B8E8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0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 of Prototyping</a:t>
            </a:r>
          </a:p>
          <a:p>
            <a:endParaRPr lang="en-US" dirty="0"/>
          </a:p>
          <a:p>
            <a:r>
              <a:rPr lang="en-US" b="1" dirty="0"/>
              <a:t>Breadboarding Components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55944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with a breadboard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kinds of things might you use with a breadboard?</a:t>
            </a:r>
          </a:p>
          <a:p>
            <a:r>
              <a:rPr lang="en-US" dirty="0"/>
              <a:t>Jumper wire</a:t>
            </a:r>
          </a:p>
          <a:p>
            <a:r>
              <a:rPr lang="en-US" dirty="0" err="1"/>
              <a:t>Microbit</a:t>
            </a:r>
            <a:r>
              <a:rPr lang="en-US" dirty="0"/>
              <a:t>!</a:t>
            </a:r>
          </a:p>
          <a:p>
            <a:r>
              <a:rPr lang="en-US" dirty="0"/>
              <a:t>Resistors/Capacitors</a:t>
            </a:r>
          </a:p>
          <a:p>
            <a:r>
              <a:rPr lang="en-US" dirty="0"/>
              <a:t>LEDs</a:t>
            </a:r>
          </a:p>
          <a:p>
            <a:r>
              <a:rPr lang="en-US" dirty="0"/>
              <a:t>Buttons/Switches</a:t>
            </a:r>
          </a:p>
          <a:p>
            <a:r>
              <a:rPr lang="en-US" dirty="0"/>
              <a:t>Analog Sensors</a:t>
            </a:r>
          </a:p>
          <a:p>
            <a:r>
              <a:rPr lang="en-US" dirty="0"/>
              <a:t>Various other through-hole components</a:t>
            </a:r>
          </a:p>
          <a:p>
            <a:pPr lvl="1"/>
            <a:r>
              <a:rPr lang="en-US" dirty="0"/>
              <a:t>Transistors, Op-Amps, other 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146" name="Picture 2" descr="Adafruit Parts Pal">
            <a:extLst>
              <a:ext uri="{FF2B5EF4-FFF2-40B4-BE49-F238E27FC236}">
                <a16:creationId xmlns:a16="http://schemas.microsoft.com/office/drawing/2014/main" id="{EF6429EE-B511-48C9-9D4D-3BBF144DC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43922" y="2067819"/>
            <a:ext cx="4236472" cy="317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9EF68A-1A79-4CF1-8B55-1DF2ED91D61C}"/>
              </a:ext>
            </a:extLst>
          </p:cNvPr>
          <p:cNvSpPr txBox="1"/>
          <p:nvPr/>
        </p:nvSpPr>
        <p:spPr>
          <a:xfrm>
            <a:off x="7343921" y="5247381"/>
            <a:ext cx="4236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https://www.adafruit.com/product/2975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4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44716-C58A-432D-9311-355C4828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Jumper wires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ECA28-9A7B-44B3-9B02-BD19C6EE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36382" cy="5029200"/>
          </a:xfrm>
        </p:spPr>
        <p:txBody>
          <a:bodyPr/>
          <a:lstStyle/>
          <a:p>
            <a:r>
              <a:rPr lang="en-US" dirty="0"/>
              <a:t>Connect two rows in the breadboard together</a:t>
            </a:r>
          </a:p>
          <a:p>
            <a:endParaRPr lang="en-US" dirty="0"/>
          </a:p>
          <a:p>
            <a:r>
              <a:rPr lang="en-US" dirty="0"/>
              <a:t>Recommendation:</a:t>
            </a:r>
          </a:p>
          <a:p>
            <a:pPr lvl="1"/>
            <a:r>
              <a:rPr lang="en-US" dirty="0"/>
              <a:t>Peel off sets of 2-4 wires and keep them stuck together</a:t>
            </a:r>
          </a:p>
          <a:p>
            <a:pPr lvl="1"/>
            <a:r>
              <a:rPr lang="en-US" dirty="0"/>
              <a:t>Often want to run multiple at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6A32F-6F91-4083-B143-5FD0BEE8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 descr="Premium Male/Male Jumper Wires - 20 x 3&quot; (75mm)">
            <a:extLst>
              <a:ext uri="{FF2B5EF4-FFF2-40B4-BE49-F238E27FC236}">
                <a16:creationId xmlns:a16="http://schemas.microsoft.com/office/drawing/2014/main" id="{923B03F7-9D92-492C-8060-01799D730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2929" y="1143000"/>
            <a:ext cx="5437465" cy="408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277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01DC-AD37-4461-91E3-DDBAA2525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8780-1B1F-4BE1-A20B-A9CCAFCF9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connect LED matrix side up</a:t>
            </a:r>
          </a:p>
          <a:p>
            <a:pPr lvl="1"/>
            <a:endParaRPr lang="en-US" dirty="0"/>
          </a:p>
          <a:p>
            <a:r>
              <a:rPr lang="en-US" dirty="0"/>
              <a:t>Breaks out various pins from board</a:t>
            </a:r>
          </a:p>
          <a:p>
            <a:pPr lvl="1"/>
            <a:r>
              <a:rPr lang="en-US" dirty="0"/>
              <a:t>Need to consult table to know which pins</a:t>
            </a:r>
          </a:p>
          <a:p>
            <a:pPr lvl="1"/>
            <a:r>
              <a:rPr lang="en-US" dirty="0">
                <a:hlinkClick r:id="rId2"/>
              </a:rPr>
              <a:t>https://tech.microbit.org/hardware/schematic/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https://www.sparkfun.com/products/13989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hlinkClick r:id="rId4"/>
              </a:rPr>
              <a:t>https://learn.sparkfun.com/tutorials/microbit-breakout-board-hookup-guide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A88BE-C7BE-452B-B7F1-5E3144C4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8E82027-66BC-4D3D-9DA7-78528D277F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7594" y="4649400"/>
            <a:ext cx="10972799" cy="152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icro:bit breakout board hookup Fritzing">
            <a:extLst>
              <a:ext uri="{FF2B5EF4-FFF2-40B4-BE49-F238E27FC236}">
                <a16:creationId xmlns:a16="http://schemas.microsoft.com/office/drawing/2014/main" id="{1027637D-B721-4993-96AC-FB671DB2A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97333" y="228600"/>
            <a:ext cx="3283060" cy="434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71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7EFDE67C-8ADC-4AC7-AA69-A5BD31CF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44">
            <a:extLst>
              <a:ext uri="{FF2B5EF4-FFF2-40B4-BE49-F238E27FC236}">
                <a16:creationId xmlns:a16="http://schemas.microsoft.com/office/drawing/2014/main" id="{D8090281-1975-4105-8434-E55D5D29B7CA}"/>
              </a:ext>
            </a:extLst>
          </p:cNvPr>
          <p:cNvGrpSpPr>
            <a:grpSpLocks/>
          </p:cNvGrpSpPr>
          <p:nvPr/>
        </p:nvGrpSpPr>
        <p:grpSpPr bwMode="auto">
          <a:xfrm>
            <a:off x="4185679" y="1872339"/>
            <a:ext cx="3252787" cy="2311400"/>
            <a:chOff x="4634552" y="4038600"/>
            <a:chExt cx="3252719" cy="2311906"/>
          </a:xfrm>
        </p:grpSpPr>
        <p:sp>
          <p:nvSpPr>
            <p:cNvPr id="6" name="Text Box 43">
              <a:extLst>
                <a:ext uri="{FF2B5EF4-FFF2-40B4-BE49-F238E27FC236}">
                  <a16:creationId xmlns:a16="http://schemas.microsoft.com/office/drawing/2014/main" id="{096EE181-8D6A-4D3F-86BB-E2B4A8134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742" y="4038600"/>
              <a:ext cx="2686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/>
                <a:t>Surface Mount Resistors</a:t>
              </a:r>
            </a:p>
          </p:txBody>
        </p:sp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9B5E4643-F8D7-4759-951C-3758923CCC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263" y="4381498"/>
              <a:ext cx="2731008" cy="1969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5408917C-2423-4B38-9E92-5A9B31CAF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4552" y="4584952"/>
              <a:ext cx="504825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43">
            <a:extLst>
              <a:ext uri="{FF2B5EF4-FFF2-40B4-BE49-F238E27FC236}">
                <a16:creationId xmlns:a16="http://schemas.microsoft.com/office/drawing/2014/main" id="{FCAF23B8-3978-4F92-A232-8317DE629093}"/>
              </a:ext>
            </a:extLst>
          </p:cNvPr>
          <p:cNvGrpSpPr>
            <a:grpSpLocks/>
          </p:cNvGrpSpPr>
          <p:nvPr/>
        </p:nvGrpSpPr>
        <p:grpSpPr bwMode="auto">
          <a:xfrm>
            <a:off x="7635457" y="1837414"/>
            <a:ext cx="3944937" cy="2346325"/>
            <a:chOff x="3948752" y="1524000"/>
            <a:chExt cx="3944615" cy="2346959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A8850CA-4DFC-4F6C-9613-877AE1CB9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8752" y="2111692"/>
              <a:ext cx="1133475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35105EC3-47CA-43A4-92EF-31E2F5B11058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0167" y="1904999"/>
              <a:ext cx="2743200" cy="1965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36">
              <a:extLst>
                <a:ext uri="{FF2B5EF4-FFF2-40B4-BE49-F238E27FC236}">
                  <a16:creationId xmlns:a16="http://schemas.microsoft.com/office/drawing/2014/main" id="{20161C7E-9B4C-440D-888A-D6D7BD9BF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2592" y="1524000"/>
              <a:ext cx="2039687" cy="661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Variable Resistors</a:t>
              </a:r>
            </a:p>
            <a:p>
              <a:pPr algn="ctr" eaLnBrk="1" hangingPunct="1">
                <a:spcBef>
                  <a:spcPts val="600"/>
                </a:spcBef>
              </a:pPr>
              <a:r>
                <a:rPr lang="en-US" sz="1400"/>
                <a:t>(potentiometer)</a:t>
              </a:r>
            </a:p>
          </p:txBody>
        </p:sp>
      </p:grpSp>
      <p:grpSp>
        <p:nvGrpSpPr>
          <p:cNvPr id="19" name="Group 42">
            <a:extLst>
              <a:ext uri="{FF2B5EF4-FFF2-40B4-BE49-F238E27FC236}">
                <a16:creationId xmlns:a16="http://schemas.microsoft.com/office/drawing/2014/main" id="{BDD282C7-FA42-409E-BB15-9E477E7CF578}"/>
              </a:ext>
            </a:extLst>
          </p:cNvPr>
          <p:cNvGrpSpPr>
            <a:grpSpLocks/>
          </p:cNvGrpSpPr>
          <p:nvPr/>
        </p:nvGrpSpPr>
        <p:grpSpPr bwMode="auto">
          <a:xfrm>
            <a:off x="607595" y="1840589"/>
            <a:ext cx="3324225" cy="2343150"/>
            <a:chOff x="485775" y="1524000"/>
            <a:chExt cx="3324225" cy="2342387"/>
          </a:xfrm>
        </p:grpSpPr>
        <p:sp>
          <p:nvSpPr>
            <p:cNvPr id="20" name="Text Box 29">
              <a:extLst>
                <a:ext uri="{FF2B5EF4-FFF2-40B4-BE49-F238E27FC236}">
                  <a16:creationId xmlns:a16="http://schemas.microsoft.com/office/drawing/2014/main" id="{66500E4A-C623-471D-A23C-36AA74568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1524000"/>
              <a:ext cx="28194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/>
                <a:t>Carbon Film Resistors</a:t>
              </a:r>
            </a:p>
          </p:txBody>
        </p:sp>
        <p:pic>
          <p:nvPicPr>
            <p:cNvPr id="21" name="Picture 3">
              <a:extLst>
                <a:ext uri="{FF2B5EF4-FFF2-40B4-BE49-F238E27FC236}">
                  <a16:creationId xmlns:a16="http://schemas.microsoft.com/office/drawing/2014/main" id="{2D77BBC6-5928-49D1-AA40-5955C150C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775" y="2106929"/>
              <a:ext cx="504825" cy="156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 40">
              <a:extLst>
                <a:ext uri="{FF2B5EF4-FFF2-40B4-BE49-F238E27FC236}">
                  <a16:creationId xmlns:a16="http://schemas.microsoft.com/office/drawing/2014/main" id="{97FB83E1-1F20-463F-8A1E-585DA6F1C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2123" y="1909571"/>
              <a:ext cx="2756355" cy="1956816"/>
              <a:chOff x="990600" y="1909571"/>
              <a:chExt cx="2756355" cy="1956816"/>
            </a:xfrm>
          </p:grpSpPr>
          <p:pic>
            <p:nvPicPr>
              <p:cNvPr id="23" name="Picture 3">
                <a:extLst>
                  <a:ext uri="{FF2B5EF4-FFF2-40B4-BE49-F238E27FC236}">
                    <a16:creationId xmlns:a16="http://schemas.microsoft.com/office/drawing/2014/main" id="{D3387988-396A-4A6F-83F6-05595D5B2A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1909571"/>
                <a:ext cx="2731008" cy="19568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Rectangle 38">
                <a:extLst>
                  <a:ext uri="{FF2B5EF4-FFF2-40B4-BE49-F238E27FC236}">
                    <a16:creationId xmlns:a16="http://schemas.microsoft.com/office/drawing/2014/main" id="{14B40351-665F-44C6-93E0-0CFB17AAD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5904" y="2754868"/>
                <a:ext cx="103105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4 Bands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347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D951-5A3B-4306-B421-B8123A5E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73D9-DEF0-48FE-90A5-006234D0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2 due tonight</a:t>
            </a:r>
          </a:p>
          <a:p>
            <a:endParaRPr lang="en-US" dirty="0"/>
          </a:p>
          <a:p>
            <a:r>
              <a:rPr lang="en-US" dirty="0"/>
              <a:t>Reminder on my office hours today:</a:t>
            </a:r>
          </a:p>
          <a:p>
            <a:pPr lvl="1"/>
            <a:r>
              <a:rPr lang="en-US" dirty="0"/>
              <a:t>After class 11-12</a:t>
            </a:r>
          </a:p>
          <a:p>
            <a:pPr lvl="1"/>
            <a:r>
              <a:rPr lang="en-US" dirty="0"/>
              <a:t>Normal office hours 1-2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6E579-BAC7-45F9-B324-2151AC45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1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8E78E-F76F-4D6C-AE65-B4BE8092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Resistor color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D000-8A31-4445-8800-D63DBE366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50325" cy="5029200"/>
          </a:xfrm>
        </p:spPr>
        <p:txBody>
          <a:bodyPr/>
          <a:lstStyle/>
          <a:p>
            <a:r>
              <a:rPr lang="en-US" dirty="0"/>
              <a:t>Colored bands on resistors label the resistance value of the part</a:t>
            </a:r>
          </a:p>
          <a:p>
            <a:endParaRPr lang="en-US" dirty="0"/>
          </a:p>
          <a:p>
            <a:r>
              <a:rPr lang="en-US" dirty="0"/>
              <a:t>First and second bands are the digits</a:t>
            </a:r>
          </a:p>
          <a:p>
            <a:r>
              <a:rPr lang="en-US" dirty="0"/>
              <a:t>Third band is multiplier</a:t>
            </a:r>
          </a:p>
          <a:p>
            <a:r>
              <a:rPr lang="en-US" dirty="0"/>
              <a:t>Fourth band is tolerance</a:t>
            </a:r>
          </a:p>
          <a:p>
            <a:pPr lvl="1"/>
            <a:r>
              <a:rPr lang="en-US" dirty="0"/>
              <a:t>Usually gold: +/- 5%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1A88B-DE5A-4E89-B636-5A6F7ACF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C3C9360-FCC1-46E1-817A-57EE644B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19871" y="1573213"/>
            <a:ext cx="4038600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>
            <a:extLst>
              <a:ext uri="{FF2B5EF4-FFF2-40B4-BE49-F238E27FC236}">
                <a16:creationId xmlns:a16="http://schemas.microsoft.com/office/drawing/2014/main" id="{F3E0F72C-4951-4F98-BE92-CFF0D26D4453}"/>
              </a:ext>
            </a:extLst>
          </p:cNvPr>
          <p:cNvGrpSpPr>
            <a:grpSpLocks/>
          </p:cNvGrpSpPr>
          <p:nvPr/>
        </p:nvGrpSpPr>
        <p:grpSpPr bwMode="auto">
          <a:xfrm>
            <a:off x="7380221" y="685800"/>
            <a:ext cx="3886200" cy="1254125"/>
            <a:chOff x="3765475" y="1524000"/>
            <a:chExt cx="3886200" cy="12548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C6AB4F-FF51-4ACC-B869-AD5323902DBB}"/>
                </a:ext>
              </a:extLst>
            </p:cNvPr>
            <p:cNvSpPr/>
            <p:nvPr/>
          </p:nvSpPr>
          <p:spPr bwMode="auto">
            <a:xfrm>
              <a:off x="3765475" y="1752728"/>
              <a:ext cx="3886200" cy="762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F08808C-B114-4E9D-9C94-C44FA26D7567}"/>
                </a:ext>
              </a:extLst>
            </p:cNvPr>
            <p:cNvSpPr/>
            <p:nvPr/>
          </p:nvSpPr>
          <p:spPr bwMode="auto">
            <a:xfrm>
              <a:off x="4743375" y="1524000"/>
              <a:ext cx="1981200" cy="533698"/>
            </a:xfrm>
            <a:prstGeom prst="roundRect">
              <a:avLst/>
            </a:prstGeom>
            <a:solidFill>
              <a:srgbClr val="FFCC99"/>
            </a:solidFill>
            <a:ln w="12700">
              <a:solidFill>
                <a:srgbClr val="FFCC66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9D8474B-15C9-4AFC-918E-95D5BA6CC66F}"/>
                </a:ext>
              </a:extLst>
            </p:cNvPr>
            <p:cNvSpPr/>
            <p:nvPr/>
          </p:nvSpPr>
          <p:spPr bwMode="auto">
            <a:xfrm>
              <a:off x="4743375" y="1524000"/>
              <a:ext cx="1981200" cy="533698"/>
            </a:xfrm>
            <a:prstGeom prst="roundRect">
              <a:avLst/>
            </a:prstGeom>
            <a:noFill/>
            <a:ln w="12700">
              <a:solidFill>
                <a:srgbClr val="FFCC66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CB6B66-3EE6-4EFB-91D9-3BD9DDD28C01}"/>
                </a:ext>
              </a:extLst>
            </p:cNvPr>
            <p:cNvSpPr/>
            <p:nvPr/>
          </p:nvSpPr>
          <p:spPr>
            <a:xfrm>
              <a:off x="4038525" y="24738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D5C175-A1EE-40B9-9D81-4938F0AE5FD7}"/>
                </a:ext>
              </a:extLst>
            </p:cNvPr>
            <p:cNvSpPr/>
            <p:nvPr/>
          </p:nvSpPr>
          <p:spPr>
            <a:xfrm>
              <a:off x="4900538" y="24738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6AB57B-DACF-4F18-A01D-A68B4D973C65}"/>
                </a:ext>
              </a:extLst>
            </p:cNvPr>
            <p:cNvSpPr/>
            <p:nvPr/>
          </p:nvSpPr>
          <p:spPr>
            <a:xfrm>
              <a:off x="5791125" y="24738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AB841E-264E-4542-AC42-EC052806B3D2}"/>
                </a:ext>
              </a:extLst>
            </p:cNvPr>
            <p:cNvSpPr/>
            <p:nvPr/>
          </p:nvSpPr>
          <p:spPr>
            <a:xfrm>
              <a:off x="6705525" y="24738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1F2CB07E-EFA0-4C1B-B46D-353FF0B02868}"/>
                </a:ext>
              </a:extLst>
            </p:cNvPr>
            <p:cNvCxnSpPr>
              <a:stCxn id="10" idx="0"/>
              <a:endCxn id="19" idx="2"/>
            </p:cNvCxnSpPr>
            <p:nvPr/>
          </p:nvCxnSpPr>
          <p:spPr>
            <a:xfrm rot="5400000" flipH="1" flipV="1">
              <a:off x="4493625" y="1983599"/>
              <a:ext cx="416157" cy="5643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A4351F9E-49AA-4372-BA14-3A683B1C9CE8}"/>
                </a:ext>
              </a:extLst>
            </p:cNvPr>
            <p:cNvCxnSpPr>
              <a:stCxn id="11" idx="0"/>
              <a:endCxn id="20" idx="2"/>
            </p:cNvCxnSpPr>
            <p:nvPr/>
          </p:nvCxnSpPr>
          <p:spPr>
            <a:xfrm rot="16200000" flipV="1">
              <a:off x="5073063" y="2265380"/>
              <a:ext cx="416157" cy="7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65761B59-8313-4F3E-883C-26E9F4A543B4}"/>
                </a:ext>
              </a:extLst>
            </p:cNvPr>
            <p:cNvCxnSpPr>
              <a:stCxn id="12" idx="0"/>
              <a:endCxn id="21" idx="2"/>
            </p:cNvCxnSpPr>
            <p:nvPr/>
          </p:nvCxnSpPr>
          <p:spPr>
            <a:xfrm rot="16200000" flipV="1">
              <a:off x="5668376" y="1970105"/>
              <a:ext cx="416157" cy="5913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0FA25433-5DBE-4FC5-BEE3-F7DB0410029B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16200000" flipV="1">
              <a:off x="6537532" y="1924861"/>
              <a:ext cx="416157" cy="681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A0010-22AE-41BA-8F76-9C006227CBB4}"/>
              </a:ext>
            </a:extLst>
          </p:cNvPr>
          <p:cNvSpPr/>
          <p:nvPr/>
        </p:nvSpPr>
        <p:spPr>
          <a:xfrm>
            <a:off x="9928159" y="685800"/>
            <a:ext cx="182562" cy="533400"/>
          </a:xfrm>
          <a:prstGeom prst="rect">
            <a:avLst/>
          </a:prstGeom>
          <a:solidFill>
            <a:srgbClr val="FFCC00"/>
          </a:solidFill>
          <a:ln w="9525">
            <a:solidFill>
              <a:srgbClr val="FFC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3039E-54D1-4073-A999-18A2753B7127}"/>
              </a:ext>
            </a:extLst>
          </p:cNvPr>
          <p:cNvSpPr/>
          <p:nvPr/>
        </p:nvSpPr>
        <p:spPr>
          <a:xfrm>
            <a:off x="8507346" y="685800"/>
            <a:ext cx="182563" cy="5334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25300E-81C5-43D6-805E-D92EA6AB7AD5}"/>
              </a:ext>
            </a:extLst>
          </p:cNvPr>
          <p:cNvSpPr/>
          <p:nvPr/>
        </p:nvSpPr>
        <p:spPr>
          <a:xfrm>
            <a:off x="8804209" y="685800"/>
            <a:ext cx="182562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E37D274-FDEB-4C70-BF9B-C5CE5EA901D5}"/>
              </a:ext>
            </a:extLst>
          </p:cNvPr>
          <p:cNvSpPr/>
          <p:nvPr/>
        </p:nvSpPr>
        <p:spPr>
          <a:xfrm>
            <a:off x="9104246" y="685800"/>
            <a:ext cx="182563" cy="533400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01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7821-988E-43B1-9086-E15D3C82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determine the 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42DA-A159-4DE9-93AC-CDE509BE6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81DEF-BF41-4FC1-93C9-2653D0C5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A9B1C7-80AE-4564-8BC1-77409070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1450" y="1573213"/>
            <a:ext cx="4038600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4">
            <a:extLst>
              <a:ext uri="{FF2B5EF4-FFF2-40B4-BE49-F238E27FC236}">
                <a16:creationId xmlns:a16="http://schemas.microsoft.com/office/drawing/2014/main" id="{C26AB2FD-3E30-41DC-AA24-2EAEACA4CFB9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685800"/>
            <a:ext cx="3886200" cy="1254125"/>
            <a:chOff x="4908475" y="1447800"/>
            <a:chExt cx="3886200" cy="12548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A1E0D3-A172-42C8-B1CC-26D5C897ED29}"/>
                </a:ext>
              </a:extLst>
            </p:cNvPr>
            <p:cNvSpPr/>
            <p:nvPr/>
          </p:nvSpPr>
          <p:spPr bwMode="auto">
            <a:xfrm>
              <a:off x="4908475" y="1676528"/>
              <a:ext cx="3886200" cy="762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ounded Rectangle 24">
              <a:extLst>
                <a:ext uri="{FF2B5EF4-FFF2-40B4-BE49-F238E27FC236}">
                  <a16:creationId xmlns:a16="http://schemas.microsoft.com/office/drawing/2014/main" id="{757C6111-0CFB-43D2-B393-BEE7FFECEFA9}"/>
                </a:ext>
              </a:extLst>
            </p:cNvPr>
            <p:cNvSpPr/>
            <p:nvPr/>
          </p:nvSpPr>
          <p:spPr bwMode="auto">
            <a:xfrm>
              <a:off x="5891138" y="1447800"/>
              <a:ext cx="1981200" cy="533698"/>
            </a:xfrm>
            <a:prstGeom prst="roundRect">
              <a:avLst/>
            </a:prstGeom>
            <a:solidFill>
              <a:srgbClr val="FFCC99"/>
            </a:solidFill>
            <a:ln w="12700">
              <a:solidFill>
                <a:srgbClr val="FFCC66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25">
              <a:extLst>
                <a:ext uri="{FF2B5EF4-FFF2-40B4-BE49-F238E27FC236}">
                  <a16:creationId xmlns:a16="http://schemas.microsoft.com/office/drawing/2014/main" id="{27EC43D0-13E1-49D5-B85A-D24A666E5287}"/>
                </a:ext>
              </a:extLst>
            </p:cNvPr>
            <p:cNvSpPr/>
            <p:nvPr/>
          </p:nvSpPr>
          <p:spPr bwMode="auto">
            <a:xfrm>
              <a:off x="5884788" y="1447800"/>
              <a:ext cx="1981200" cy="533698"/>
            </a:xfrm>
            <a:prstGeom prst="roundRect">
              <a:avLst/>
            </a:prstGeom>
            <a:noFill/>
            <a:ln w="12700">
              <a:solidFill>
                <a:srgbClr val="FFCC66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C0258A-8431-40A4-A60C-F9B6A7382269}"/>
                </a:ext>
              </a:extLst>
            </p:cNvPr>
            <p:cNvSpPr/>
            <p:nvPr/>
          </p:nvSpPr>
          <p:spPr>
            <a:xfrm>
              <a:off x="5181525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5AAE58-01AF-4D14-8DF5-58C4C00361FB}"/>
                </a:ext>
              </a:extLst>
            </p:cNvPr>
            <p:cNvSpPr/>
            <p:nvPr/>
          </p:nvSpPr>
          <p:spPr>
            <a:xfrm>
              <a:off x="6043538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23C9EE-DC99-427E-B81D-1D34976544BF}"/>
                </a:ext>
              </a:extLst>
            </p:cNvPr>
            <p:cNvSpPr/>
            <p:nvPr/>
          </p:nvSpPr>
          <p:spPr>
            <a:xfrm>
              <a:off x="6934125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9D6DF0-EE0F-4329-B0E7-D1D638BC9D78}"/>
                </a:ext>
              </a:extLst>
            </p:cNvPr>
            <p:cNvSpPr/>
            <p:nvPr/>
          </p:nvSpPr>
          <p:spPr>
            <a:xfrm>
              <a:off x="7848525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" name="Elbow Connector 30">
              <a:extLst>
                <a:ext uri="{FF2B5EF4-FFF2-40B4-BE49-F238E27FC236}">
                  <a16:creationId xmlns:a16="http://schemas.microsoft.com/office/drawing/2014/main" id="{3EFBE78A-6348-40F8-B300-F87D6D9D65A2}"/>
                </a:ext>
              </a:extLst>
            </p:cNvPr>
            <p:cNvCxnSpPr>
              <a:stCxn id="10" idx="0"/>
              <a:endCxn id="19" idx="2"/>
            </p:cNvCxnSpPr>
            <p:nvPr/>
          </p:nvCxnSpPr>
          <p:spPr>
            <a:xfrm rot="5400000" flipH="1" flipV="1">
              <a:off x="5636625" y="1907399"/>
              <a:ext cx="416157" cy="5643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1">
              <a:extLst>
                <a:ext uri="{FF2B5EF4-FFF2-40B4-BE49-F238E27FC236}">
                  <a16:creationId xmlns:a16="http://schemas.microsoft.com/office/drawing/2014/main" id="{C9894DF0-54E5-43A4-86E0-94C240D2CAF0}"/>
                </a:ext>
              </a:extLst>
            </p:cNvPr>
            <p:cNvCxnSpPr>
              <a:stCxn id="11" idx="0"/>
              <a:endCxn id="20" idx="2"/>
            </p:cNvCxnSpPr>
            <p:nvPr/>
          </p:nvCxnSpPr>
          <p:spPr>
            <a:xfrm rot="16200000" flipV="1">
              <a:off x="6216063" y="2189180"/>
              <a:ext cx="416157" cy="7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CE6955FF-E44F-45AE-B1EC-AB8ACDEB48F5}"/>
                </a:ext>
              </a:extLst>
            </p:cNvPr>
            <p:cNvCxnSpPr>
              <a:stCxn id="12" idx="0"/>
              <a:endCxn id="21" idx="2"/>
            </p:cNvCxnSpPr>
            <p:nvPr/>
          </p:nvCxnSpPr>
          <p:spPr>
            <a:xfrm rot="16200000" flipV="1">
              <a:off x="6811376" y="1893905"/>
              <a:ext cx="416157" cy="5913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3">
              <a:extLst>
                <a:ext uri="{FF2B5EF4-FFF2-40B4-BE49-F238E27FC236}">
                  <a16:creationId xmlns:a16="http://schemas.microsoft.com/office/drawing/2014/main" id="{8BC0773C-C25E-41A8-AA9E-B45548B8136D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16200000" flipV="1">
              <a:off x="7680532" y="1848661"/>
              <a:ext cx="416157" cy="681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7DE5C40-9939-4A76-8E5B-0D7B1FDB018E}"/>
              </a:ext>
            </a:extLst>
          </p:cNvPr>
          <p:cNvSpPr/>
          <p:nvPr/>
        </p:nvSpPr>
        <p:spPr>
          <a:xfrm>
            <a:off x="9329738" y="685800"/>
            <a:ext cx="182562" cy="533400"/>
          </a:xfrm>
          <a:prstGeom prst="rect">
            <a:avLst/>
          </a:prstGeom>
          <a:solidFill>
            <a:srgbClr val="FFCC00"/>
          </a:solidFill>
          <a:ln w="9525">
            <a:solidFill>
              <a:srgbClr val="FFC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5FD701-4ED8-43C9-888A-91D6765BBAAE}"/>
              </a:ext>
            </a:extLst>
          </p:cNvPr>
          <p:cNvSpPr/>
          <p:nvPr/>
        </p:nvSpPr>
        <p:spPr>
          <a:xfrm>
            <a:off x="7908925" y="685800"/>
            <a:ext cx="182563" cy="533400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6AE7D1-842E-41F3-AC3A-D559298F61BC}"/>
              </a:ext>
            </a:extLst>
          </p:cNvPr>
          <p:cNvSpPr/>
          <p:nvPr/>
        </p:nvSpPr>
        <p:spPr>
          <a:xfrm>
            <a:off x="8205788" y="685800"/>
            <a:ext cx="182562" cy="533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D7043B-9BB2-41F8-B9B0-20F97ACA74ED}"/>
              </a:ext>
            </a:extLst>
          </p:cNvPr>
          <p:cNvSpPr/>
          <p:nvPr/>
        </p:nvSpPr>
        <p:spPr>
          <a:xfrm>
            <a:off x="8505825" y="685800"/>
            <a:ext cx="182563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6633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76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7821-988E-43B1-9086-E15D3C82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determine the 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F42DA-A159-4DE9-93AC-CDE509BE6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56 x 10 Ω = 560 Ω (</a:t>
            </a:r>
            <a:r>
              <a:rPr lang="en-US" sz="2800" dirty="0">
                <a:sym typeface="Symbol" pitchFamily="18" charset="2"/>
              </a:rPr>
              <a:t>5%)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81DEF-BF41-4FC1-93C9-2653D0C5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7A9B1C7-80AE-4564-8BC1-77409070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1450" y="1573213"/>
            <a:ext cx="4038600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44">
            <a:extLst>
              <a:ext uri="{FF2B5EF4-FFF2-40B4-BE49-F238E27FC236}">
                <a16:creationId xmlns:a16="http://schemas.microsoft.com/office/drawing/2014/main" id="{C26AB2FD-3E30-41DC-AA24-2EAEACA4CFB9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685800"/>
            <a:ext cx="3886200" cy="1254125"/>
            <a:chOff x="4908475" y="1447800"/>
            <a:chExt cx="3886200" cy="125482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A1E0D3-A172-42C8-B1CC-26D5C897ED29}"/>
                </a:ext>
              </a:extLst>
            </p:cNvPr>
            <p:cNvSpPr/>
            <p:nvPr/>
          </p:nvSpPr>
          <p:spPr bwMode="auto">
            <a:xfrm>
              <a:off x="4908475" y="1676528"/>
              <a:ext cx="3886200" cy="7624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>
                  <a:lumMod val="65000"/>
                </a:schemeClr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Rounded Rectangle 24">
              <a:extLst>
                <a:ext uri="{FF2B5EF4-FFF2-40B4-BE49-F238E27FC236}">
                  <a16:creationId xmlns:a16="http://schemas.microsoft.com/office/drawing/2014/main" id="{757C6111-0CFB-43D2-B393-BEE7FFECEFA9}"/>
                </a:ext>
              </a:extLst>
            </p:cNvPr>
            <p:cNvSpPr/>
            <p:nvPr/>
          </p:nvSpPr>
          <p:spPr bwMode="auto">
            <a:xfrm>
              <a:off x="5891138" y="1447800"/>
              <a:ext cx="1981200" cy="533698"/>
            </a:xfrm>
            <a:prstGeom prst="roundRect">
              <a:avLst/>
            </a:prstGeom>
            <a:solidFill>
              <a:srgbClr val="FFCC99"/>
            </a:solidFill>
            <a:ln w="12700">
              <a:solidFill>
                <a:srgbClr val="FFCC66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Rounded Rectangle 25">
              <a:extLst>
                <a:ext uri="{FF2B5EF4-FFF2-40B4-BE49-F238E27FC236}">
                  <a16:creationId xmlns:a16="http://schemas.microsoft.com/office/drawing/2014/main" id="{27EC43D0-13E1-49D5-B85A-D24A666E5287}"/>
                </a:ext>
              </a:extLst>
            </p:cNvPr>
            <p:cNvSpPr/>
            <p:nvPr/>
          </p:nvSpPr>
          <p:spPr bwMode="auto">
            <a:xfrm>
              <a:off x="5884788" y="1447800"/>
              <a:ext cx="1981200" cy="533698"/>
            </a:xfrm>
            <a:prstGeom prst="roundRect">
              <a:avLst/>
            </a:prstGeom>
            <a:noFill/>
            <a:ln w="12700">
              <a:solidFill>
                <a:srgbClr val="FFCC66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C0258A-8431-40A4-A60C-F9B6A7382269}"/>
                </a:ext>
              </a:extLst>
            </p:cNvPr>
            <p:cNvSpPr/>
            <p:nvPr/>
          </p:nvSpPr>
          <p:spPr>
            <a:xfrm>
              <a:off x="5181525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5AAE58-01AF-4D14-8DF5-58C4C00361FB}"/>
                </a:ext>
              </a:extLst>
            </p:cNvPr>
            <p:cNvSpPr/>
            <p:nvPr/>
          </p:nvSpPr>
          <p:spPr>
            <a:xfrm>
              <a:off x="6043538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23C9EE-DC99-427E-B81D-1D34976544BF}"/>
                </a:ext>
              </a:extLst>
            </p:cNvPr>
            <p:cNvSpPr/>
            <p:nvPr/>
          </p:nvSpPr>
          <p:spPr>
            <a:xfrm>
              <a:off x="6934125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9D6DF0-EE0F-4329-B0E7-D1D638BC9D78}"/>
                </a:ext>
              </a:extLst>
            </p:cNvPr>
            <p:cNvSpPr/>
            <p:nvPr/>
          </p:nvSpPr>
          <p:spPr>
            <a:xfrm>
              <a:off x="7848525" y="2397655"/>
              <a:ext cx="762000" cy="304970"/>
            </a:xfrm>
            <a:prstGeom prst="rect">
              <a:avLst/>
            </a:prstGeom>
            <a:ln w="12700">
              <a:noFill/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" name="Elbow Connector 30">
              <a:extLst>
                <a:ext uri="{FF2B5EF4-FFF2-40B4-BE49-F238E27FC236}">
                  <a16:creationId xmlns:a16="http://schemas.microsoft.com/office/drawing/2014/main" id="{3EFBE78A-6348-40F8-B300-F87D6D9D65A2}"/>
                </a:ext>
              </a:extLst>
            </p:cNvPr>
            <p:cNvCxnSpPr>
              <a:stCxn id="10" idx="0"/>
              <a:endCxn id="19" idx="2"/>
            </p:cNvCxnSpPr>
            <p:nvPr/>
          </p:nvCxnSpPr>
          <p:spPr>
            <a:xfrm rot="5400000" flipH="1" flipV="1">
              <a:off x="5636625" y="1907399"/>
              <a:ext cx="416157" cy="5643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1">
              <a:extLst>
                <a:ext uri="{FF2B5EF4-FFF2-40B4-BE49-F238E27FC236}">
                  <a16:creationId xmlns:a16="http://schemas.microsoft.com/office/drawing/2014/main" id="{C9894DF0-54E5-43A4-86E0-94C240D2CAF0}"/>
                </a:ext>
              </a:extLst>
            </p:cNvPr>
            <p:cNvCxnSpPr>
              <a:stCxn id="11" idx="0"/>
              <a:endCxn id="20" idx="2"/>
            </p:cNvCxnSpPr>
            <p:nvPr/>
          </p:nvCxnSpPr>
          <p:spPr>
            <a:xfrm rot="16200000" flipV="1">
              <a:off x="6216063" y="2189180"/>
              <a:ext cx="416157" cy="7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CE6955FF-E44F-45AE-B1EC-AB8ACDEB48F5}"/>
                </a:ext>
              </a:extLst>
            </p:cNvPr>
            <p:cNvCxnSpPr>
              <a:stCxn id="12" idx="0"/>
              <a:endCxn id="21" idx="2"/>
            </p:cNvCxnSpPr>
            <p:nvPr/>
          </p:nvCxnSpPr>
          <p:spPr>
            <a:xfrm rot="16200000" flipV="1">
              <a:off x="6811376" y="1893905"/>
              <a:ext cx="416157" cy="5913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3">
              <a:extLst>
                <a:ext uri="{FF2B5EF4-FFF2-40B4-BE49-F238E27FC236}">
                  <a16:creationId xmlns:a16="http://schemas.microsoft.com/office/drawing/2014/main" id="{8BC0773C-C25E-41A8-AA9E-B45548B8136D}"/>
                </a:ext>
              </a:extLst>
            </p:cNvPr>
            <p:cNvCxnSpPr>
              <a:stCxn id="13" idx="0"/>
              <a:endCxn id="18" idx="2"/>
            </p:cNvCxnSpPr>
            <p:nvPr/>
          </p:nvCxnSpPr>
          <p:spPr>
            <a:xfrm rot="16200000" flipV="1">
              <a:off x="7680532" y="1848661"/>
              <a:ext cx="416157" cy="6818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7DE5C40-9939-4A76-8E5B-0D7B1FDB018E}"/>
              </a:ext>
            </a:extLst>
          </p:cNvPr>
          <p:cNvSpPr/>
          <p:nvPr/>
        </p:nvSpPr>
        <p:spPr>
          <a:xfrm>
            <a:off x="9329738" y="685800"/>
            <a:ext cx="182562" cy="533400"/>
          </a:xfrm>
          <a:prstGeom prst="rect">
            <a:avLst/>
          </a:prstGeom>
          <a:solidFill>
            <a:srgbClr val="FFCC00"/>
          </a:solidFill>
          <a:ln w="9525">
            <a:solidFill>
              <a:srgbClr val="FFCC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5FD701-4ED8-43C9-888A-91D6765BBAAE}"/>
              </a:ext>
            </a:extLst>
          </p:cNvPr>
          <p:cNvSpPr/>
          <p:nvPr/>
        </p:nvSpPr>
        <p:spPr>
          <a:xfrm>
            <a:off x="7908925" y="685800"/>
            <a:ext cx="182563" cy="533400"/>
          </a:xfrm>
          <a:prstGeom prst="rect">
            <a:avLst/>
          </a:prstGeom>
          <a:solidFill>
            <a:srgbClr val="00B050"/>
          </a:solidFill>
          <a:ln w="9525">
            <a:solidFill>
              <a:srgbClr val="00B05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ln>
                <a:solidFill>
                  <a:srgbClr val="FF6600"/>
                </a:solidFill>
              </a:ln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6AE7D1-842E-41F3-AC3A-D559298F61BC}"/>
              </a:ext>
            </a:extLst>
          </p:cNvPr>
          <p:cNvSpPr/>
          <p:nvPr/>
        </p:nvSpPr>
        <p:spPr>
          <a:xfrm>
            <a:off x="8205788" y="685800"/>
            <a:ext cx="182562" cy="533400"/>
          </a:xfrm>
          <a:prstGeom prst="rect">
            <a:avLst/>
          </a:prstGeom>
          <a:solidFill>
            <a:srgbClr val="0000FF"/>
          </a:solidFill>
          <a:ln w="9525">
            <a:solidFill>
              <a:srgbClr val="0000FF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D7043B-9BB2-41F8-B9B0-20F97ACA74ED}"/>
              </a:ext>
            </a:extLst>
          </p:cNvPr>
          <p:cNvSpPr/>
          <p:nvPr/>
        </p:nvSpPr>
        <p:spPr>
          <a:xfrm>
            <a:off x="8505825" y="685800"/>
            <a:ext cx="182563" cy="533400"/>
          </a:xfrm>
          <a:prstGeom prst="rect">
            <a:avLst/>
          </a:prstGeom>
          <a:solidFill>
            <a:srgbClr val="663300"/>
          </a:solidFill>
          <a:ln w="9525">
            <a:solidFill>
              <a:srgbClr val="663300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ounded Rectangle 42">
            <a:extLst>
              <a:ext uri="{FF2B5EF4-FFF2-40B4-BE49-F238E27FC236}">
                <a16:creationId xmlns:a16="http://schemas.microsoft.com/office/drawing/2014/main" id="{81D6021E-9887-42AA-8C79-8521D914C0EF}"/>
              </a:ext>
            </a:extLst>
          </p:cNvPr>
          <p:cNvSpPr/>
          <p:nvPr/>
        </p:nvSpPr>
        <p:spPr>
          <a:xfrm>
            <a:off x="9693812" y="2502459"/>
            <a:ext cx="823913" cy="320675"/>
          </a:xfrm>
          <a:prstGeom prst="roundRect">
            <a:avLst/>
          </a:prstGeom>
          <a:ln w="2857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Rounded Rectangle 42">
            <a:extLst>
              <a:ext uri="{FF2B5EF4-FFF2-40B4-BE49-F238E27FC236}">
                <a16:creationId xmlns:a16="http://schemas.microsoft.com/office/drawing/2014/main" id="{3D2CA0CE-95FD-4814-A3BA-462BA70C56E8}"/>
              </a:ext>
            </a:extLst>
          </p:cNvPr>
          <p:cNvSpPr/>
          <p:nvPr/>
        </p:nvSpPr>
        <p:spPr>
          <a:xfrm>
            <a:off x="7002127" y="4369896"/>
            <a:ext cx="823913" cy="320675"/>
          </a:xfrm>
          <a:prstGeom prst="roundRect">
            <a:avLst/>
          </a:prstGeom>
          <a:ln w="2857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" name="Rounded Rectangle 42">
            <a:extLst>
              <a:ext uri="{FF2B5EF4-FFF2-40B4-BE49-F238E27FC236}">
                <a16:creationId xmlns:a16="http://schemas.microsoft.com/office/drawing/2014/main" id="{00C10C42-0C75-49D3-9FEF-DDC61F3485CD}"/>
              </a:ext>
            </a:extLst>
          </p:cNvPr>
          <p:cNvSpPr/>
          <p:nvPr/>
        </p:nvSpPr>
        <p:spPr>
          <a:xfrm>
            <a:off x="7890770" y="4678989"/>
            <a:ext cx="823913" cy="320675"/>
          </a:xfrm>
          <a:prstGeom prst="roundRect">
            <a:avLst/>
          </a:prstGeom>
          <a:ln w="2857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ounded Rectangle 42">
            <a:extLst>
              <a:ext uri="{FF2B5EF4-FFF2-40B4-BE49-F238E27FC236}">
                <a16:creationId xmlns:a16="http://schemas.microsoft.com/office/drawing/2014/main" id="{6263FB42-FDB8-450B-A247-B52E9D9FCE99}"/>
              </a:ext>
            </a:extLst>
          </p:cNvPr>
          <p:cNvSpPr/>
          <p:nvPr/>
        </p:nvSpPr>
        <p:spPr>
          <a:xfrm>
            <a:off x="8792290" y="3133524"/>
            <a:ext cx="823913" cy="320675"/>
          </a:xfrm>
          <a:prstGeom prst="roundRect">
            <a:avLst/>
          </a:prstGeom>
          <a:ln w="28575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77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3823-E3B2-4427-9282-DC748C94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Potentiometers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097E-531D-48AB-9EB6-518C342D8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084867" cy="5029200"/>
          </a:xfrm>
        </p:spPr>
        <p:txBody>
          <a:bodyPr>
            <a:normAutofit/>
          </a:bodyPr>
          <a:lstStyle/>
          <a:p>
            <a:r>
              <a:rPr lang="en-US" dirty="0"/>
              <a:t>Vary resistance between zero and some maximum</a:t>
            </a:r>
          </a:p>
          <a:p>
            <a:pPr lvl="1"/>
            <a:r>
              <a:rPr lang="en-US" dirty="0"/>
              <a:t>1 </a:t>
            </a:r>
            <a:r>
              <a:rPr lang="en-US" dirty="0" err="1"/>
              <a:t>kΩ</a:t>
            </a:r>
            <a:r>
              <a:rPr lang="en-US" dirty="0"/>
              <a:t>, 10 </a:t>
            </a:r>
            <a:r>
              <a:rPr lang="en-US" dirty="0" err="1"/>
              <a:t>kΩ</a:t>
            </a:r>
            <a:r>
              <a:rPr lang="en-US" dirty="0"/>
              <a:t>, 100 </a:t>
            </a:r>
            <a:r>
              <a:rPr lang="en-US" dirty="0" err="1"/>
              <a:t>kΩ</a:t>
            </a:r>
            <a:r>
              <a:rPr lang="en-US" dirty="0"/>
              <a:t> common</a:t>
            </a:r>
          </a:p>
          <a:p>
            <a:pPr lvl="1"/>
            <a:endParaRPr lang="en-US" dirty="0"/>
          </a:p>
          <a:p>
            <a:r>
              <a:rPr lang="en-US" dirty="0"/>
              <a:t>Connect middle and an edge for just a changeable resistor</a:t>
            </a:r>
          </a:p>
          <a:p>
            <a:pPr lvl="1"/>
            <a:endParaRPr lang="en-US" dirty="0"/>
          </a:p>
          <a:p>
            <a:r>
              <a:rPr lang="en-US" dirty="0"/>
              <a:t>Middle terminal is a movable resistor divider</a:t>
            </a:r>
          </a:p>
          <a:p>
            <a:pPr lvl="1"/>
            <a:r>
              <a:rPr lang="en-US" dirty="0"/>
              <a:t>Knob changes middle output if outer pins are VCC and 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727CD-FCBA-43AE-9C6D-73D29ED7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11266" name="Picture 2" descr="Potentiometer Circuit | Circuit diagram, Electronics basics, Circuit">
            <a:extLst>
              <a:ext uri="{FF2B5EF4-FFF2-40B4-BE49-F238E27FC236}">
                <a16:creationId xmlns:a16="http://schemas.microsoft.com/office/drawing/2014/main" id="{064060E5-5A2A-478D-98A3-B15399250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92461" y="2508250"/>
            <a:ext cx="6096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1C964-50D9-44EA-8ED7-4B1A3973B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338" y="228600"/>
            <a:ext cx="2553056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2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5636-09FA-4FE4-A4AF-D6770466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D27F7-F088-4A6F-879A-0B90795A3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Directional component: only allows current to flow one way</a:t>
            </a:r>
          </a:p>
          <a:p>
            <a:endParaRPr lang="en-US" dirty="0"/>
          </a:p>
          <a:p>
            <a:r>
              <a:rPr lang="en-US" dirty="0"/>
              <a:t>Shorter side is the negative one</a:t>
            </a:r>
          </a:p>
          <a:p>
            <a:pPr lvl="1"/>
            <a:r>
              <a:rPr lang="en-US" dirty="0"/>
              <a:t>i.e. where current flows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086BB-61E9-4A82-86E6-87489946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2" descr="Z:\2010_0416_My Pics from PLTW laptop\2011_0204_POE_Electrical Circuits_Physical\IMG_2641.JPG">
            <a:extLst>
              <a:ext uri="{FF2B5EF4-FFF2-40B4-BE49-F238E27FC236}">
                <a16:creationId xmlns:a16="http://schemas.microsoft.com/office/drawing/2014/main" id="{FD5F174B-57FB-44C3-A361-81A958E1E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49360" y="2331918"/>
            <a:ext cx="1111170" cy="374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A98B21-357E-497A-A8B8-E41921F41455}"/>
              </a:ext>
            </a:extLst>
          </p:cNvPr>
          <p:cNvCxnSpPr/>
          <p:nvPr/>
        </p:nvCxnSpPr>
        <p:spPr>
          <a:xfrm flipH="1" flipV="1">
            <a:off x="8989306" y="2906001"/>
            <a:ext cx="1563338" cy="175071"/>
          </a:xfrm>
          <a:prstGeom prst="line">
            <a:avLst/>
          </a:prstGeom>
          <a:ln w="25400">
            <a:solidFill>
              <a:srgbClr val="AF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0847C3-C043-496A-B8E8-B56F698C3ED2}"/>
              </a:ext>
            </a:extLst>
          </p:cNvPr>
          <p:cNvSpPr txBox="1"/>
          <p:nvPr/>
        </p:nvSpPr>
        <p:spPr>
          <a:xfrm>
            <a:off x="7171183" y="2440535"/>
            <a:ext cx="240085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Larger metal component</a:t>
            </a:r>
          </a:p>
          <a:p>
            <a:r>
              <a:rPr lang="en-US" sz="2000"/>
              <a:t>inside of case or case flat spot is cathode or </a:t>
            </a:r>
          </a:p>
          <a:p>
            <a:r>
              <a:rPr lang="en-US" sz="2000"/>
              <a:t>negative (-) lead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968D59-7166-4F37-B795-B3A451885CB4}"/>
              </a:ext>
            </a:extLst>
          </p:cNvPr>
          <p:cNvSpPr txBox="1"/>
          <p:nvPr/>
        </p:nvSpPr>
        <p:spPr>
          <a:xfrm>
            <a:off x="7171184" y="4800932"/>
            <a:ext cx="22686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Shorter wire is cathode or </a:t>
            </a:r>
          </a:p>
          <a:p>
            <a:r>
              <a:rPr lang="en-US" sz="2000"/>
              <a:t>negative (-) lead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A8104-31FB-48EA-BC50-A0461054101E}"/>
              </a:ext>
            </a:extLst>
          </p:cNvPr>
          <p:cNvCxnSpPr/>
          <p:nvPr/>
        </p:nvCxnSpPr>
        <p:spPr>
          <a:xfrm flipH="1">
            <a:off x="8956441" y="5054408"/>
            <a:ext cx="1596203" cy="174745"/>
          </a:xfrm>
          <a:prstGeom prst="line">
            <a:avLst/>
          </a:prstGeom>
          <a:ln w="25400">
            <a:solidFill>
              <a:srgbClr val="AF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led schematic symbol - Clip Art Library">
            <a:extLst>
              <a:ext uri="{FF2B5EF4-FFF2-40B4-BE49-F238E27FC236}">
                <a16:creationId xmlns:a16="http://schemas.microsoft.com/office/drawing/2014/main" id="{5B6F2AA6-9308-424D-9368-76E344183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239" y="4159245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8CB2E5-F994-4CA1-A827-93CB9DA5F248}"/>
              </a:ext>
            </a:extLst>
          </p:cNvPr>
          <p:cNvSpPr txBox="1"/>
          <p:nvPr/>
        </p:nvSpPr>
        <p:spPr>
          <a:xfrm>
            <a:off x="3806577" y="5395955"/>
            <a:ext cx="228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Negative ( - ) lead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CC5AE-CD69-469B-AB97-AE5B08225A3C}"/>
              </a:ext>
            </a:extLst>
          </p:cNvPr>
          <p:cNvSpPr txBox="1"/>
          <p:nvPr/>
        </p:nvSpPr>
        <p:spPr>
          <a:xfrm>
            <a:off x="1064070" y="5596010"/>
            <a:ext cx="24412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Schematic Symbol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4127DC-D20D-45C1-98F0-4190765FFAD2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152996" y="5211805"/>
            <a:ext cx="653581" cy="384205"/>
          </a:xfrm>
          <a:prstGeom prst="line">
            <a:avLst/>
          </a:prstGeom>
          <a:ln w="25400">
            <a:solidFill>
              <a:srgbClr val="AF1E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370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6A55B-E9D3-46C1-A1B2-5214273D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RGB 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A9B6-7C60-4AA7-B5BA-F4AB84F3E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37158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different colors of LED in a single large diffuser</a:t>
            </a:r>
          </a:p>
          <a:p>
            <a:pPr lvl="1"/>
            <a:endParaRPr lang="en-US" dirty="0"/>
          </a:p>
          <a:p>
            <a:r>
              <a:rPr lang="en-US" dirty="0"/>
              <a:t>Short leads are negative ends</a:t>
            </a:r>
          </a:p>
          <a:p>
            <a:pPr lvl="1"/>
            <a:r>
              <a:rPr lang="en-US" dirty="0"/>
              <a:t>One for each color</a:t>
            </a:r>
          </a:p>
          <a:p>
            <a:pPr lvl="1"/>
            <a:endParaRPr lang="en-US" dirty="0"/>
          </a:p>
          <a:p>
            <a:r>
              <a:rPr lang="en-US" dirty="0"/>
              <a:t>Long lead is common power</a:t>
            </a:r>
          </a:p>
          <a:p>
            <a:pPr lvl="1"/>
            <a:r>
              <a:rPr lang="en-US" dirty="0"/>
              <a:t>Common anode</a:t>
            </a:r>
          </a:p>
          <a:p>
            <a:pPr lvl="1"/>
            <a:endParaRPr lang="en-US" dirty="0"/>
          </a:p>
          <a:p>
            <a:r>
              <a:rPr lang="en-US" dirty="0"/>
              <a:t>Combinations of LEDs give other colors</a:t>
            </a:r>
          </a:p>
          <a:p>
            <a:pPr lvl="1"/>
            <a:r>
              <a:rPr lang="en-US" dirty="0"/>
              <a:t>Cyan, Yellow, Violet, White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78A98-7655-4E65-B938-809DD9FC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594AB-E052-4EF3-AC5E-030CFE19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177" y="875561"/>
            <a:ext cx="4601217" cy="5296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215A79-D24B-4BE2-9EF7-7AEFF548402D}"/>
              </a:ext>
            </a:extLst>
          </p:cNvPr>
          <p:cNvSpPr txBox="1"/>
          <p:nvPr/>
        </p:nvSpPr>
        <p:spPr>
          <a:xfrm>
            <a:off x="607595" y="6172200"/>
            <a:ext cx="722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https://cdn-shop.adafruit.com/datasheets/FLR-100WAS-RGB.pdf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13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2DA0-2023-40C8-A638-8EAE4317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6F39-2C27-42D1-BFD2-53818213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Thermistor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Photoresistor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3B886-64E3-4DB5-9869-C0B5B82A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9218" name="Picture 2" descr="Thermistor 5K SEN14 | Faranux Electronics">
            <a:extLst>
              <a:ext uri="{FF2B5EF4-FFF2-40B4-BE49-F238E27FC236}">
                <a16:creationId xmlns:a16="http://schemas.microsoft.com/office/drawing/2014/main" id="{1452A2AA-9011-4BC9-B7E1-E5C7222EB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5640" y="233966"/>
            <a:ext cx="2966434" cy="2966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MCIGICM 30 Pcs Photoresistor Photo Light Sensitive Resistor, Light  Dependent Resistor 5 mm GM5539 5539: Amazon.com: Industrial &amp; Scientific">
            <a:extLst>
              <a:ext uri="{FF2B5EF4-FFF2-40B4-BE49-F238E27FC236}">
                <a16:creationId xmlns:a16="http://schemas.microsoft.com/office/drawing/2014/main" id="{2766A643-9B9B-4FD8-AE3C-126C9B2E6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1101" y="32004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702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748F-674E-4144-A512-7A3455C2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3F807-D4AA-414A-AD4F-92F0160A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Breadboard demo!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1C35E-0753-4EA8-977E-2FF0B848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1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748F-674E-4144-A512-7A3455C2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3F807-D4AA-414A-AD4F-92F0160A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Breadboard demo!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RGB LED</a:t>
            </a:r>
          </a:p>
          <a:p>
            <a:pPr lvl="1"/>
            <a:r>
              <a:rPr lang="en-US" dirty="0"/>
              <a:t>Plus resistors</a:t>
            </a:r>
          </a:p>
          <a:p>
            <a:endParaRPr lang="en-US" dirty="0"/>
          </a:p>
          <a:p>
            <a:r>
              <a:rPr lang="en-US" dirty="0"/>
              <a:t>Control LED with</a:t>
            </a:r>
          </a:p>
          <a:p>
            <a:pPr lvl="1"/>
            <a:r>
              <a:rPr lang="en-US" dirty="0"/>
              <a:t>Switch</a:t>
            </a:r>
          </a:p>
          <a:p>
            <a:pPr lvl="1"/>
            <a:r>
              <a:rPr lang="en-US" dirty="0"/>
              <a:t>Potentiometer</a:t>
            </a:r>
          </a:p>
          <a:p>
            <a:pPr lvl="1"/>
            <a:r>
              <a:rPr lang="en-US" dirty="0"/>
              <a:t>Photoresistor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1C35E-0753-4EA8-977E-2FF0B848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78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 of Prototyping</a:t>
            </a:r>
          </a:p>
          <a:p>
            <a:endParaRPr lang="en-US" dirty="0"/>
          </a:p>
          <a:p>
            <a:r>
              <a:rPr lang="en-US" dirty="0"/>
              <a:t>Breadboarding Components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9627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issues to consider when prototyping systems</a:t>
            </a:r>
          </a:p>
          <a:p>
            <a:endParaRPr lang="en-US" dirty="0"/>
          </a:p>
          <a:p>
            <a:r>
              <a:rPr lang="en-US" dirty="0"/>
              <a:t>Understand how to use breadboards for prototyping</a:t>
            </a:r>
          </a:p>
          <a:p>
            <a:endParaRPr lang="en-US" dirty="0"/>
          </a:p>
          <a:p>
            <a:r>
              <a:rPr lang="en-US" dirty="0"/>
              <a:t>Explore various components and how you might use them with a breadboard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Overview of Prototyping</a:t>
            </a:r>
          </a:p>
          <a:p>
            <a:endParaRPr lang="en-US" dirty="0"/>
          </a:p>
          <a:p>
            <a:r>
              <a:rPr lang="en-US" dirty="0"/>
              <a:t>Breadboarding Components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this thing work at all?</a:t>
            </a:r>
          </a:p>
          <a:p>
            <a:pPr lvl="1"/>
            <a:r>
              <a:rPr lang="en-US" dirty="0"/>
              <a:t>Particular IC</a:t>
            </a:r>
          </a:p>
          <a:p>
            <a:pPr lvl="1"/>
            <a:r>
              <a:rPr lang="en-US" dirty="0"/>
              <a:t>Circuit layout</a:t>
            </a:r>
          </a:p>
          <a:p>
            <a:pPr lvl="1"/>
            <a:r>
              <a:rPr lang="en-US" dirty="0"/>
              <a:t>Software design</a:t>
            </a:r>
          </a:p>
          <a:p>
            <a:pPr lvl="1"/>
            <a:r>
              <a:rPr lang="en-US" dirty="0"/>
              <a:t>etc.</a:t>
            </a:r>
          </a:p>
          <a:p>
            <a:pPr lvl="1"/>
            <a:endParaRPr lang="en-US" dirty="0"/>
          </a:p>
          <a:p>
            <a:r>
              <a:rPr lang="en-US" dirty="0"/>
              <a:t>Sometimes before doing something more serious with it</a:t>
            </a:r>
          </a:p>
          <a:p>
            <a:pPr lvl="1"/>
            <a:r>
              <a:rPr lang="en-US" dirty="0"/>
              <a:t>Design a PCB, Make a product, etc.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 uncommon that the prototype is as far as you’ll get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BB73-6792-4C85-B067-45D792CC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D9A3-0F01-42F9-BDE1-174E7D6D8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 when prototyping is to isolate the question at hand</a:t>
            </a:r>
          </a:p>
          <a:p>
            <a:endParaRPr lang="en-US" dirty="0"/>
          </a:p>
          <a:p>
            <a:r>
              <a:rPr lang="en-US" dirty="0"/>
              <a:t>Do consider</a:t>
            </a:r>
          </a:p>
          <a:p>
            <a:pPr lvl="1"/>
            <a:r>
              <a:rPr lang="en-US" dirty="0"/>
              <a:t>New sensor/IC/component/whatever</a:t>
            </a:r>
          </a:p>
          <a:p>
            <a:endParaRPr lang="en-US" dirty="0"/>
          </a:p>
          <a:p>
            <a:r>
              <a:rPr lang="en-US" dirty="0"/>
              <a:t>Do not consider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Interference</a:t>
            </a:r>
          </a:p>
          <a:p>
            <a:pPr lvl="1"/>
            <a:r>
              <a:rPr lang="en-US" dirty="0"/>
              <a:t>Enclosure</a:t>
            </a:r>
          </a:p>
          <a:p>
            <a:pPr lvl="1"/>
            <a:r>
              <a:rPr lang="en-US" dirty="0"/>
              <a:t>Stable microcontroller</a:t>
            </a:r>
          </a:p>
          <a:p>
            <a:pPr lvl="1"/>
            <a:r>
              <a:rPr lang="en-US" dirty="0"/>
              <a:t>Soldering skills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3F497-767E-4A7C-843D-0C1AFFB1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3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A1F0-ACA7-419D-85E3-BE0E9749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Buying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E2919-5F75-489B-9D3F-4847D4D66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576558" cy="5029200"/>
          </a:xfrm>
        </p:spPr>
        <p:txBody>
          <a:bodyPr/>
          <a:lstStyle/>
          <a:p>
            <a:r>
              <a:rPr lang="en-US" dirty="0"/>
              <a:t>Prototyping vendors</a:t>
            </a:r>
          </a:p>
          <a:p>
            <a:pPr lvl="1"/>
            <a:r>
              <a:rPr lang="en-US" dirty="0"/>
              <a:t>Where you look for cool stuff to buy</a:t>
            </a:r>
          </a:p>
          <a:p>
            <a:pPr lvl="1"/>
            <a:r>
              <a:rPr lang="en-US" dirty="0">
                <a:hlinkClick r:id="rId2"/>
              </a:rPr>
              <a:t>Sparkfun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Adafruit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Electronics vendors</a:t>
            </a:r>
          </a:p>
          <a:p>
            <a:pPr lvl="1"/>
            <a:r>
              <a:rPr lang="en-US" dirty="0"/>
              <a:t>Where you buy parts when you know what you need</a:t>
            </a:r>
          </a:p>
          <a:p>
            <a:pPr lvl="1"/>
            <a:r>
              <a:rPr lang="en-US" dirty="0">
                <a:hlinkClick r:id="rId4"/>
              </a:rPr>
              <a:t>Digikey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Mouser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5CF9D-D817-4417-999B-8292DDB2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E090A-3BDE-45E7-8B41-CC5A882BF79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4153" y="228600"/>
            <a:ext cx="639624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9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77B3-B2FC-4B3C-A530-B35BF97D4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3577-BC2C-46D2-B1FC-5E65A5FEA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Breadboarding</a:t>
            </a:r>
          </a:p>
          <a:p>
            <a:pPr lvl="1"/>
            <a:r>
              <a:rPr lang="en-US" dirty="0"/>
              <a:t>Plug and connect components as needed</a:t>
            </a:r>
          </a:p>
          <a:p>
            <a:pPr lvl="1"/>
            <a:r>
              <a:rPr lang="en-US" dirty="0"/>
              <a:t>Build up arbitrarily complex designs from nothing</a:t>
            </a:r>
          </a:p>
          <a:p>
            <a:pPr lvl="1"/>
            <a:endParaRPr lang="en-US" dirty="0"/>
          </a:p>
          <a:p>
            <a:r>
              <a:rPr lang="en-US" dirty="0"/>
              <a:t>Development kits</a:t>
            </a:r>
          </a:p>
          <a:p>
            <a:pPr lvl="1"/>
            <a:r>
              <a:rPr lang="en-US" dirty="0"/>
              <a:t>Pre-fabricated systems design for testing components</a:t>
            </a:r>
          </a:p>
          <a:p>
            <a:pPr lvl="1"/>
            <a:endParaRPr lang="en-US" dirty="0"/>
          </a:p>
          <a:p>
            <a:r>
              <a:rPr lang="en-US" dirty="0"/>
              <a:t>Small-scale test PCBs</a:t>
            </a:r>
          </a:p>
          <a:p>
            <a:pPr lvl="1"/>
            <a:r>
              <a:rPr lang="en-US" dirty="0"/>
              <a:t>Design a PCB that demonstrates the thing you’re interested in</a:t>
            </a:r>
          </a:p>
          <a:p>
            <a:pPr lvl="2"/>
            <a:r>
              <a:rPr lang="en-US" dirty="0"/>
              <a:t>Making a PCB is less hard than some might think (Eagle, </a:t>
            </a:r>
            <a:r>
              <a:rPr lang="en-US" dirty="0">
                <a:hlinkClick r:id="rId2"/>
              </a:rPr>
              <a:t>Fritzing</a:t>
            </a:r>
            <a:r>
              <a:rPr lang="en-US" dirty="0"/>
              <a:t>, etc.)</a:t>
            </a:r>
          </a:p>
          <a:p>
            <a:pPr lvl="2"/>
            <a:r>
              <a:rPr lang="en-US" dirty="0"/>
              <a:t>$20-30 for small, low-speed PCBs from batch services like </a:t>
            </a:r>
            <a:r>
              <a:rPr lang="en-US" dirty="0">
                <a:hlinkClick r:id="rId3"/>
              </a:rPr>
              <a:t>OSHPark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9CE9-2F08-47F8-B993-29C71A78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additional product photo">
            <a:extLst>
              <a:ext uri="{FF2B5EF4-FFF2-40B4-BE49-F238E27FC236}">
                <a16:creationId xmlns:a16="http://schemas.microsoft.com/office/drawing/2014/main" id="{C39CCAF5-3C2B-40EA-8311-C0D3D527C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21449" y="251930"/>
            <a:ext cx="2080130" cy="156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RF52840 DK">
            <a:extLst>
              <a:ext uri="{FF2B5EF4-FFF2-40B4-BE49-F238E27FC236}">
                <a16:creationId xmlns:a16="http://schemas.microsoft.com/office/drawing/2014/main" id="{86B2D013-FCBD-4B94-9B5A-F1D2C5125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00588" y="582663"/>
            <a:ext cx="1824318" cy="3810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73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Breadboards for 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20775"/>
            <a:ext cx="10972800" cy="5029200"/>
          </a:xfrm>
        </p:spPr>
        <p:txBody>
          <a:bodyPr/>
          <a:lstStyle/>
          <a:p>
            <a:r>
              <a:rPr lang="en-US" dirty="0"/>
              <a:t>Reusable platform for temporary circuits</a:t>
            </a:r>
          </a:p>
          <a:p>
            <a:pPr lvl="1"/>
            <a:endParaRPr lang="en-US" dirty="0"/>
          </a:p>
          <a:p>
            <a:r>
              <a:rPr lang="en-US" dirty="0"/>
              <a:t>Plug in jumper wires and through-hold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 descr="breadboard5">
            <a:extLst>
              <a:ext uri="{FF2B5EF4-FFF2-40B4-BE49-F238E27FC236}">
                <a16:creationId xmlns:a16="http://schemas.microsoft.com/office/drawing/2014/main" id="{8DD5F21E-5599-4E4B-9F88-C8E3F3673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68238" y="2834639"/>
            <a:ext cx="6863820" cy="35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Newbiehack-Resistors-4!7K-Ohm-Quarterwatt-Through-Hole">
            <a:extLst>
              <a:ext uri="{FF2B5EF4-FFF2-40B4-BE49-F238E27FC236}">
                <a16:creationId xmlns:a16="http://schemas.microsoft.com/office/drawing/2014/main" id="{C78CC2FC-8255-4E6B-9E2B-269F9FB64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60103" y="357521"/>
            <a:ext cx="2358996" cy="24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01266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966</TotalTime>
  <Words>907</Words>
  <Application>Microsoft Office PowerPoint</Application>
  <PresentationFormat>Widescreen</PresentationFormat>
  <Paragraphs>236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Tahoma</vt:lpstr>
      <vt:lpstr>Class Slides</vt:lpstr>
      <vt:lpstr>Lecture 10 Prototyping</vt:lpstr>
      <vt:lpstr>Administrivia</vt:lpstr>
      <vt:lpstr>Today’s Goals</vt:lpstr>
      <vt:lpstr>Outline</vt:lpstr>
      <vt:lpstr>Prototyping goals</vt:lpstr>
      <vt:lpstr>Isolating tests</vt:lpstr>
      <vt:lpstr>Buying Parts</vt:lpstr>
      <vt:lpstr>Prototyping methods</vt:lpstr>
      <vt:lpstr>Breadboards for prototyping</vt:lpstr>
      <vt:lpstr>How a breadboard works</vt:lpstr>
      <vt:lpstr>Breadboard LED example</vt:lpstr>
      <vt:lpstr>Breadboard guidelines</vt:lpstr>
      <vt:lpstr>More permanent breadboards</vt:lpstr>
      <vt:lpstr>When to not use breadboards</vt:lpstr>
      <vt:lpstr>Outline</vt:lpstr>
      <vt:lpstr>Prototyping with a breadboard</vt:lpstr>
      <vt:lpstr>Jumper wires</vt:lpstr>
      <vt:lpstr>Microbit</vt:lpstr>
      <vt:lpstr>Resistors</vt:lpstr>
      <vt:lpstr>Resistor color codes</vt:lpstr>
      <vt:lpstr>Example: determine the resistor</vt:lpstr>
      <vt:lpstr>Example: determine the resistor</vt:lpstr>
      <vt:lpstr>Potentiometers</vt:lpstr>
      <vt:lpstr>LEDs</vt:lpstr>
      <vt:lpstr>RGB LED</vt:lpstr>
      <vt:lpstr>Sensors</vt:lpstr>
      <vt:lpstr>PowerPoint Presentation</vt:lpstr>
      <vt:lpstr>PowerPoint Presentation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Prototyping</dc:title>
  <dc:creator>Branden Ghena</dc:creator>
  <cp:lastModifiedBy>Branden Ghena</cp:lastModifiedBy>
  <cp:revision>27</cp:revision>
  <dcterms:created xsi:type="dcterms:W3CDTF">2021-04-28T01:32:47Z</dcterms:created>
  <dcterms:modified xsi:type="dcterms:W3CDTF">2021-04-28T17:39:33Z</dcterms:modified>
</cp:coreProperties>
</file>