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8"/>
  </p:notesMasterIdLst>
  <p:sldIdLst>
    <p:sldId id="256" r:id="rId2"/>
    <p:sldId id="403" r:id="rId3"/>
    <p:sldId id="264" r:id="rId4"/>
    <p:sldId id="348" r:id="rId5"/>
    <p:sldId id="388" r:id="rId6"/>
    <p:sldId id="383" r:id="rId7"/>
    <p:sldId id="389" r:id="rId8"/>
    <p:sldId id="390" r:id="rId9"/>
    <p:sldId id="394" r:id="rId10"/>
    <p:sldId id="391" r:id="rId11"/>
    <p:sldId id="392" r:id="rId12"/>
    <p:sldId id="396" r:id="rId13"/>
    <p:sldId id="395" r:id="rId14"/>
    <p:sldId id="414" r:id="rId15"/>
    <p:sldId id="385" r:id="rId16"/>
    <p:sldId id="399" r:id="rId17"/>
    <p:sldId id="418" r:id="rId18"/>
    <p:sldId id="387" r:id="rId19"/>
    <p:sldId id="400" r:id="rId20"/>
    <p:sldId id="401" r:id="rId21"/>
    <p:sldId id="404" r:id="rId22"/>
    <p:sldId id="402" r:id="rId23"/>
    <p:sldId id="415" r:id="rId24"/>
    <p:sldId id="397" r:id="rId25"/>
    <p:sldId id="398" r:id="rId26"/>
    <p:sldId id="411" r:id="rId27"/>
    <p:sldId id="405" r:id="rId28"/>
    <p:sldId id="406" r:id="rId29"/>
    <p:sldId id="407" r:id="rId30"/>
    <p:sldId id="408" r:id="rId31"/>
    <p:sldId id="409" r:id="rId32"/>
    <p:sldId id="410" r:id="rId33"/>
    <p:sldId id="412" r:id="rId34"/>
    <p:sldId id="413" r:id="rId35"/>
    <p:sldId id="417" r:id="rId36"/>
    <p:sldId id="41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03"/>
            <p14:sldId id="264"/>
          </p14:sldIdLst>
        </p14:section>
        <p14:section name="Digital-to-Analog Converters" id="{B55B8E8C-5EAB-4A1E-A4E9-AE5E896E46FA}">
          <p14:sldIdLst>
            <p14:sldId id="348"/>
            <p14:sldId id="388"/>
            <p14:sldId id="383"/>
            <p14:sldId id="389"/>
            <p14:sldId id="390"/>
            <p14:sldId id="394"/>
            <p14:sldId id="391"/>
            <p14:sldId id="392"/>
            <p14:sldId id="396"/>
            <p14:sldId id="395"/>
          </p14:sldIdLst>
        </p14:section>
        <p14:section name="Pulse-Width Modulation" id="{B3FEFABE-249F-408E-AD5C-1D267F5E069D}">
          <p14:sldIdLst>
            <p14:sldId id="414"/>
            <p14:sldId id="385"/>
            <p14:sldId id="399"/>
            <p14:sldId id="418"/>
            <p14:sldId id="387"/>
            <p14:sldId id="400"/>
            <p14:sldId id="401"/>
            <p14:sldId id="404"/>
            <p14:sldId id="402"/>
          </p14:sldIdLst>
        </p14:section>
        <p14:section name="nRF52 PWM" id="{4517A366-D2DC-4293-AFB7-5ADEE2D372F7}">
          <p14:sldIdLst>
            <p14:sldId id="415"/>
            <p14:sldId id="397"/>
            <p14:sldId id="398"/>
            <p14:sldId id="411"/>
            <p14:sldId id="405"/>
            <p14:sldId id="406"/>
            <p14:sldId id="407"/>
            <p14:sldId id="408"/>
            <p14:sldId id="409"/>
            <p14:sldId id="410"/>
            <p14:sldId id="412"/>
            <p14:sldId id="413"/>
            <p14:sldId id="417"/>
          </p14:sldIdLst>
        </p14:section>
        <p14:section name="Wrapup" id="{29A7F866-9DA9-446B-8359-CE426CB89C7A}">
          <p14:sldIdLst>
            <p14:sldId id="4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infocenter.nordicsemi.com/index.jsp?topic=%2Fsdk_nrf5_v16.0.0%2Fgroup__nrfx__pwm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Analog Output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436DC-4062-46CA-B2F2-70EC4C1B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resolution is not sufficient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10A4-A916-43F1-8D34-7540BE5E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814411" cy="5029200"/>
          </a:xfrm>
        </p:spPr>
        <p:txBody>
          <a:bodyPr/>
          <a:lstStyle/>
          <a:p>
            <a:r>
              <a:rPr lang="en-US" dirty="0"/>
              <a:t>DAC frequency corresponds to representable signal changes</a:t>
            </a:r>
          </a:p>
          <a:p>
            <a:pPr lvl="1"/>
            <a:r>
              <a:rPr lang="en-US" dirty="0"/>
              <a:t>Rise and fall times</a:t>
            </a:r>
          </a:p>
          <a:p>
            <a:endParaRPr lang="en-US" dirty="0"/>
          </a:p>
          <a:p>
            <a:r>
              <a:rPr lang="en-US" dirty="0"/>
              <a:t>Even an infinite resolution DAC cannot represent a signal if it is not fast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324680-6703-4D8B-B1EC-F524583B8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ACE910F9-6BCF-4EBC-BC02-70FCBD4F6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969136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>
            <a:extLst>
              <a:ext uri="{FF2B5EF4-FFF2-40B4-BE49-F238E27FC236}">
                <a16:creationId xmlns:a16="http://schemas.microsoft.com/office/drawing/2014/main" id="{504FCCA7-45E8-44A9-8673-CB10D08D9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428" y="3783809"/>
            <a:ext cx="4422966" cy="2572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0882D3-615F-4342-9029-466DDB951573}"/>
              </a:ext>
            </a:extLst>
          </p:cNvPr>
          <p:cNvCxnSpPr>
            <a:cxnSpLocks/>
          </p:cNvCxnSpPr>
          <p:nvPr/>
        </p:nvCxnSpPr>
        <p:spPr>
          <a:xfrm>
            <a:off x="779063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EE86F5D-F2E1-4D26-93E7-42ACEDDBDC52}"/>
              </a:ext>
            </a:extLst>
          </p:cNvPr>
          <p:cNvCxnSpPr>
            <a:cxnSpLocks/>
          </p:cNvCxnSpPr>
          <p:nvPr/>
        </p:nvCxnSpPr>
        <p:spPr>
          <a:xfrm>
            <a:off x="8058949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7051292-D7C7-4161-BC6D-2EF7A5E240F3}"/>
              </a:ext>
            </a:extLst>
          </p:cNvPr>
          <p:cNvCxnSpPr>
            <a:cxnSpLocks/>
          </p:cNvCxnSpPr>
          <p:nvPr/>
        </p:nvCxnSpPr>
        <p:spPr>
          <a:xfrm>
            <a:off x="8329405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F11898-CBB6-45DF-BE6F-801757BDC9A4}"/>
              </a:ext>
            </a:extLst>
          </p:cNvPr>
          <p:cNvCxnSpPr>
            <a:cxnSpLocks/>
          </p:cNvCxnSpPr>
          <p:nvPr/>
        </p:nvCxnSpPr>
        <p:spPr>
          <a:xfrm>
            <a:off x="857410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227A669-8725-4D1C-8CBE-550ECDEB0899}"/>
              </a:ext>
            </a:extLst>
          </p:cNvPr>
          <p:cNvCxnSpPr>
            <a:cxnSpLocks/>
          </p:cNvCxnSpPr>
          <p:nvPr/>
        </p:nvCxnSpPr>
        <p:spPr>
          <a:xfrm>
            <a:off x="884241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BC8809A-93AB-43A6-90C9-3EEB343BACC1}"/>
              </a:ext>
            </a:extLst>
          </p:cNvPr>
          <p:cNvCxnSpPr>
            <a:cxnSpLocks/>
          </p:cNvCxnSpPr>
          <p:nvPr/>
        </p:nvCxnSpPr>
        <p:spPr>
          <a:xfrm>
            <a:off x="911287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EB8B18-2107-406F-9611-29AB22FD9813}"/>
              </a:ext>
            </a:extLst>
          </p:cNvPr>
          <p:cNvCxnSpPr>
            <a:cxnSpLocks/>
          </p:cNvCxnSpPr>
          <p:nvPr/>
        </p:nvCxnSpPr>
        <p:spPr>
          <a:xfrm>
            <a:off x="934683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BBC010-7A49-482C-A3E8-C6D873E4A5AD}"/>
              </a:ext>
            </a:extLst>
          </p:cNvPr>
          <p:cNvCxnSpPr>
            <a:cxnSpLocks/>
          </p:cNvCxnSpPr>
          <p:nvPr/>
        </p:nvCxnSpPr>
        <p:spPr>
          <a:xfrm>
            <a:off x="9615146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364B19-B6D2-4B47-84B0-D5BA369756E8}"/>
              </a:ext>
            </a:extLst>
          </p:cNvPr>
          <p:cNvCxnSpPr>
            <a:cxnSpLocks/>
          </p:cNvCxnSpPr>
          <p:nvPr/>
        </p:nvCxnSpPr>
        <p:spPr>
          <a:xfrm>
            <a:off x="9885602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C7FB1-00CF-4163-8AF7-00D5DFB2836E}"/>
              </a:ext>
            </a:extLst>
          </p:cNvPr>
          <p:cNvCxnSpPr>
            <a:cxnSpLocks/>
          </p:cNvCxnSpPr>
          <p:nvPr/>
        </p:nvCxnSpPr>
        <p:spPr>
          <a:xfrm>
            <a:off x="1012923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979D790-DE0A-4E5D-A57B-451C683DB4FD}"/>
              </a:ext>
            </a:extLst>
          </p:cNvPr>
          <p:cNvCxnSpPr>
            <a:cxnSpLocks/>
          </p:cNvCxnSpPr>
          <p:nvPr/>
        </p:nvCxnSpPr>
        <p:spPr>
          <a:xfrm>
            <a:off x="10397544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31DA680-1A32-4763-9965-80CBDF40CDBA}"/>
              </a:ext>
            </a:extLst>
          </p:cNvPr>
          <p:cNvCxnSpPr>
            <a:cxnSpLocks/>
          </p:cNvCxnSpPr>
          <p:nvPr/>
        </p:nvCxnSpPr>
        <p:spPr>
          <a:xfrm>
            <a:off x="10668000" y="1143000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EE5EC-D73B-4582-B507-EFB45628C78A}"/>
              </a:ext>
            </a:extLst>
          </p:cNvPr>
          <p:cNvCxnSpPr>
            <a:cxnSpLocks/>
          </p:cNvCxnSpPr>
          <p:nvPr/>
        </p:nvCxnSpPr>
        <p:spPr>
          <a:xfrm>
            <a:off x="7656484" y="163561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FDFBEE4-BCA4-4947-BDA4-E8675167D99A}"/>
              </a:ext>
            </a:extLst>
          </p:cNvPr>
          <p:cNvCxnSpPr>
            <a:cxnSpLocks/>
          </p:cNvCxnSpPr>
          <p:nvPr/>
        </p:nvCxnSpPr>
        <p:spPr>
          <a:xfrm>
            <a:off x="7924794" y="13630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E4F5-2983-4009-AEF2-B1FB84AF5321}"/>
              </a:ext>
            </a:extLst>
          </p:cNvPr>
          <p:cNvCxnSpPr>
            <a:cxnSpLocks/>
          </p:cNvCxnSpPr>
          <p:nvPr/>
        </p:nvCxnSpPr>
        <p:spPr>
          <a:xfrm>
            <a:off x="8217782" y="222750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2C969C0-DAFC-4A6A-B932-936C15B88D68}"/>
              </a:ext>
            </a:extLst>
          </p:cNvPr>
          <p:cNvCxnSpPr>
            <a:cxnSpLocks/>
          </p:cNvCxnSpPr>
          <p:nvPr/>
        </p:nvCxnSpPr>
        <p:spPr>
          <a:xfrm>
            <a:off x="8486092" y="3101662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F0ABAE9-3DFE-4D4A-9586-501B0314BEB0}"/>
              </a:ext>
            </a:extLst>
          </p:cNvPr>
          <p:cNvCxnSpPr>
            <a:cxnSpLocks/>
          </p:cNvCxnSpPr>
          <p:nvPr/>
        </p:nvCxnSpPr>
        <p:spPr>
          <a:xfrm>
            <a:off x="8715765" y="3475137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552226F-ADC8-4214-ADBF-AADB184651BD}"/>
              </a:ext>
            </a:extLst>
          </p:cNvPr>
          <p:cNvCxnSpPr>
            <a:cxnSpLocks/>
          </p:cNvCxnSpPr>
          <p:nvPr/>
        </p:nvCxnSpPr>
        <p:spPr>
          <a:xfrm>
            <a:off x="9027005" y="329484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6877CC-4541-4B8B-9A54-8D49DA1B78C3}"/>
              </a:ext>
            </a:extLst>
          </p:cNvPr>
          <p:cNvCxnSpPr>
            <a:cxnSpLocks/>
          </p:cNvCxnSpPr>
          <p:nvPr/>
        </p:nvCxnSpPr>
        <p:spPr>
          <a:xfrm>
            <a:off x="9234756" y="2831206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5A994F-788F-4191-8202-F235A2FE3913}"/>
              </a:ext>
            </a:extLst>
          </p:cNvPr>
          <p:cNvCxnSpPr>
            <a:cxnSpLocks/>
          </p:cNvCxnSpPr>
          <p:nvPr/>
        </p:nvCxnSpPr>
        <p:spPr>
          <a:xfrm>
            <a:off x="9503066" y="2481330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2747BB0-DAF8-4CB7-AD33-08BEA9169BDE}"/>
              </a:ext>
            </a:extLst>
          </p:cNvPr>
          <p:cNvCxnSpPr>
            <a:cxnSpLocks/>
          </p:cNvCxnSpPr>
          <p:nvPr/>
        </p:nvCxnSpPr>
        <p:spPr>
          <a:xfrm>
            <a:off x="9773523" y="2429815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D4ED403-16CE-4345-9DBF-F595AFEA4294}"/>
              </a:ext>
            </a:extLst>
          </p:cNvPr>
          <p:cNvCxnSpPr>
            <a:cxnSpLocks/>
          </p:cNvCxnSpPr>
          <p:nvPr/>
        </p:nvCxnSpPr>
        <p:spPr>
          <a:xfrm>
            <a:off x="9998903" y="267451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12CDB1-F982-425A-92E9-A3651D4B395C}"/>
              </a:ext>
            </a:extLst>
          </p:cNvPr>
          <p:cNvCxnSpPr>
            <a:cxnSpLocks/>
          </p:cNvCxnSpPr>
          <p:nvPr/>
        </p:nvCxnSpPr>
        <p:spPr>
          <a:xfrm>
            <a:off x="10250040" y="299648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5F4E1A3-9ADB-4BD7-9BB3-F5D30100D03C}"/>
              </a:ext>
            </a:extLst>
          </p:cNvPr>
          <p:cNvCxnSpPr>
            <a:cxnSpLocks/>
          </p:cNvCxnSpPr>
          <p:nvPr/>
        </p:nvCxnSpPr>
        <p:spPr>
          <a:xfrm>
            <a:off x="10533376" y="3125274"/>
            <a:ext cx="26831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33A7786-0871-4C44-AFA6-DE77E184E3BB}"/>
              </a:ext>
            </a:extLst>
          </p:cNvPr>
          <p:cNvCxnSpPr>
            <a:cxnSpLocks/>
          </p:cNvCxnSpPr>
          <p:nvPr/>
        </p:nvCxnSpPr>
        <p:spPr>
          <a:xfrm>
            <a:off x="8058949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C9CE5B8-2785-4C6C-B384-6392316C5261}"/>
              </a:ext>
            </a:extLst>
          </p:cNvPr>
          <p:cNvCxnSpPr>
            <a:cxnSpLocks/>
          </p:cNvCxnSpPr>
          <p:nvPr/>
        </p:nvCxnSpPr>
        <p:spPr>
          <a:xfrm>
            <a:off x="857410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0554C42-7295-445E-8116-D93812A08A91}"/>
              </a:ext>
            </a:extLst>
          </p:cNvPr>
          <p:cNvCxnSpPr>
            <a:cxnSpLocks/>
          </p:cNvCxnSpPr>
          <p:nvPr/>
        </p:nvCxnSpPr>
        <p:spPr>
          <a:xfrm>
            <a:off x="911287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B64E199-6763-487F-951C-5EE39C903334}"/>
              </a:ext>
            </a:extLst>
          </p:cNvPr>
          <p:cNvCxnSpPr>
            <a:cxnSpLocks/>
          </p:cNvCxnSpPr>
          <p:nvPr/>
        </p:nvCxnSpPr>
        <p:spPr>
          <a:xfrm>
            <a:off x="9615146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2B90183-F1AB-4773-9BD9-F2F654F1499B}"/>
              </a:ext>
            </a:extLst>
          </p:cNvPr>
          <p:cNvCxnSpPr>
            <a:cxnSpLocks/>
          </p:cNvCxnSpPr>
          <p:nvPr/>
        </p:nvCxnSpPr>
        <p:spPr>
          <a:xfrm>
            <a:off x="10129234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A9D69ED-CDAE-49B8-81B9-6F4B41F23988}"/>
              </a:ext>
            </a:extLst>
          </p:cNvPr>
          <p:cNvCxnSpPr>
            <a:cxnSpLocks/>
          </p:cNvCxnSpPr>
          <p:nvPr/>
        </p:nvCxnSpPr>
        <p:spPr>
          <a:xfrm>
            <a:off x="10668000" y="3957673"/>
            <a:ext cx="0" cy="2398677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C10E66D-B17F-4337-933E-52C73D19F58A}"/>
              </a:ext>
            </a:extLst>
          </p:cNvPr>
          <p:cNvCxnSpPr>
            <a:cxnSpLocks/>
          </p:cNvCxnSpPr>
          <p:nvPr/>
        </p:nvCxnSpPr>
        <p:spPr>
          <a:xfrm>
            <a:off x="7814250" y="420344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D5C25C-19D5-4C91-B611-4F8D2C1D3720}"/>
              </a:ext>
            </a:extLst>
          </p:cNvPr>
          <p:cNvCxnSpPr>
            <a:cxnSpLocks/>
          </p:cNvCxnSpPr>
          <p:nvPr/>
        </p:nvCxnSpPr>
        <p:spPr>
          <a:xfrm>
            <a:off x="8327259" y="588843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D4869F4-3979-430D-8E78-0E60BDCCB392}"/>
              </a:ext>
            </a:extLst>
          </p:cNvPr>
          <p:cNvCxnSpPr>
            <a:cxnSpLocks/>
          </p:cNvCxnSpPr>
          <p:nvPr/>
        </p:nvCxnSpPr>
        <p:spPr>
          <a:xfrm>
            <a:off x="8831681" y="6151375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8BBFF84-1B98-47FF-A6A0-D7104FF644B8}"/>
              </a:ext>
            </a:extLst>
          </p:cNvPr>
          <p:cNvCxnSpPr>
            <a:cxnSpLocks/>
          </p:cNvCxnSpPr>
          <p:nvPr/>
        </p:nvCxnSpPr>
        <p:spPr>
          <a:xfrm>
            <a:off x="9346836" y="5336787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0324D10-A55B-4C4A-A491-DDEB260667C3}"/>
              </a:ext>
            </a:extLst>
          </p:cNvPr>
          <p:cNvCxnSpPr>
            <a:cxnSpLocks/>
          </p:cNvCxnSpPr>
          <p:nvPr/>
        </p:nvCxnSpPr>
        <p:spPr>
          <a:xfrm>
            <a:off x="9885602" y="5478454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3A349E9-1A3C-44BC-BDDD-280C7B44D39F}"/>
              </a:ext>
            </a:extLst>
          </p:cNvPr>
          <p:cNvCxnSpPr>
            <a:cxnSpLocks/>
          </p:cNvCxnSpPr>
          <p:nvPr/>
        </p:nvCxnSpPr>
        <p:spPr>
          <a:xfrm>
            <a:off x="10402904" y="5967852"/>
            <a:ext cx="515155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080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3D339-5394-44D9-9A7F-404E777C0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6359875" cy="685800"/>
          </a:xfrm>
        </p:spPr>
        <p:txBody>
          <a:bodyPr/>
          <a:lstStyle/>
          <a:p>
            <a:r>
              <a:rPr lang="en-US" dirty="0"/>
              <a:t>Low-pass filter smooths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7AF0E-7A81-484D-A47D-264678892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3889" cy="5029200"/>
          </a:xfrm>
        </p:spPr>
        <p:txBody>
          <a:bodyPr/>
          <a:lstStyle/>
          <a:p>
            <a:r>
              <a:rPr lang="en-US" dirty="0"/>
              <a:t>Low-pass filter delays changes in voltage and smoothly transitions between them</a:t>
            </a:r>
          </a:p>
          <a:p>
            <a:pPr lvl="1"/>
            <a:r>
              <a:rPr lang="en-US" dirty="0"/>
              <a:t>Low-frequency signals stay</a:t>
            </a:r>
          </a:p>
          <a:p>
            <a:pPr lvl="1"/>
            <a:r>
              <a:rPr lang="en-US" dirty="0"/>
              <a:t>High-frequency are smoothed</a:t>
            </a:r>
          </a:p>
          <a:p>
            <a:pPr lvl="1"/>
            <a:endParaRPr lang="en-US" dirty="0"/>
          </a:p>
          <a:p>
            <a:r>
              <a:rPr lang="en-US" dirty="0"/>
              <a:t>Greatly improves quality of output but must be tuned to the desired signal frequency</a:t>
            </a:r>
          </a:p>
          <a:p>
            <a:pPr lvl="1"/>
            <a:r>
              <a:rPr lang="en-US" dirty="0"/>
              <a:t>Usually not included in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42D0-EF1D-4D5C-87D6-EAA86B1D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3074" name="Picture 2" descr="BiQuadDesigner">
            <a:extLst>
              <a:ext uri="{FF2B5EF4-FFF2-40B4-BE49-F238E27FC236}">
                <a16:creationId xmlns:a16="http://schemas.microsoft.com/office/drawing/2014/main" id="{BE881EBE-FA59-4BB5-BC3B-787341D71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6D88A1F-21B1-4FCD-A4AE-16B91F04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539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26143-96B9-47A0-9027-601363D75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9180B-F2E2-447B-81D3-6D4A1FD6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use an analog output for?</a:t>
            </a:r>
          </a:p>
          <a:p>
            <a:endParaRPr lang="en-US" b="1" dirty="0"/>
          </a:p>
          <a:p>
            <a:pPr lvl="1"/>
            <a:r>
              <a:rPr lang="en-US" dirty="0"/>
              <a:t>Audio output</a:t>
            </a:r>
          </a:p>
          <a:p>
            <a:pPr lvl="2"/>
            <a:r>
              <a:rPr lang="en-US" dirty="0"/>
              <a:t>But it needs to be high quality (resolution and speed)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Motors</a:t>
            </a:r>
          </a:p>
          <a:p>
            <a:pPr lvl="2"/>
            <a:r>
              <a:rPr lang="en-US" dirty="0"/>
              <a:t>But only with a controller that actually drives them with enough current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LED brightness</a:t>
            </a:r>
          </a:p>
          <a:p>
            <a:pPr lvl="2"/>
            <a:endParaRPr lang="en-US" dirty="0"/>
          </a:p>
          <a:p>
            <a:pPr lvl="1"/>
            <a:r>
              <a:rPr lang="en-US" u="sng" dirty="0"/>
              <a:t>Not Much</a:t>
            </a:r>
          </a:p>
          <a:p>
            <a:pPr lvl="2"/>
            <a:r>
              <a:rPr lang="en-US" dirty="0"/>
              <a:t>And these last two can be done more easily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CD3D1-8DF0-4980-A476-2463578E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51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59382-795A-4B23-B8FC-DD526723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DACs are uncommon in microcontrollers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6C97B-95AC-4280-96DF-6C56A85C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rare, but not ubiquitous either</a:t>
            </a:r>
          </a:p>
          <a:p>
            <a:pPr lvl="1"/>
            <a:r>
              <a:rPr lang="en-US" dirty="0"/>
              <a:t>Every microcontroller has GPIO</a:t>
            </a:r>
          </a:p>
          <a:p>
            <a:pPr lvl="1"/>
            <a:r>
              <a:rPr lang="en-US" dirty="0"/>
              <a:t>Just about every microcontroller has an ADC</a:t>
            </a:r>
          </a:p>
          <a:p>
            <a:pPr lvl="1"/>
            <a:r>
              <a:rPr lang="en-US" dirty="0"/>
              <a:t>Some microcontrollers have DACs</a:t>
            </a:r>
          </a:p>
          <a:p>
            <a:pPr lvl="1"/>
            <a:endParaRPr lang="en-US" dirty="0"/>
          </a:p>
          <a:p>
            <a:r>
              <a:rPr lang="en-US" dirty="0"/>
              <a:t>Reasons</a:t>
            </a:r>
          </a:p>
          <a:p>
            <a:pPr lvl="1"/>
            <a:r>
              <a:rPr lang="en-US" dirty="0"/>
              <a:t>Hardware is complicated (but we could fit it if we wanted)</a:t>
            </a:r>
          </a:p>
          <a:p>
            <a:pPr lvl="1"/>
            <a:r>
              <a:rPr lang="en-US" dirty="0"/>
              <a:t>Use cases are uncommon (and might need very high quality)</a:t>
            </a:r>
          </a:p>
          <a:p>
            <a:pPr lvl="2"/>
            <a:r>
              <a:rPr lang="en-US" dirty="0"/>
              <a:t>Many devices can be controller digitally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Pulse-Width Modulation (PWM) can emulate usably analog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55C9B-5060-4533-A0CF-D8A4C1E5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382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b="1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86037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Pulse-Width 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92450" cy="5029200"/>
          </a:xfrm>
        </p:spPr>
        <p:txBody>
          <a:bodyPr/>
          <a:lstStyle/>
          <a:p>
            <a:r>
              <a:rPr lang="en-US" dirty="0"/>
              <a:t>Much easier to control high or low than an analog output</a:t>
            </a:r>
          </a:p>
          <a:p>
            <a:endParaRPr lang="en-US" dirty="0"/>
          </a:p>
          <a:p>
            <a:r>
              <a:rPr lang="en-US" dirty="0"/>
              <a:t>Idea: modify how long a signal is high within some switching frequency, </a:t>
            </a:r>
            <a:r>
              <a:rPr lang="en-US" dirty="0" err="1"/>
              <a:t>a.k.a</a:t>
            </a:r>
            <a:r>
              <a:rPr lang="en-US" dirty="0"/>
              <a:t> duty cycle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 50% of the time for half voltage</a:t>
            </a:r>
          </a:p>
          <a:p>
            <a:pPr lvl="1"/>
            <a:r>
              <a:rPr lang="en-US" dirty="0"/>
              <a:t>On 10% of the time for tenth voltage</a:t>
            </a:r>
          </a:p>
          <a:p>
            <a:pPr lvl="1"/>
            <a:endParaRPr lang="en-US" dirty="0"/>
          </a:p>
          <a:p>
            <a:r>
              <a:rPr lang="en-US" dirty="0"/>
              <a:t>Duty cycle, not frequency!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C43DCC9E-E91A-490B-8855-09B3819F8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2957" y="292396"/>
            <a:ext cx="4067437" cy="2790887"/>
          </a:xfrm>
          <a:prstGeom prst="rect">
            <a:avLst/>
          </a:prstGeom>
          <a:ln w="12700">
            <a:miter lim="400000"/>
          </a:ln>
        </p:spPr>
      </p:pic>
      <p:pic>
        <p:nvPicPr>
          <p:cNvPr id="5124" name="Picture 4" descr="What is PWM?">
            <a:extLst>
              <a:ext uri="{FF2B5EF4-FFF2-40B4-BE49-F238E27FC236}">
                <a16:creationId xmlns:a16="http://schemas.microsoft.com/office/drawing/2014/main" id="{1CB91635-0700-41B5-9E13-87592F842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7467" y="3393665"/>
            <a:ext cx="4332927" cy="29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51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PWM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5E39334-1DEA-4450-A473-31AB16933B4A}"/>
              </a:ext>
            </a:extLst>
          </p:cNvPr>
          <p:cNvGrpSpPr/>
          <p:nvPr/>
        </p:nvGrpSpPr>
        <p:grpSpPr>
          <a:xfrm>
            <a:off x="1401861" y="1259576"/>
            <a:ext cx="9384265" cy="4751597"/>
            <a:chOff x="1707489" y="1053665"/>
            <a:chExt cx="8773009" cy="3882780"/>
          </a:xfrm>
        </p:grpSpPr>
        <p:pic>
          <p:nvPicPr>
            <p:cNvPr id="6" name="Picture 2" descr="pwm-ppm-signal-example">
              <a:extLst>
                <a:ext uri="{FF2B5EF4-FFF2-40B4-BE49-F238E27FC236}">
                  <a16:creationId xmlns:a16="http://schemas.microsoft.com/office/drawing/2014/main" id="{ED1E0E5A-77EA-46EF-AA29-C9BDD3CE8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838"/>
            <a:stretch/>
          </p:blipFill>
          <p:spPr bwMode="auto">
            <a:xfrm rot="21540000">
              <a:off x="1739496" y="1053665"/>
              <a:ext cx="8681211" cy="3743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563752-A1B4-4A9D-A84A-23BF51C66311}"/>
                </a:ext>
              </a:extLst>
            </p:cNvPr>
            <p:cNvSpPr/>
            <p:nvPr/>
          </p:nvSpPr>
          <p:spPr>
            <a:xfrm>
              <a:off x="1707489" y="4470400"/>
              <a:ext cx="8773009" cy="46604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594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64745-5FDC-4304-BEF3-3912FA00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Low-pass approach works here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68D8C-F6BE-401B-A4EE-046E30D55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672069" cy="5029200"/>
          </a:xfrm>
        </p:spPr>
        <p:txBody>
          <a:bodyPr/>
          <a:lstStyle/>
          <a:p>
            <a:r>
              <a:rPr lang="en-US" dirty="0"/>
              <a:t>Importantly, many devices are inherent low-pass filters</a:t>
            </a:r>
          </a:p>
          <a:p>
            <a:endParaRPr lang="en-US" dirty="0"/>
          </a:p>
          <a:p>
            <a:r>
              <a:rPr lang="en-US" dirty="0"/>
              <a:t>Heaters, Motors</a:t>
            </a:r>
          </a:p>
          <a:p>
            <a:endParaRPr lang="en-US" dirty="0"/>
          </a:p>
          <a:p>
            <a:r>
              <a:rPr lang="en-US" dirty="0"/>
              <a:t>LEDs are not</a:t>
            </a:r>
          </a:p>
          <a:p>
            <a:pPr lvl="1"/>
            <a:r>
              <a:rPr lang="en-US" dirty="0"/>
              <a:t>But our eyes are!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2506EB-1D1B-431E-9A12-2D800DC3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2" descr="BiQuadDesigner">
            <a:extLst>
              <a:ext uri="{FF2B5EF4-FFF2-40B4-BE49-F238E27FC236}">
                <a16:creationId xmlns:a16="http://schemas.microsoft.com/office/drawing/2014/main" id="{5A8F4624-26A9-4141-9507-EA3000EFB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484" y="2370517"/>
            <a:ext cx="5068910" cy="3801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88FAA5-6F49-4377-85BA-5B93A0192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8079" y="260247"/>
            <a:ext cx="4020495" cy="2110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2797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4018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Vary duty cycle by selecting transition points</a:t>
            </a:r>
          </a:p>
          <a:p>
            <a:pPr lvl="1"/>
            <a:r>
              <a:rPr lang="en-US" dirty="0"/>
              <a:t>Time when set</a:t>
            </a:r>
          </a:p>
          <a:p>
            <a:pPr lvl="1"/>
            <a:r>
              <a:rPr lang="en-US" dirty="0"/>
              <a:t>Time when unset</a:t>
            </a:r>
          </a:p>
          <a:p>
            <a:pPr lvl="1"/>
            <a:endParaRPr lang="en-US" dirty="0"/>
          </a:p>
          <a:p>
            <a:r>
              <a:rPr lang="en-US" dirty="0"/>
              <a:t>Repeat every cycle</a:t>
            </a:r>
          </a:p>
          <a:p>
            <a:pPr lvl="1"/>
            <a:r>
              <a:rPr lang="en-US" dirty="0"/>
              <a:t>Period much faster than signal if possible</a:t>
            </a:r>
          </a:p>
          <a:p>
            <a:pPr lvl="1"/>
            <a:r>
              <a:rPr lang="en-US" dirty="0"/>
              <a:t>Makes analog approximation more accurate</a:t>
            </a:r>
          </a:p>
          <a:p>
            <a:pPr lvl="1"/>
            <a:r>
              <a:rPr lang="en-US" dirty="0"/>
              <a:t>Example: LED switching frequency</a:t>
            </a:r>
          </a:p>
          <a:p>
            <a:pPr lvl="1"/>
            <a:endParaRPr lang="en-US" dirty="0"/>
          </a:p>
          <a:p>
            <a:r>
              <a:rPr lang="en-US" dirty="0"/>
              <a:t>Duty cycle could vary cycle-by-cycle if it must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B3A5D580-25B2-4201-A381-0C5E71831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1563" y="1164231"/>
            <a:ext cx="4178831" cy="249336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4569758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51526" cy="5029200"/>
          </a:xfrm>
        </p:spPr>
        <p:txBody>
          <a:bodyPr>
            <a:normAutofit/>
          </a:bodyPr>
          <a:lstStyle/>
          <a:p>
            <a:r>
              <a:rPr lang="en-US" dirty="0"/>
              <a:t>Can select alignment as well</a:t>
            </a:r>
          </a:p>
          <a:p>
            <a:pPr lvl="1"/>
            <a:r>
              <a:rPr lang="en-US" dirty="0"/>
              <a:t>Equivalent to a phase delay</a:t>
            </a:r>
          </a:p>
          <a:p>
            <a:endParaRPr lang="en-US" dirty="0"/>
          </a:p>
          <a:p>
            <a:r>
              <a:rPr lang="en-US" dirty="0"/>
              <a:t>Centering produces cleaner analog output</a:t>
            </a:r>
          </a:p>
          <a:p>
            <a:pPr lvl="1"/>
            <a:r>
              <a:rPr lang="en-US" dirty="0"/>
              <a:t>Less harmonics</a:t>
            </a:r>
          </a:p>
          <a:p>
            <a:endParaRPr lang="en-US" dirty="0"/>
          </a:p>
          <a:p>
            <a:r>
              <a:rPr lang="en-US" dirty="0"/>
              <a:t>Not relevant for most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7170" name="Picture 2" descr="Air Supply Lab - Air Supply Lab">
            <a:extLst>
              <a:ext uri="{FF2B5EF4-FFF2-40B4-BE49-F238E27FC236}">
                <a16:creationId xmlns:a16="http://schemas.microsoft.com/office/drawing/2014/main" id="{E011E1A5-910D-41CA-9A75-07051B1B7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2017" y="1355778"/>
            <a:ext cx="6658377" cy="4603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97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0005F-BB4F-456D-89A2-F1C21AE0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80DC4-6C8D-40A9-B61F-E98A7E0D4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53847" cy="5029200"/>
          </a:xfrm>
        </p:spPr>
        <p:txBody>
          <a:bodyPr/>
          <a:lstStyle/>
          <a:p>
            <a:r>
              <a:rPr lang="en-US" dirty="0"/>
              <a:t>Bug in the breadboarding lab! See </a:t>
            </a:r>
            <a:r>
              <a:rPr lang="en-US" dirty="0" err="1"/>
              <a:t>campuswire</a:t>
            </a:r>
            <a:r>
              <a:rPr lang="en-US" dirty="0"/>
              <a:t> post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Analog input pins are specified with an </a:t>
            </a:r>
            <a:r>
              <a:rPr lang="en-US" dirty="0" err="1"/>
              <a:t>enum</a:t>
            </a:r>
            <a:r>
              <a:rPr lang="en-US" dirty="0"/>
              <a:t> type,</a:t>
            </a:r>
            <a:br>
              <a:rPr lang="en-US" dirty="0"/>
            </a:br>
            <a:r>
              <a:rPr lang="en-US" dirty="0"/>
              <a:t>not as GPIO pin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D234C-D060-4935-B7C4-23727037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874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1A2F-35D6-4E90-9793-69CCF5867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microcontroller can do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CAB65-5579-47ED-8531-4CDEA8EA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every microcontroller has a PWM peripheral</a:t>
            </a:r>
          </a:p>
          <a:p>
            <a:r>
              <a:rPr lang="en-US" dirty="0"/>
              <a:t>But every microcontroller has timers and digital outputs</a:t>
            </a:r>
          </a:p>
          <a:p>
            <a:endParaRPr lang="en-US" dirty="0"/>
          </a:p>
          <a:p>
            <a:r>
              <a:rPr lang="en-US" dirty="0"/>
              <a:t>But all that is need is a GPIO and a Timer (or two)</a:t>
            </a:r>
          </a:p>
          <a:p>
            <a:pPr lvl="1"/>
            <a:r>
              <a:rPr lang="en-US" dirty="0"/>
              <a:t>Timer determines when to turn GPIO on and off</a:t>
            </a:r>
          </a:p>
          <a:p>
            <a:pPr lvl="1"/>
            <a:r>
              <a:rPr lang="en-US" dirty="0"/>
              <a:t>Often can be automated in hardware rather than use interrupt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19462-5D37-43B8-A90C-82ECE5104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18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579F-610B-4344-BC69-B490C10C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is a method of encoding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BBEFC-A818-4AD4-9377-49949890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a pulse-width modulated signal</a:t>
            </a:r>
          </a:p>
          <a:p>
            <a:endParaRPr lang="en-US" dirty="0"/>
          </a:p>
          <a:p>
            <a:r>
              <a:rPr lang="en-US" dirty="0"/>
              <a:t>There are many other ways to “modulate” a signal to transmit data</a:t>
            </a:r>
          </a:p>
          <a:p>
            <a:pPr lvl="1"/>
            <a:r>
              <a:rPr lang="en-US" dirty="0"/>
              <a:t>Amplitude, Frequency, and Phase are common</a:t>
            </a:r>
          </a:p>
          <a:p>
            <a:pPr lvl="1"/>
            <a:r>
              <a:rPr lang="en-US" dirty="0"/>
              <a:t>Layers data on top of an existing “carrier signal”</a:t>
            </a:r>
          </a:p>
          <a:p>
            <a:pPr lvl="1"/>
            <a:endParaRPr lang="en-US" dirty="0"/>
          </a:p>
          <a:p>
            <a:r>
              <a:rPr lang="en-US" dirty="0"/>
              <a:t>Used especially for high-speed communication</a:t>
            </a:r>
          </a:p>
          <a:p>
            <a:pPr lvl="1"/>
            <a:r>
              <a:rPr lang="en-US" dirty="0"/>
              <a:t>Wired (cable lines) or Wireless (basically everything)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BC704-1F4E-4CD3-94AF-B14FF803E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515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5A2E1-9D7B-413E-9382-183F1336D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4728-18B9-4055-B127-BB98BA83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Servos</a:t>
            </a:r>
          </a:p>
          <a:p>
            <a:pPr lvl="1"/>
            <a:r>
              <a:rPr lang="en-US" dirty="0"/>
              <a:t>Duty cycle chooses angle</a:t>
            </a:r>
          </a:p>
          <a:p>
            <a:pPr lvl="1"/>
            <a:endParaRPr lang="en-US" dirty="0"/>
          </a:p>
          <a:p>
            <a:r>
              <a:rPr lang="en-US" dirty="0"/>
              <a:t>Motor controllers</a:t>
            </a:r>
          </a:p>
          <a:p>
            <a:pPr lvl="1"/>
            <a:r>
              <a:rPr lang="en-US" dirty="0"/>
              <a:t>Duty cycle chooses current and therefore speed</a:t>
            </a:r>
            <a:br>
              <a:rPr lang="en-US" dirty="0"/>
            </a:br>
            <a:endParaRPr lang="en-US" dirty="0"/>
          </a:p>
          <a:p>
            <a:r>
              <a:rPr lang="en-US" dirty="0"/>
              <a:t>LED brightness</a:t>
            </a:r>
          </a:p>
          <a:p>
            <a:pPr lvl="1"/>
            <a:r>
              <a:rPr lang="en-US" dirty="0"/>
              <a:t>And “breathing” effect</a:t>
            </a:r>
          </a:p>
          <a:p>
            <a:pPr lvl="1"/>
            <a:endParaRPr lang="en-US" dirty="0"/>
          </a:p>
          <a:p>
            <a:r>
              <a:rPr lang="en-US" dirty="0"/>
              <a:t>Audio</a:t>
            </a:r>
          </a:p>
          <a:p>
            <a:pPr lvl="1"/>
            <a:r>
              <a:rPr lang="en-US" dirty="0"/>
              <a:t>Can sound okay if frequency is high enough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16E3C-3F09-4F7C-BB32-8A0661042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547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b="1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18950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 PWM peripheral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996460" cy="5029200"/>
          </a:xfrm>
        </p:spPr>
        <p:txBody>
          <a:bodyPr/>
          <a:lstStyle/>
          <a:p>
            <a:r>
              <a:rPr lang="en-US" dirty="0"/>
              <a:t>Uses internal timer to create PWM output on up to 4 pins</a:t>
            </a:r>
          </a:p>
          <a:p>
            <a:endParaRPr lang="en-US" dirty="0"/>
          </a:p>
          <a:p>
            <a:r>
              <a:rPr lang="en-US" dirty="0"/>
              <a:t>Loads compare values via DMA to rapidly vary “analog”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D1AC84-1F2E-4938-B864-858C83DE5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220" y="914400"/>
            <a:ext cx="651600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84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Frequency</a:t>
            </a:r>
          </a:p>
          <a:p>
            <a:pPr lvl="1"/>
            <a:r>
              <a:rPr lang="en-US" sz="2000" dirty="0"/>
              <a:t>Chosen by COUNTEROP and timer PRESCALER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84946C7F-C1BF-4327-B1F0-3BC257CA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67DB539-8EEE-498A-B338-E59773CB8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FA67EE-F3E6-4637-ACA3-601E355F394D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0E1CF9A-9722-4918-AAAA-3F9592927FDB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67C7226-6C44-4B72-8E0F-E7C97F44355C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20040-4EBA-4D1D-A543-1F8F821E6A14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DF9773-68A6-4E29-AE5F-A8966B9B4097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E20B59-3AB2-4C1C-A1C4-5BB279014885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A488A61-B7C8-4CF7-996C-649FAC7657D7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3557589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PWM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835617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Counter increments up to COUNTERTOP, resets and continues</a:t>
            </a:r>
          </a:p>
          <a:p>
            <a:endParaRPr lang="en-US" sz="2400" dirty="0"/>
          </a:p>
          <a:p>
            <a:r>
              <a:rPr lang="en-US" sz="2400" dirty="0"/>
              <a:t>Duty Cycle</a:t>
            </a:r>
          </a:p>
          <a:p>
            <a:pPr lvl="1"/>
            <a:r>
              <a:rPr lang="en-US" sz="2000" dirty="0"/>
              <a:t>COMP0 chooses first toggle point for OUT[0]</a:t>
            </a:r>
          </a:p>
          <a:p>
            <a:pPr lvl="1"/>
            <a:r>
              <a:rPr lang="en-US" sz="2000" dirty="0"/>
              <a:t>Second toggle point is when the timer resets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BD1DE1-F4AA-4C3C-8C18-CEF680394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71" y="228600"/>
            <a:ext cx="6441724" cy="593450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B58412-4FCD-4223-B7F1-FDCF1ED21D83}"/>
              </a:ext>
            </a:extLst>
          </p:cNvPr>
          <p:cNvCxnSpPr>
            <a:cxnSpLocks/>
          </p:cNvCxnSpPr>
          <p:nvPr/>
        </p:nvCxnSpPr>
        <p:spPr>
          <a:xfrm>
            <a:off x="6452315" y="6356350"/>
            <a:ext cx="3155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703C925-1520-40C6-AC5D-BD31FB677F79}"/>
              </a:ext>
            </a:extLst>
          </p:cNvPr>
          <p:cNvSpPr txBox="1"/>
          <p:nvPr/>
        </p:nvSpPr>
        <p:spPr>
          <a:xfrm>
            <a:off x="5675290" y="6173948"/>
            <a:ext cx="77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09C076-4E2D-496E-9A63-FB4C21EA26E1}"/>
              </a:ext>
            </a:extLst>
          </p:cNvPr>
          <p:cNvCxnSpPr>
            <a:cxnSpLocks/>
          </p:cNvCxnSpPr>
          <p:nvPr/>
        </p:nvCxnSpPr>
        <p:spPr>
          <a:xfrm flipV="1">
            <a:off x="4946561" y="1648496"/>
            <a:ext cx="0" cy="178050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923936-DAEF-4A6A-BFFB-A43496FC6DD5}"/>
              </a:ext>
            </a:extLst>
          </p:cNvPr>
          <p:cNvSpPr txBox="1"/>
          <p:nvPr/>
        </p:nvSpPr>
        <p:spPr>
          <a:xfrm>
            <a:off x="4443212" y="3429000"/>
            <a:ext cx="1006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/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1600" dirty="0"/>
                  <a:t>(right-aligned)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(left-aligned) 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𝐶𝑂𝑀𝑃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𝐶𝑂𝑈𝑁𝑇𝐸𝑅𝑇𝑂𝑃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1600" i="1" dirty="0" err="1" smtClean="0">
                          <a:latin typeface="Cambria Math" panose="02040503050406030204" pitchFamily="18" charset="0"/>
                        </a:rPr>
                        <m:t>𝐷𝑢𝑡𝑦𝐶𝑦𝑐𝑙𝑒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703006-2EB5-4B43-ACB6-10944F977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15" y="4786690"/>
                <a:ext cx="4466682" cy="1569660"/>
              </a:xfrm>
              <a:prstGeom prst="rect">
                <a:avLst/>
              </a:prstGeom>
              <a:blipFill>
                <a:blip r:embed="rId3"/>
                <a:stretch>
                  <a:fillRect l="-820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DC4DA9E-2C79-403A-A623-38422264E4FA}"/>
              </a:ext>
            </a:extLst>
          </p:cNvPr>
          <p:cNvSpPr/>
          <p:nvPr/>
        </p:nvSpPr>
        <p:spPr>
          <a:xfrm>
            <a:off x="8590209" y="888642"/>
            <a:ext cx="2807594" cy="5112913"/>
          </a:xfrm>
          <a:prstGeom prst="rect">
            <a:avLst/>
          </a:prstGeom>
          <a:solidFill>
            <a:schemeClr val="accent4">
              <a:lumMod val="20000"/>
              <a:lumOff val="8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BEC36E-88D6-4CB9-A4CD-D535E264AEE6}"/>
              </a:ext>
            </a:extLst>
          </p:cNvPr>
          <p:cNvCxnSpPr/>
          <p:nvPr/>
        </p:nvCxnSpPr>
        <p:spPr>
          <a:xfrm>
            <a:off x="8590209" y="746975"/>
            <a:ext cx="2717442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E5A67A9-AEC0-4C83-BC81-C2F97B70B8C8}"/>
              </a:ext>
            </a:extLst>
          </p:cNvPr>
          <p:cNvSpPr txBox="1"/>
          <p:nvPr/>
        </p:nvSpPr>
        <p:spPr>
          <a:xfrm>
            <a:off x="8830614" y="273752"/>
            <a:ext cx="2309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One PWM period</a:t>
            </a:r>
          </a:p>
        </p:txBody>
      </p:sp>
    </p:spTree>
    <p:extLst>
      <p:ext uri="{BB962C8B-B14F-4D97-AF65-F5344CB8AC3E}">
        <p14:creationId xmlns:p14="http://schemas.microsoft.com/office/powerpoint/2010/main" val="6848014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7C1-A438-4FE4-B164-8D25FE06E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Center-aligned PWM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Up-and-down mode enables center-aligned PWM</a:t>
                </a:r>
              </a:p>
              <a:p>
                <a:endParaRPr lang="en-US" dirty="0"/>
              </a:p>
              <a:p>
                <a:r>
                  <a:rPr lang="en-US" dirty="0"/>
                  <a:t>Duty Cycle</a:t>
                </a:r>
              </a:p>
              <a:p>
                <a:pPr lvl="1"/>
                <a:r>
                  <a:rPr lang="en-US" dirty="0"/>
                  <a:t>Comp triggers toggle on rise</a:t>
                </a:r>
              </a:p>
              <a:p>
                <a:pPr lvl="1"/>
                <a:r>
                  <a:rPr lang="en-US" dirty="0"/>
                  <a:t>Comp triggers toggle again on fall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𝐶𝑂𝑀𝑃</m:t>
                      </m:r>
                      <m:r>
                        <a:rPr lang="en-US" sz="160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𝐶𝑂𝑈𝑁𝑇𝐸𝑅𝑇𝑂𝑃</m:t>
                    </m:r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∗0.5∗</m:t>
                    </m:r>
                    <m:r>
                      <a:rPr lang="en-US" sz="1600" i="1" dirty="0" err="1" smtClean="0">
                        <a:latin typeface="Cambria Math" panose="02040503050406030204" pitchFamily="18" charset="0"/>
                      </a:rPr>
                      <m:t>𝐷𝑢𝑡𝑦𝐶𝑦𝑐𝑙𝑒</m:t>
                    </m:r>
                  </m:oMath>
                </a14:m>
                <a:r>
                  <a:rPr lang="en-US" sz="1600" dirty="0"/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63D8CB-7677-4FFF-B21A-BEC1675EEC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5329566" cy="5029200"/>
              </a:xfrm>
              <a:blipFill>
                <a:blip r:embed="rId2"/>
                <a:stretch>
                  <a:fillRect l="-2059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0E5CF-BBE8-418F-AD9D-43B68C637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8F7E53-B9FB-4A19-9D29-FD3150721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0947" y="1143000"/>
            <a:ext cx="5742581" cy="477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30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BE7D1-C7E1-4FFB-A33E-EA537781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Trading speed and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D6F3A-1BE6-4FA2-BDEA-3A68908D4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How do you get the most accurate PWM values?</a:t>
            </a:r>
          </a:p>
          <a:p>
            <a:pPr lvl="1"/>
            <a:r>
              <a:rPr lang="en-US" dirty="0"/>
              <a:t>Select the largest COUNTERTOP possible</a:t>
            </a:r>
          </a:p>
          <a:p>
            <a:pPr lvl="2"/>
            <a:r>
              <a:rPr lang="en-US" dirty="0"/>
              <a:t>Most possible COMP values</a:t>
            </a:r>
          </a:p>
          <a:p>
            <a:pPr lvl="2"/>
            <a:r>
              <a:rPr lang="en-US" dirty="0"/>
              <a:t>Up to 15-bit resolution (32767 max)</a:t>
            </a:r>
          </a:p>
          <a:p>
            <a:pPr lvl="1"/>
            <a:endParaRPr lang="en-US" dirty="0"/>
          </a:p>
          <a:p>
            <a:r>
              <a:rPr lang="en-US" dirty="0"/>
              <a:t>How do you get the fastest PWM frequency?</a:t>
            </a:r>
          </a:p>
          <a:p>
            <a:pPr lvl="1"/>
            <a:r>
              <a:rPr lang="en-US" dirty="0"/>
              <a:t>Select the smallest COUNTERTOP possible</a:t>
            </a:r>
          </a:p>
          <a:p>
            <a:pPr lvl="1"/>
            <a:r>
              <a:rPr lang="en-US" dirty="0"/>
              <a:t>PRESCALER also affects this</a:t>
            </a:r>
          </a:p>
          <a:p>
            <a:pPr lvl="2"/>
            <a:r>
              <a:rPr lang="en-US" dirty="0"/>
              <a:t>16 MHz – 128 kHz (8 possible values)</a:t>
            </a:r>
          </a:p>
          <a:p>
            <a:pPr lvl="2"/>
            <a:endParaRPr lang="en-US" dirty="0"/>
          </a:p>
          <a:p>
            <a:r>
              <a:rPr lang="en-US" dirty="0"/>
              <a:t>Fastest PRESCALER + largest COUNTERTOP equals 488 Hz</a:t>
            </a:r>
          </a:p>
          <a:p>
            <a:pPr lvl="1"/>
            <a:r>
              <a:rPr lang="en-US" dirty="0"/>
              <a:t>Likely need to sacrifice resolution for speed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CFCE5-BAB4-4A03-AD87-91705842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9626-5FDC-4E11-B7E2-30B8FF7024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819"/>
          <a:stretch/>
        </p:blipFill>
        <p:spPr>
          <a:xfrm>
            <a:off x="8090220" y="228600"/>
            <a:ext cx="3490174" cy="593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777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389DB-18D9-4760-B95A-A4319048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with PWM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DB094-C2B9-4A36-A19A-8F2C4CA5E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8865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Every </a:t>
            </a:r>
            <a:r>
              <a:rPr lang="en-US" i="1" dirty="0"/>
              <a:t>N</a:t>
            </a:r>
            <a:r>
              <a:rPr lang="en-US" dirty="0"/>
              <a:t> periods it loads a new configuration from RAM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combined with PRESCALER and COUNTERTOP chooses “analog signal” period</a:t>
            </a:r>
          </a:p>
          <a:p>
            <a:pPr lvl="1"/>
            <a:endParaRPr lang="en-US" dirty="0"/>
          </a:p>
          <a:p>
            <a:r>
              <a:rPr lang="en-US" dirty="0"/>
              <a:t>Configuration sets COMP values for each output channel</a:t>
            </a:r>
          </a:p>
          <a:p>
            <a:pPr lvl="1"/>
            <a:r>
              <a:rPr lang="en-US" dirty="0"/>
              <a:t>Also sets polarity (starting value: low or high)</a:t>
            </a:r>
          </a:p>
          <a:p>
            <a:pPr lvl="1"/>
            <a:endParaRPr lang="en-US" dirty="0"/>
          </a:p>
          <a:p>
            <a:r>
              <a:rPr lang="en-US" dirty="0"/>
              <a:t>Application of memory loads to channels is configurable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8450B-AC04-4844-B2B4-B0291F985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87D7CC-30AD-4A64-9D1E-EF3B2C7B0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919" y="4029576"/>
            <a:ext cx="8282298" cy="259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910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common methods for generating analog signals</a:t>
            </a:r>
          </a:p>
          <a:p>
            <a:endParaRPr lang="en-US" dirty="0"/>
          </a:p>
          <a:p>
            <a:r>
              <a:rPr lang="en-US" dirty="0"/>
              <a:t>Understand the role of Digital-to-Analog converters</a:t>
            </a:r>
          </a:p>
          <a:p>
            <a:endParaRPr lang="en-US" dirty="0"/>
          </a:p>
          <a:p>
            <a:r>
              <a:rPr lang="en-US" dirty="0"/>
              <a:t>Discuss the concepts of Pulse-Width Modulation</a:t>
            </a:r>
          </a:p>
          <a:p>
            <a:pPr lvl="1"/>
            <a:r>
              <a:rPr lang="en-US" dirty="0"/>
              <a:t>And the nRF52 implementation of 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E2572B8-475A-43A3-9D14-E0632AFAC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817" y="2088412"/>
            <a:ext cx="4346577" cy="3861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53ED14-D875-48D4-9D1A-FC705D03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Waveform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12441-E726-4056-AA81-CB70FEC4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has the option to change COUNTERTOP every N PWM periods</a:t>
            </a:r>
          </a:p>
          <a:p>
            <a:endParaRPr lang="en-US" dirty="0"/>
          </a:p>
          <a:p>
            <a:r>
              <a:rPr lang="en-US" dirty="0"/>
              <a:t>Allows arbitrary waveforms to be created</a:t>
            </a:r>
          </a:p>
          <a:p>
            <a:pPr lvl="1"/>
            <a:r>
              <a:rPr lang="en-US" dirty="0"/>
              <a:t>Frequency changes every period</a:t>
            </a:r>
          </a:p>
          <a:p>
            <a:pPr lvl="1"/>
            <a:r>
              <a:rPr lang="en-US" dirty="0"/>
              <a:t>Duty cycle can also change each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3230D8-551C-437B-BD16-F16AC3A0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865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935B-0804-436F-A409-1D54C256A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A634-C168-4A1E-BB64-8A315BBC3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the entire DMA sequence repeats</a:t>
            </a:r>
          </a:p>
          <a:p>
            <a:pPr lvl="1"/>
            <a:r>
              <a:rPr lang="en-US" dirty="0"/>
              <a:t>0 to large number, infinite with a configuration in SHORTS</a:t>
            </a:r>
          </a:p>
          <a:p>
            <a:pPr lvl="1"/>
            <a:endParaRPr lang="en-US" dirty="0"/>
          </a:p>
          <a:p>
            <a:r>
              <a:rPr lang="en-US" dirty="0"/>
              <a:t>How long to delay between repeating sequence cycles</a:t>
            </a:r>
          </a:p>
          <a:p>
            <a:pPr lvl="1"/>
            <a:r>
              <a:rPr lang="en-US" dirty="0"/>
              <a:t>Repeats last PWM configuration</a:t>
            </a:r>
          </a:p>
          <a:p>
            <a:pPr lvl="1"/>
            <a:endParaRPr lang="en-US" dirty="0"/>
          </a:p>
          <a:p>
            <a:r>
              <a:rPr lang="en-US" dirty="0"/>
              <a:t>Two DMA sequence configurations (0 and 1)</a:t>
            </a:r>
          </a:p>
          <a:p>
            <a:pPr lvl="1"/>
            <a:r>
              <a:rPr lang="en-US" dirty="0"/>
              <a:t>Can modify one while the other is playing</a:t>
            </a:r>
          </a:p>
          <a:p>
            <a:pPr lvl="1"/>
            <a:r>
              <a:rPr lang="en-US" dirty="0"/>
              <a:t>Allows continuous signal (for example, music)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1D50D-7068-448A-AAFE-A20B13498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34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9A2B8-644C-46C9-A97C-CF07B463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SDK PWM driver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65A8-833A-4FDA-A217-1EFD24097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hlinkClick r:id="rId2"/>
              </a:rPr>
              <a:t>https://infocenter.nordicsemi.com/index.jsp?topic=%2Fsdk_nrf5_v16.0.0%2Fgroup__nrfx__pwm.html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r>
              <a:rPr lang="en-US" dirty="0"/>
              <a:t>Initialize PWM with base configuration</a:t>
            </a:r>
          </a:p>
          <a:p>
            <a:pPr lvl="1"/>
            <a:r>
              <a:rPr lang="en-US" dirty="0"/>
              <a:t>Output pins, Clock frequency, COUNTERTOP, DMA grouping mode</a:t>
            </a:r>
          </a:p>
          <a:p>
            <a:pPr lvl="1"/>
            <a:r>
              <a:rPr lang="en-US" dirty="0"/>
              <a:t>Handler for events from peripheral</a:t>
            </a:r>
          </a:p>
          <a:p>
            <a:pPr lvl="1"/>
            <a:endParaRPr lang="en-US" dirty="0"/>
          </a:p>
          <a:p>
            <a:r>
              <a:rPr lang="en-US" dirty="0" err="1"/>
              <a:t>nrfx_pwm_simple_playback</a:t>
            </a:r>
            <a:r>
              <a:rPr lang="en-US" dirty="0"/>
              <a:t>(instance, sequence, count, flags)</a:t>
            </a:r>
          </a:p>
          <a:p>
            <a:pPr lvl="1"/>
            <a:r>
              <a:rPr lang="en-US" dirty="0"/>
              <a:t>Instance: pointer to global variable with registers</a:t>
            </a:r>
          </a:p>
          <a:p>
            <a:pPr lvl="1"/>
            <a:r>
              <a:rPr lang="en-US" dirty="0"/>
              <a:t>Sequence: struct containing sequence to be played (see next slide)</a:t>
            </a:r>
          </a:p>
          <a:p>
            <a:pPr lvl="1"/>
            <a:r>
              <a:rPr lang="en-US" dirty="0"/>
              <a:t>Count: number of times (1 or more) to repeat sequence</a:t>
            </a:r>
          </a:p>
          <a:p>
            <a:pPr lvl="1"/>
            <a:r>
              <a:rPr lang="en-US" dirty="0"/>
              <a:t>Flags: stop peripheral when done, loop forever, various events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85D4B-1FB6-45AD-ABE6-912C51AB4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298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4AAFF-6ABA-433B-B021-08217A82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6B57-B2D1-483B-9772-3CBC125B1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75364"/>
            <a:ext cx="10972800" cy="189683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values: pointer to array of uint16_t values (union of types)</a:t>
            </a:r>
          </a:p>
          <a:p>
            <a:r>
              <a:rPr lang="en-US" dirty="0"/>
              <a:t>length: length of array</a:t>
            </a:r>
          </a:p>
          <a:p>
            <a:r>
              <a:rPr lang="en-US" dirty="0"/>
              <a:t>repeats: number of times to repeat each individual value	</a:t>
            </a:r>
          </a:p>
          <a:p>
            <a:pPr lvl="1"/>
            <a:r>
              <a:rPr lang="en-US" dirty="0"/>
              <a:t>Sets period for “analog value” changing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14B44-1E49-46CE-AED8-CD9F7E7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3A4563-270A-4511-BBB8-DC4299DC6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680" y="1143000"/>
            <a:ext cx="9649517" cy="313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2827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C8954-E0C4-47E7-81A0-25E5D8F7B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Example, playing a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0766-71EA-41F1-A21D-A04048E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Pick PWM frequency to match note frequency</a:t>
            </a:r>
          </a:p>
          <a:p>
            <a:pPr lvl="1"/>
            <a:r>
              <a:rPr lang="en-US" dirty="0"/>
              <a:t>Combination of PRESCALER, COUNTERTOP, and repeats</a:t>
            </a:r>
          </a:p>
          <a:p>
            <a:pPr lvl="1"/>
            <a:r>
              <a:rPr lang="en-US" dirty="0"/>
              <a:t>440 Hz for the note A</a:t>
            </a:r>
          </a:p>
          <a:p>
            <a:pPr lvl="2"/>
            <a:r>
              <a:rPr lang="en-US" dirty="0"/>
              <a:t>PRESCALER 1 MHz, COUNTERTOP 227 -&gt; 4.40 kHz</a:t>
            </a:r>
          </a:p>
          <a:p>
            <a:pPr lvl="2"/>
            <a:r>
              <a:rPr lang="en-US" dirty="0"/>
              <a:t>repeats = 10 -&gt;  440 Hz (in case we’re changing notes)</a:t>
            </a:r>
          </a:p>
          <a:p>
            <a:pPr lvl="1"/>
            <a:endParaRPr lang="en-US" dirty="0"/>
          </a:p>
          <a:p>
            <a:r>
              <a:rPr lang="en-US" dirty="0"/>
              <a:t>Set duty cycle of PWM to control volume</a:t>
            </a:r>
          </a:p>
          <a:p>
            <a:pPr lvl="1"/>
            <a:r>
              <a:rPr lang="en-US" dirty="0"/>
              <a:t>50% duty cycle -&gt; COMP value of 113</a:t>
            </a:r>
          </a:p>
          <a:p>
            <a:pPr lvl="1"/>
            <a:endParaRPr lang="en-US" dirty="0"/>
          </a:p>
          <a:p>
            <a:r>
              <a:rPr lang="en-US" dirty="0"/>
              <a:t>Set sequence with an array of length 1, content is {113} </a:t>
            </a:r>
            <a:r>
              <a:rPr lang="en-US" sz="2000" dirty="0"/>
              <a:t>(polarity 0)</a:t>
            </a:r>
          </a:p>
          <a:p>
            <a:pPr lvl="1"/>
            <a:r>
              <a:rPr lang="en-US" dirty="0"/>
              <a:t>Repeats 10, </a:t>
            </a:r>
            <a:r>
              <a:rPr lang="en-US" dirty="0" err="1"/>
              <a:t>end_delay</a:t>
            </a:r>
            <a:r>
              <a:rPr lang="en-US" dirty="0"/>
              <a:t> 0</a:t>
            </a:r>
          </a:p>
          <a:p>
            <a:r>
              <a:rPr lang="en-US" dirty="0"/>
              <a:t>Set </a:t>
            </a:r>
            <a:r>
              <a:rPr lang="en-US" dirty="0" err="1"/>
              <a:t>playback_count</a:t>
            </a:r>
            <a:r>
              <a:rPr lang="en-US" dirty="0"/>
              <a:t> to 1 and flags to NRFX_PWM_FLAG_LOOP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8B5B8-EFD9-46D6-89DA-44FE5303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8194" name="Picture 2" descr="A440 (pitch standard) - Wikipedia">
            <a:extLst>
              <a:ext uri="{FF2B5EF4-FFF2-40B4-BE49-F238E27FC236}">
                <a16:creationId xmlns:a16="http://schemas.microsoft.com/office/drawing/2014/main" id="{DC9BC443-4AB8-4C0F-9227-C5DF02F62F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451" y="179050"/>
            <a:ext cx="2721735" cy="127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8699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C8253-83E2-4E5B-AE38-64CBEEC6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LED Matrix brightness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6FD26-F633-4E36-9FCB-602BC0ABC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 1: PWM peripheral</a:t>
            </a:r>
          </a:p>
          <a:p>
            <a:pPr lvl="1"/>
            <a:r>
              <a:rPr lang="en-US" dirty="0"/>
              <a:t>Only 4 output pins though</a:t>
            </a:r>
          </a:p>
          <a:p>
            <a:pPr lvl="1"/>
            <a:r>
              <a:rPr lang="en-US" dirty="0"/>
              <a:t>Could only allow brightness to be controlled for the entire matrix</a:t>
            </a:r>
          </a:p>
          <a:p>
            <a:pPr lvl="1"/>
            <a:r>
              <a:rPr lang="en-US" dirty="0"/>
              <a:t>Then use a single PWM output to control the row</a:t>
            </a:r>
          </a:p>
          <a:p>
            <a:pPr lvl="2"/>
            <a:r>
              <a:rPr lang="en-US" dirty="0"/>
              <a:t>When timer fires, change which row pin is used for PWM</a:t>
            </a:r>
          </a:p>
          <a:p>
            <a:pPr lvl="2"/>
            <a:endParaRPr lang="en-US" dirty="0"/>
          </a:p>
          <a:p>
            <a:r>
              <a:rPr lang="en-US" dirty="0"/>
              <a:t>Option 2: do it manually (for individual control)</a:t>
            </a:r>
          </a:p>
          <a:p>
            <a:pPr lvl="1"/>
            <a:r>
              <a:rPr lang="en-US" dirty="0"/>
              <a:t>Can’t determine duty cycle when the row is turned on</a:t>
            </a:r>
          </a:p>
          <a:p>
            <a:pPr lvl="2"/>
            <a:r>
              <a:rPr lang="en-US" dirty="0"/>
              <a:t>Each row already at 100 Hz, duty cycling would be slower and visible</a:t>
            </a:r>
          </a:p>
          <a:p>
            <a:pPr lvl="1"/>
            <a:r>
              <a:rPr lang="en-US" dirty="0"/>
              <a:t>Instead add 5 new one-shot app timers, one for each column</a:t>
            </a:r>
          </a:p>
          <a:p>
            <a:pPr lvl="2"/>
            <a:r>
              <a:rPr lang="en-US" dirty="0"/>
              <a:t>Fire at some time while the row is active (within that 2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Use to toggle column LED back to 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8CAB-4C86-496E-8DE0-EA4803A3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489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5895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Digital-to-Analog Converters</a:t>
            </a:r>
          </a:p>
          <a:p>
            <a:endParaRPr lang="en-US" dirty="0"/>
          </a:p>
          <a:p>
            <a:r>
              <a:rPr lang="en-US" dirty="0"/>
              <a:t>Pulse-Width Modulation</a:t>
            </a:r>
          </a:p>
          <a:p>
            <a:endParaRPr lang="en-US" dirty="0"/>
          </a:p>
          <a:p>
            <a:r>
              <a:rPr lang="en-US" dirty="0"/>
              <a:t>nRF52 PWM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6716B-91F8-4081-BA6D-1735B58B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Digital-to-Analog Converters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ADEC-712B-4C09-BE70-EE6E4A0BF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007595" cy="5029200"/>
          </a:xfrm>
        </p:spPr>
        <p:txBody>
          <a:bodyPr/>
          <a:lstStyle/>
          <a:p>
            <a:r>
              <a:rPr lang="en-US" dirty="0"/>
              <a:t>Generates an analog voltage</a:t>
            </a:r>
          </a:p>
          <a:p>
            <a:endParaRPr lang="en-US" dirty="0"/>
          </a:p>
          <a:p>
            <a:r>
              <a:rPr lang="en-US" dirty="0"/>
              <a:t>DACs are conceptually the inverse of ADCs</a:t>
            </a:r>
          </a:p>
          <a:p>
            <a:pPr lvl="1"/>
            <a:r>
              <a:rPr lang="en-US" dirty="0"/>
              <a:t>Number of bits of resolution choose analog step size</a:t>
            </a:r>
          </a:p>
          <a:p>
            <a:pPr lvl="1"/>
            <a:r>
              <a:rPr lang="en-US" dirty="0"/>
              <a:t>Frequency determines quality of waveform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A0DC7-81EC-4FF0-AAF9-7D57AFD32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E3E04094-08B6-4513-986F-92DE2497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8627" y="1404480"/>
            <a:ext cx="6091767" cy="450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419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19319" cy="685800"/>
          </a:xfrm>
        </p:spPr>
        <p:txBody>
          <a:bodyPr/>
          <a:lstStyle/>
          <a:p>
            <a:r>
              <a:rPr lang="en-US" dirty="0"/>
              <a:t>Resistor string DAC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4813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Use series of voltage dividers and switches to set output voltage</a:t>
            </a:r>
          </a:p>
          <a:p>
            <a:pPr lvl="1"/>
            <a:r>
              <a:rPr lang="en-US" dirty="0"/>
              <a:t>Generates equally spaced voltages that can be selected between</a:t>
            </a:r>
          </a:p>
          <a:p>
            <a:endParaRPr lang="en-US" dirty="0"/>
          </a:p>
          <a:p>
            <a:r>
              <a:rPr lang="en-US" dirty="0"/>
              <a:t>Needs output buffer to provide stable current</a:t>
            </a:r>
          </a:p>
          <a:p>
            <a:endParaRPr lang="en-US" dirty="0"/>
          </a:p>
          <a:p>
            <a:r>
              <a:rPr lang="en-US" dirty="0"/>
              <a:t>Takes a lot of resistors</a:t>
            </a:r>
          </a:p>
          <a:p>
            <a:pPr lvl="1"/>
            <a:r>
              <a:rPr lang="en-US" dirty="0"/>
              <a:t>And resistors take a lot of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AE8EF6-B4BC-4F9D-9977-23FAAF0526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6914" y="228599"/>
            <a:ext cx="5553481" cy="5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865557-E102-4644-A6A2-8C04D824E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666" y="228600"/>
            <a:ext cx="6826728" cy="59435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2121FE-F3EE-4F59-8EF9-CE7639768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4828005" cy="685800"/>
          </a:xfrm>
        </p:spPr>
        <p:txBody>
          <a:bodyPr/>
          <a:lstStyle/>
          <a:p>
            <a:r>
              <a:rPr lang="en-US" dirty="0"/>
              <a:t>Resistor string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𝒄𝒐𝒅𝒆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∗ 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𝒓𝒆𝒇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𝒓𝒆𝒔𝒐𝒍𝒖𝒕𝒊𝒐𝒏</m:t>
                            </m:r>
                          </m:sup>
                        </m:sSup>
                      </m:den>
                    </m:f>
                  </m:oMath>
                </a14:m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Input code is </a:t>
                </a:r>
                <a:r>
                  <a:rPr lang="en-US" b="1" dirty="0"/>
                  <a:t>101</a:t>
                </a:r>
              </a:p>
              <a:p>
                <a:pPr lvl="1"/>
                <a:r>
                  <a:rPr lang="en-US" dirty="0"/>
                  <a:t>Selects switches such that 5/8*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ref</a:t>
                </a:r>
                <a:r>
                  <a:rPr lang="en-US" dirty="0"/>
                  <a:t> is connected to output</a:t>
                </a:r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68CC8-F924-457D-B917-EE4998D0E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146071" cy="5029200"/>
              </a:xfrm>
              <a:blipFill>
                <a:blip r:embed="rId3"/>
                <a:stretch>
                  <a:fillRect l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91B34-ECC1-41CB-945C-372613EB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434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role does each play in a DAC?</a:t>
            </a:r>
            <a:br>
              <a:rPr lang="en-US" b="1" dirty="0"/>
            </a:br>
            <a:r>
              <a:rPr lang="en-US" b="1" dirty="0"/>
              <a:t>Which is more important?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C4F4-7DAE-457A-B528-74A3C1FA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resolution versus high frequency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7E99E-14E1-4965-AD20-13A58C74E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role does each play in a DAC?</a:t>
            </a:r>
            <a:br>
              <a:rPr lang="en-US" b="1" dirty="0"/>
            </a:br>
            <a:r>
              <a:rPr lang="en-US" b="1" dirty="0"/>
              <a:t>Which is more important?</a:t>
            </a:r>
          </a:p>
          <a:p>
            <a:pPr lvl="1"/>
            <a:endParaRPr lang="en-US" b="1" dirty="0"/>
          </a:p>
          <a:p>
            <a:r>
              <a:rPr lang="en-US" dirty="0"/>
              <a:t>High resolution can accurately represent a voltage</a:t>
            </a:r>
          </a:p>
          <a:p>
            <a:endParaRPr lang="en-US" dirty="0"/>
          </a:p>
          <a:p>
            <a:r>
              <a:rPr lang="en-US" dirty="0"/>
              <a:t>High frequency can accurately represent a changing voltage</a:t>
            </a:r>
          </a:p>
          <a:p>
            <a:endParaRPr lang="en-US" dirty="0"/>
          </a:p>
          <a:p>
            <a:r>
              <a:rPr lang="en-US" dirty="0"/>
              <a:t>In practice:</a:t>
            </a:r>
          </a:p>
          <a:p>
            <a:pPr lvl="1"/>
            <a:r>
              <a:rPr lang="en-US" dirty="0"/>
              <a:t>Need high </a:t>
            </a:r>
            <a:r>
              <a:rPr lang="en-US" i="1" dirty="0"/>
              <a:t>enough</a:t>
            </a:r>
            <a:r>
              <a:rPr lang="en-US" dirty="0"/>
              <a:t> resolution, then as high of frequency as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95412-5643-4691-B2C7-CA2DACFF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6291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1032</TotalTime>
  <Words>1536</Words>
  <Application>Microsoft Office PowerPoint</Application>
  <PresentationFormat>Widescreen</PresentationFormat>
  <Paragraphs>318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Cambria Math</vt:lpstr>
      <vt:lpstr>Tahoma</vt:lpstr>
      <vt:lpstr>Class Slides</vt:lpstr>
      <vt:lpstr>Lecture 11 Analog Output</vt:lpstr>
      <vt:lpstr>Administrivia</vt:lpstr>
      <vt:lpstr>Today’s Goals</vt:lpstr>
      <vt:lpstr>Outline</vt:lpstr>
      <vt:lpstr>Digital-to-Analog Converters</vt:lpstr>
      <vt:lpstr>Resistor string DAC</vt:lpstr>
      <vt:lpstr>Resistor string example</vt:lpstr>
      <vt:lpstr>High resolution versus high frequency</vt:lpstr>
      <vt:lpstr>High resolution versus high frequency</vt:lpstr>
      <vt:lpstr>Infinite resolution is not sufficient</vt:lpstr>
      <vt:lpstr>Low-pass filter smooths output</vt:lpstr>
      <vt:lpstr>DAC applications</vt:lpstr>
      <vt:lpstr>DACs are uncommon in microcontrollers</vt:lpstr>
      <vt:lpstr>Outline</vt:lpstr>
      <vt:lpstr>Pulse-Width Modulation</vt:lpstr>
      <vt:lpstr>Analog to PWM example</vt:lpstr>
      <vt:lpstr>Low-pass approach works here too</vt:lpstr>
      <vt:lpstr>Controlling PWM</vt:lpstr>
      <vt:lpstr>PWM alignment</vt:lpstr>
      <vt:lpstr>Every microcontroller can do PWM</vt:lpstr>
      <vt:lpstr>PWM is a method of encoding data</vt:lpstr>
      <vt:lpstr>PWM applications</vt:lpstr>
      <vt:lpstr>Outline</vt:lpstr>
      <vt:lpstr>nRF52 PWM peripheral</vt:lpstr>
      <vt:lpstr>PWM example</vt:lpstr>
      <vt:lpstr>PWM example</vt:lpstr>
      <vt:lpstr>Center-aligned PWM</vt:lpstr>
      <vt:lpstr>Trading speed and accuracy</vt:lpstr>
      <vt:lpstr>DMA with PWM</vt:lpstr>
      <vt:lpstr>Waveform mode</vt:lpstr>
      <vt:lpstr>Other configurations</vt:lpstr>
      <vt:lpstr>nRF SDK PWM driver</vt:lpstr>
      <vt:lpstr>Sequence struct</vt:lpstr>
      <vt:lpstr>Example, playing a note</vt:lpstr>
      <vt:lpstr>Controlling LED Matrix brightness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Analog Output</dc:title>
  <dc:creator>Branden Ghena</dc:creator>
  <cp:lastModifiedBy>Branden Ghena</cp:lastModifiedBy>
  <cp:revision>41</cp:revision>
  <dcterms:created xsi:type="dcterms:W3CDTF">2021-05-02T22:40:32Z</dcterms:created>
  <dcterms:modified xsi:type="dcterms:W3CDTF">2021-05-03T15:53:25Z</dcterms:modified>
</cp:coreProperties>
</file>