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8"/>
  </p:notesMasterIdLst>
  <p:sldIdLst>
    <p:sldId id="256" r:id="rId2"/>
    <p:sldId id="264" r:id="rId3"/>
    <p:sldId id="348" r:id="rId4"/>
    <p:sldId id="388" r:id="rId5"/>
    <p:sldId id="383" r:id="rId6"/>
    <p:sldId id="393" r:id="rId7"/>
    <p:sldId id="394" r:id="rId8"/>
    <p:sldId id="386" r:id="rId9"/>
    <p:sldId id="389" r:id="rId10"/>
    <p:sldId id="396" r:id="rId11"/>
    <p:sldId id="395" r:id="rId12"/>
    <p:sldId id="397" r:id="rId13"/>
    <p:sldId id="391" r:id="rId14"/>
    <p:sldId id="392" r:id="rId15"/>
    <p:sldId id="390" r:id="rId16"/>
    <p:sldId id="387" r:id="rId17"/>
    <p:sldId id="398" r:id="rId18"/>
    <p:sldId id="399" r:id="rId19"/>
    <p:sldId id="401" r:id="rId20"/>
    <p:sldId id="402" r:id="rId21"/>
    <p:sldId id="403" r:id="rId22"/>
    <p:sldId id="400" r:id="rId23"/>
    <p:sldId id="406" r:id="rId24"/>
    <p:sldId id="404" r:id="rId25"/>
    <p:sldId id="425" r:id="rId26"/>
    <p:sldId id="405" r:id="rId27"/>
    <p:sldId id="411" r:id="rId28"/>
    <p:sldId id="385" r:id="rId29"/>
    <p:sldId id="409" r:id="rId30"/>
    <p:sldId id="410" r:id="rId31"/>
    <p:sldId id="412" r:id="rId32"/>
    <p:sldId id="413" r:id="rId33"/>
    <p:sldId id="417" r:id="rId34"/>
    <p:sldId id="418" r:id="rId35"/>
    <p:sldId id="419" r:id="rId36"/>
    <p:sldId id="414" r:id="rId37"/>
    <p:sldId id="420" r:id="rId38"/>
    <p:sldId id="415" r:id="rId39"/>
    <p:sldId id="416" r:id="rId40"/>
    <p:sldId id="407" r:id="rId41"/>
    <p:sldId id="421" r:id="rId42"/>
    <p:sldId id="422" r:id="rId43"/>
    <p:sldId id="408" r:id="rId44"/>
    <p:sldId id="424" r:id="rId45"/>
    <p:sldId id="423" r:id="rId46"/>
    <p:sldId id="426" r:id="rId4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264"/>
          </p14:sldIdLst>
        </p14:section>
        <p14:section name="SPI" id="{B55B8E8C-5EAB-4A1E-A4E9-AE5E896E46FA}">
          <p14:sldIdLst>
            <p14:sldId id="348"/>
            <p14:sldId id="388"/>
            <p14:sldId id="383"/>
            <p14:sldId id="393"/>
            <p14:sldId id="394"/>
            <p14:sldId id="386"/>
            <p14:sldId id="389"/>
            <p14:sldId id="396"/>
            <p14:sldId id="395"/>
            <p14:sldId id="397"/>
            <p14:sldId id="391"/>
            <p14:sldId id="392"/>
            <p14:sldId id="390"/>
            <p14:sldId id="387"/>
            <p14:sldId id="398"/>
            <p14:sldId id="399"/>
            <p14:sldId id="401"/>
            <p14:sldId id="402"/>
            <p14:sldId id="403"/>
            <p14:sldId id="400"/>
            <p14:sldId id="406"/>
            <p14:sldId id="404"/>
          </p14:sldIdLst>
        </p14:section>
        <p14:section name="I2C" id="{AACF374B-C702-496B-9547-1244E69605D1}">
          <p14:sldIdLst>
            <p14:sldId id="425"/>
            <p14:sldId id="405"/>
            <p14:sldId id="411"/>
            <p14:sldId id="385"/>
            <p14:sldId id="409"/>
            <p14:sldId id="410"/>
            <p14:sldId id="412"/>
            <p14:sldId id="413"/>
            <p14:sldId id="417"/>
            <p14:sldId id="418"/>
            <p14:sldId id="419"/>
            <p14:sldId id="414"/>
            <p14:sldId id="420"/>
            <p14:sldId id="415"/>
            <p14:sldId id="416"/>
            <p14:sldId id="407"/>
            <p14:sldId id="421"/>
            <p14:sldId id="422"/>
            <p14:sldId id="408"/>
            <p14:sldId id="424"/>
            <p14:sldId id="423"/>
          </p14:sldIdLst>
        </p14:section>
        <p14:section name="Wrapup" id="{29A7F866-9DA9-446B-8359-CE426CB89C7A}">
          <p14:sldIdLst>
            <p14:sldId id="4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7440" autoAdjust="0"/>
  </p:normalViewPr>
  <p:slideViewPr>
    <p:cSldViewPr snapToGrid="0">
      <p:cViewPr varScale="1">
        <p:scale>
          <a:sx n="77" d="100"/>
          <a:sy n="77" d="100"/>
        </p:scale>
        <p:origin x="120" y="202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5/9/2021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5/9/2021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5/9/2021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5/9/2021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arkfun.com/spi_signal_names" TargetMode="External"/><Relationship Id="rId2" Type="http://schemas.openxmlformats.org/officeDocument/2006/relationships/hyperlink" Target="https://www.oshwa.org/a-resolution-to-redefine-spi-signal-names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gi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parkfun.com/qwiic" TargetMode="External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Lecture 13</a:t>
            </a:r>
            <a:br>
              <a:rPr lang="en-US" dirty="0"/>
            </a:br>
            <a:r>
              <a:rPr lang="en-US" dirty="0"/>
              <a:t>Wired Communication:</a:t>
            </a:r>
            <a:br>
              <a:rPr lang="en-US" dirty="0"/>
            </a:br>
            <a:r>
              <a:rPr lang="en-US" dirty="0"/>
              <a:t>SPI and I2C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/>
              <a:t>CE346 </a:t>
            </a:r>
            <a:r>
              <a:rPr lang="en-US" dirty="0"/>
              <a:t>– Microprocessor System Design</a:t>
            </a:r>
          </a:p>
          <a:p>
            <a:r>
              <a:rPr lang="en-US" dirty="0"/>
              <a:t>Branden Ghena – Spring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8568A2C-4591-46CA-A8BD-BE89EF149629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Some slides borrowed from:</a:t>
            </a:r>
            <a:br>
              <a:rPr lang="en-US" sz="1600" dirty="0"/>
            </a:br>
            <a:r>
              <a:rPr lang="en-US" sz="1600" dirty="0"/>
              <a:t>Josiah Hester (Northwestern), Prabal Dutta (UC Berkeley), </a:t>
            </a:r>
            <a:r>
              <a:rPr lang="en-US" sz="1600" dirty="0" err="1"/>
              <a:t>Sparkfun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D317-E43D-47E2-B577-DA35F361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Communicating on a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FD34E-28D5-49D4-831A-BACF74BC4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How do you distinguish which device you are talking to?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Address for each device</a:t>
            </a:r>
          </a:p>
          <a:p>
            <a:pPr lvl="1"/>
            <a:r>
              <a:rPr lang="en-US" dirty="0"/>
              <a:t>Devices must always listen and then discard messages that aren’t for them</a:t>
            </a:r>
          </a:p>
          <a:p>
            <a:pPr lvl="1"/>
            <a:r>
              <a:rPr lang="en-US" dirty="0"/>
              <a:t>Need to define packet format so it’s clear where the address is</a:t>
            </a:r>
          </a:p>
          <a:p>
            <a:pPr lvl="1"/>
            <a:r>
              <a:rPr lang="en-US" dirty="0"/>
              <a:t>Need a method for addressing devices</a:t>
            </a:r>
          </a:p>
          <a:p>
            <a:pPr lvl="1"/>
            <a:endParaRPr lang="en-US" dirty="0"/>
          </a:p>
          <a:p>
            <a:r>
              <a:rPr lang="en-US" dirty="0"/>
              <a:t>GPIO pin for each device</a:t>
            </a:r>
          </a:p>
          <a:p>
            <a:pPr lvl="1"/>
            <a:r>
              <a:rPr lang="en-US" dirty="0"/>
              <a:t>Signal which device is being communicated with</a:t>
            </a:r>
          </a:p>
          <a:p>
            <a:pPr lvl="1"/>
            <a:r>
              <a:rPr lang="en-US" dirty="0"/>
              <a:t>Only activates communication on transition of “select” line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9B3E1-DB39-426A-A0BB-9A891FECD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40376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C97B-DC6F-4D40-B424-14B4836B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Separate chip select line for each device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ADF97-4CE1-47AB-86EF-20823C75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2A514702-C5F1-424B-910E-8FBAFB3DD304}"/>
              </a:ext>
            </a:extLst>
          </p:cNvPr>
          <p:cNvGrpSpPr/>
          <p:nvPr/>
        </p:nvGrpSpPr>
        <p:grpSpPr>
          <a:xfrm>
            <a:off x="563837" y="715027"/>
            <a:ext cx="8337988" cy="5754664"/>
            <a:chOff x="563837" y="715027"/>
            <a:chExt cx="8337988" cy="5754664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7E1540C-E478-43D3-937A-E58010291927}"/>
                </a:ext>
              </a:extLst>
            </p:cNvPr>
            <p:cNvSpPr/>
            <p:nvPr/>
          </p:nvSpPr>
          <p:spPr>
            <a:xfrm>
              <a:off x="607595" y="2874722"/>
              <a:ext cx="2260866" cy="23361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0C5ACE4-23E5-40FC-A1FA-455EDB9DC506}"/>
                </a:ext>
              </a:extLst>
            </p:cNvPr>
            <p:cNvSpPr/>
            <p:nvPr/>
          </p:nvSpPr>
          <p:spPr>
            <a:xfrm>
              <a:off x="7144012" y="1152393"/>
              <a:ext cx="1741118" cy="12588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BDB0F7E3-86C4-4D0F-A2CA-7BC11430BF1C}"/>
                </a:ext>
              </a:extLst>
            </p:cNvPr>
            <p:cNvSpPr/>
            <p:nvPr/>
          </p:nvSpPr>
          <p:spPr>
            <a:xfrm>
              <a:off x="7144012" y="3181610"/>
              <a:ext cx="1741118" cy="125886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6C2A894D-4815-4D9F-B8C0-F16172424E2A}"/>
                </a:ext>
              </a:extLst>
            </p:cNvPr>
            <p:cNvSpPr/>
            <p:nvPr/>
          </p:nvSpPr>
          <p:spPr>
            <a:xfrm>
              <a:off x="7144012" y="5210827"/>
              <a:ext cx="1741118" cy="12588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B79BC0C2-6D09-4525-B740-6C36F02219FA}"/>
                </a:ext>
              </a:extLst>
            </p:cNvPr>
            <p:cNvCxnSpPr/>
            <p:nvPr/>
          </p:nvCxnSpPr>
          <p:spPr>
            <a:xfrm>
              <a:off x="2868461" y="3400816"/>
              <a:ext cx="42755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E85E921-CECB-4227-BAE1-CA5B3A23CE2E}"/>
                </a:ext>
              </a:extLst>
            </p:cNvPr>
            <p:cNvCxnSpPr/>
            <p:nvPr/>
          </p:nvCxnSpPr>
          <p:spPr>
            <a:xfrm>
              <a:off x="2868461" y="3681608"/>
              <a:ext cx="42755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52F05790-AB99-41CC-9283-DC62C9216899}"/>
                </a:ext>
              </a:extLst>
            </p:cNvPr>
            <p:cNvCxnSpPr/>
            <p:nvPr/>
          </p:nvCxnSpPr>
          <p:spPr>
            <a:xfrm>
              <a:off x="2868461" y="3934216"/>
              <a:ext cx="42755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00A358BF-00D9-44BE-8A5E-307072E5FAC9}"/>
                </a:ext>
              </a:extLst>
            </p:cNvPr>
            <p:cNvSpPr txBox="1"/>
            <p:nvPr/>
          </p:nvSpPr>
          <p:spPr>
            <a:xfrm>
              <a:off x="563837" y="2489455"/>
              <a:ext cx="226086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Microcontroller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42BEF3FF-8766-476C-A7E7-86C79B634912}"/>
                </a:ext>
              </a:extLst>
            </p:cNvPr>
            <p:cNvSpPr txBox="1"/>
            <p:nvPr/>
          </p:nvSpPr>
          <p:spPr>
            <a:xfrm>
              <a:off x="789142" y="3235078"/>
              <a:ext cx="2079320" cy="166199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sz="1700" dirty="0">
                  <a:solidFill>
                    <a:schemeClr val="bg1"/>
                  </a:solidFill>
                </a:rPr>
                <a:t>Data Out</a:t>
              </a:r>
              <a:br>
                <a:rPr lang="en-US" sz="1700" dirty="0">
                  <a:solidFill>
                    <a:schemeClr val="bg1"/>
                  </a:solidFill>
                </a:rPr>
              </a:br>
              <a:r>
                <a:rPr lang="en-US" sz="1700" dirty="0">
                  <a:solidFill>
                    <a:schemeClr val="bg1"/>
                  </a:solidFill>
                </a:rPr>
                <a:t>Data In</a:t>
              </a:r>
              <a:br>
                <a:rPr lang="en-US" sz="1700" dirty="0">
                  <a:solidFill>
                    <a:schemeClr val="bg1"/>
                  </a:solidFill>
                </a:rPr>
              </a:br>
              <a:r>
                <a:rPr lang="en-US" sz="1700" dirty="0">
                  <a:solidFill>
                    <a:schemeClr val="bg1"/>
                  </a:solidFill>
                </a:rPr>
                <a:t>Clock</a:t>
              </a:r>
            </a:p>
            <a:p>
              <a:pPr algn="r"/>
              <a:r>
                <a:rPr lang="en-US" sz="1700" dirty="0">
                  <a:solidFill>
                    <a:schemeClr val="bg1"/>
                  </a:solidFill>
                </a:rPr>
                <a:t>(2) Chip Select</a:t>
              </a:r>
            </a:p>
            <a:p>
              <a:pPr marL="342900" indent="-342900" algn="r">
                <a:buAutoNum type="arabicParenBoth"/>
              </a:pPr>
              <a:r>
                <a:rPr lang="en-US" sz="1700" dirty="0">
                  <a:solidFill>
                    <a:schemeClr val="bg1"/>
                  </a:solidFill>
                </a:rPr>
                <a:t>Chip Select</a:t>
              </a:r>
            </a:p>
            <a:p>
              <a:pPr lvl="1" algn="r"/>
              <a:r>
                <a:rPr lang="en-US" sz="1700" dirty="0">
                  <a:solidFill>
                    <a:schemeClr val="bg1"/>
                  </a:solidFill>
                </a:rPr>
                <a:t>(3) Chip Select</a:t>
              </a:r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89940CAB-6042-4FF4-88E0-E6AA417C888F}"/>
                </a:ext>
              </a:extLst>
            </p:cNvPr>
            <p:cNvCxnSpPr>
              <a:cxnSpLocks/>
            </p:cNvCxnSpPr>
            <p:nvPr/>
          </p:nvCxnSpPr>
          <p:spPr>
            <a:xfrm>
              <a:off x="5526064" y="1336109"/>
              <a:ext cx="161794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2F44782D-0C85-4CC6-ADE2-F5079D766A56}"/>
                </a:ext>
              </a:extLst>
            </p:cNvPr>
            <p:cNvCxnSpPr>
              <a:cxnSpLocks/>
            </p:cNvCxnSpPr>
            <p:nvPr/>
          </p:nvCxnSpPr>
          <p:spPr>
            <a:xfrm>
              <a:off x="5876793" y="1616901"/>
              <a:ext cx="126721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70DF0F0A-A7FA-42C4-B38C-B657EDF13A9E}"/>
                </a:ext>
              </a:extLst>
            </p:cNvPr>
            <p:cNvCxnSpPr>
              <a:cxnSpLocks/>
            </p:cNvCxnSpPr>
            <p:nvPr/>
          </p:nvCxnSpPr>
          <p:spPr>
            <a:xfrm>
              <a:off x="6200382" y="1869509"/>
              <a:ext cx="94363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2CB3EE70-F0A3-4627-9126-6AB1FC54D99C}"/>
                </a:ext>
              </a:extLst>
            </p:cNvPr>
            <p:cNvCxnSpPr>
              <a:cxnSpLocks/>
            </p:cNvCxnSpPr>
            <p:nvPr/>
          </p:nvCxnSpPr>
          <p:spPr>
            <a:xfrm>
              <a:off x="6200382" y="1869509"/>
              <a:ext cx="0" cy="2064707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B2ACBB6E-B394-4222-B5DB-60C0EE30F30F}"/>
                </a:ext>
              </a:extLst>
            </p:cNvPr>
            <p:cNvCxnSpPr>
              <a:cxnSpLocks/>
            </p:cNvCxnSpPr>
            <p:nvPr/>
          </p:nvCxnSpPr>
          <p:spPr>
            <a:xfrm>
              <a:off x="5876793" y="1616901"/>
              <a:ext cx="0" cy="2064707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F25E4F8C-DD4C-4CA9-8DB6-2030C4DF6DC3}"/>
                </a:ext>
              </a:extLst>
            </p:cNvPr>
            <p:cNvCxnSpPr>
              <a:cxnSpLocks/>
            </p:cNvCxnSpPr>
            <p:nvPr/>
          </p:nvCxnSpPr>
          <p:spPr>
            <a:xfrm>
              <a:off x="5526064" y="1336109"/>
              <a:ext cx="0" cy="2064707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48C49C37-0EDE-41A6-BA6D-11DF71434EEA}"/>
                </a:ext>
              </a:extLst>
            </p:cNvPr>
            <p:cNvCxnSpPr>
              <a:cxnSpLocks/>
            </p:cNvCxnSpPr>
            <p:nvPr/>
          </p:nvCxnSpPr>
          <p:spPr>
            <a:xfrm>
              <a:off x="4835045" y="5421682"/>
              <a:ext cx="230896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3308AECB-907A-45CA-8EAF-C148CF67341A}"/>
                </a:ext>
              </a:extLst>
            </p:cNvPr>
            <p:cNvCxnSpPr>
              <a:cxnSpLocks/>
            </p:cNvCxnSpPr>
            <p:nvPr/>
          </p:nvCxnSpPr>
          <p:spPr>
            <a:xfrm>
              <a:off x="4436300" y="5702474"/>
              <a:ext cx="270771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2D56E1A1-F7E6-4FF5-AB6E-AF8F49F2CDBB}"/>
                </a:ext>
              </a:extLst>
            </p:cNvPr>
            <p:cNvCxnSpPr>
              <a:cxnSpLocks/>
            </p:cNvCxnSpPr>
            <p:nvPr/>
          </p:nvCxnSpPr>
          <p:spPr>
            <a:xfrm>
              <a:off x="4018764" y="5955082"/>
              <a:ext cx="312524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>
              <a:extLst>
                <a:ext uri="{FF2B5EF4-FFF2-40B4-BE49-F238E27FC236}">
                  <a16:creationId xmlns:a16="http://schemas.microsoft.com/office/drawing/2014/main" id="{5C0838B3-FEA6-4B2C-BC05-3F15B3B1549D}"/>
                </a:ext>
              </a:extLst>
            </p:cNvPr>
            <p:cNvCxnSpPr>
              <a:cxnSpLocks/>
            </p:cNvCxnSpPr>
            <p:nvPr/>
          </p:nvCxnSpPr>
          <p:spPr>
            <a:xfrm>
              <a:off x="4835045" y="3934216"/>
              <a:ext cx="0" cy="1487466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03FEA87D-A52C-49BF-B80D-3CB104A83FD5}"/>
                </a:ext>
              </a:extLst>
            </p:cNvPr>
            <p:cNvCxnSpPr>
              <a:cxnSpLocks/>
            </p:cNvCxnSpPr>
            <p:nvPr/>
          </p:nvCxnSpPr>
          <p:spPr>
            <a:xfrm>
              <a:off x="4436300" y="3673659"/>
              <a:ext cx="0" cy="2028815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A27331D8-3372-48DB-911C-BDD0DDD92A78}"/>
                </a:ext>
              </a:extLst>
            </p:cNvPr>
            <p:cNvCxnSpPr>
              <a:cxnSpLocks/>
            </p:cNvCxnSpPr>
            <p:nvPr/>
          </p:nvCxnSpPr>
          <p:spPr>
            <a:xfrm>
              <a:off x="4035467" y="3408120"/>
              <a:ext cx="0" cy="2546962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09296C65-0F3C-41BF-A0EF-01AB296AD1F9}"/>
                </a:ext>
              </a:extLst>
            </p:cNvPr>
            <p:cNvSpPr txBox="1"/>
            <p:nvPr/>
          </p:nvSpPr>
          <p:spPr>
            <a:xfrm>
              <a:off x="7144012" y="2741391"/>
              <a:ext cx="1741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Device 2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874D3B20-B36D-4777-936D-F84D950B68C1}"/>
                </a:ext>
              </a:extLst>
            </p:cNvPr>
            <p:cNvSpPr txBox="1"/>
            <p:nvPr/>
          </p:nvSpPr>
          <p:spPr>
            <a:xfrm>
              <a:off x="7160714" y="715027"/>
              <a:ext cx="1741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Device 1</a:t>
              </a:r>
            </a:p>
          </p:txBody>
        </p: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FA03FF85-62AD-4478-879C-F95BC384F155}"/>
                </a:ext>
              </a:extLst>
            </p:cNvPr>
            <p:cNvSpPr txBox="1"/>
            <p:nvPr/>
          </p:nvSpPr>
          <p:spPr>
            <a:xfrm>
              <a:off x="7076665" y="4759983"/>
              <a:ext cx="174111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Device 3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5D9E4B86-371B-485B-B3CA-8F9CECE66FDF}"/>
                </a:ext>
              </a:extLst>
            </p:cNvPr>
            <p:cNvSpPr txBox="1"/>
            <p:nvPr/>
          </p:nvSpPr>
          <p:spPr>
            <a:xfrm>
              <a:off x="7144012" y="3196793"/>
              <a:ext cx="1724408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</a:rPr>
                <a:t>Data In</a:t>
              </a:r>
              <a:br>
                <a:rPr lang="en-US" sz="1700" dirty="0">
                  <a:solidFill>
                    <a:schemeClr val="bg1"/>
                  </a:solidFill>
                </a:rPr>
              </a:br>
              <a:r>
                <a:rPr lang="en-US" sz="1700" dirty="0">
                  <a:solidFill>
                    <a:schemeClr val="bg1"/>
                  </a:solidFill>
                </a:rPr>
                <a:t>Data Out</a:t>
              </a:r>
              <a:br>
                <a:rPr lang="en-US" sz="1700" dirty="0">
                  <a:solidFill>
                    <a:schemeClr val="bg1"/>
                  </a:solidFill>
                </a:rPr>
              </a:br>
              <a:r>
                <a:rPr lang="en-US" sz="1700" dirty="0">
                  <a:solidFill>
                    <a:schemeClr val="bg1"/>
                  </a:solidFill>
                </a:rPr>
                <a:t>Clock</a:t>
              </a:r>
            </a:p>
            <a:p>
              <a:r>
                <a:rPr lang="en-US" sz="1700" dirty="0">
                  <a:solidFill>
                    <a:schemeClr val="bg1"/>
                  </a:solidFill>
                </a:rPr>
                <a:t>Chip Select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B8463986-62CE-413E-AD6F-8B12CC0D9ED7}"/>
                </a:ext>
              </a:extLst>
            </p:cNvPr>
            <p:cNvSpPr txBox="1"/>
            <p:nvPr/>
          </p:nvSpPr>
          <p:spPr>
            <a:xfrm>
              <a:off x="7144013" y="1152393"/>
              <a:ext cx="1741110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</a:rPr>
                <a:t>Data In</a:t>
              </a:r>
              <a:br>
                <a:rPr lang="en-US" sz="1700" dirty="0">
                  <a:solidFill>
                    <a:schemeClr val="bg1"/>
                  </a:solidFill>
                </a:rPr>
              </a:br>
              <a:r>
                <a:rPr lang="en-US" sz="1700" dirty="0">
                  <a:solidFill>
                    <a:schemeClr val="bg1"/>
                  </a:solidFill>
                </a:rPr>
                <a:t>Data Out</a:t>
              </a:r>
              <a:br>
                <a:rPr lang="en-US" sz="1700" dirty="0">
                  <a:solidFill>
                    <a:schemeClr val="bg1"/>
                  </a:solidFill>
                </a:rPr>
              </a:br>
              <a:r>
                <a:rPr lang="en-US" sz="1700" dirty="0">
                  <a:solidFill>
                    <a:schemeClr val="bg1"/>
                  </a:solidFill>
                </a:rPr>
                <a:t>Clock</a:t>
              </a:r>
            </a:p>
            <a:p>
              <a:r>
                <a:rPr lang="en-US" sz="1700" dirty="0">
                  <a:solidFill>
                    <a:schemeClr val="bg1"/>
                  </a:solidFill>
                </a:rPr>
                <a:t>Chip Select</a:t>
              </a:r>
            </a:p>
          </p:txBody>
        </p: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D09B8AB7-FE39-4479-AE11-305B34E849D1}"/>
                </a:ext>
              </a:extLst>
            </p:cNvPr>
            <p:cNvSpPr txBox="1"/>
            <p:nvPr/>
          </p:nvSpPr>
          <p:spPr>
            <a:xfrm>
              <a:off x="7160715" y="5210827"/>
              <a:ext cx="1724408" cy="113877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700" dirty="0">
                  <a:solidFill>
                    <a:schemeClr val="bg1"/>
                  </a:solidFill>
                </a:rPr>
                <a:t>Data In</a:t>
              </a:r>
              <a:br>
                <a:rPr lang="en-US" sz="1700" dirty="0">
                  <a:solidFill>
                    <a:schemeClr val="bg1"/>
                  </a:solidFill>
                </a:rPr>
              </a:br>
              <a:r>
                <a:rPr lang="en-US" sz="1700" dirty="0">
                  <a:solidFill>
                    <a:schemeClr val="bg1"/>
                  </a:solidFill>
                </a:rPr>
                <a:t>Data Out</a:t>
              </a:r>
              <a:br>
                <a:rPr lang="en-US" sz="1700" dirty="0">
                  <a:solidFill>
                    <a:schemeClr val="bg1"/>
                  </a:solidFill>
                </a:rPr>
              </a:br>
              <a:r>
                <a:rPr lang="en-US" sz="1700" dirty="0">
                  <a:solidFill>
                    <a:schemeClr val="bg1"/>
                  </a:solidFill>
                </a:rPr>
                <a:t>Clock</a:t>
              </a:r>
            </a:p>
            <a:p>
              <a:r>
                <a:rPr lang="en-US" sz="1700" dirty="0">
                  <a:solidFill>
                    <a:schemeClr val="bg1"/>
                  </a:solidFill>
                </a:rPr>
                <a:t>Chip Select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3B37B2AE-0239-4FE9-92B1-C252CE057FF6}"/>
                </a:ext>
              </a:extLst>
            </p:cNvPr>
            <p:cNvCxnSpPr>
              <a:cxnSpLocks/>
            </p:cNvCxnSpPr>
            <p:nvPr/>
          </p:nvCxnSpPr>
          <p:spPr>
            <a:xfrm>
              <a:off x="2885163" y="4204662"/>
              <a:ext cx="4258849" cy="0"/>
            </a:xfrm>
            <a:prstGeom prst="lin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07BF2A65-D76A-474F-A1BD-40CC9B253E01}"/>
                </a:ext>
              </a:extLst>
            </p:cNvPr>
            <p:cNvCxnSpPr>
              <a:cxnSpLocks/>
            </p:cNvCxnSpPr>
            <p:nvPr/>
          </p:nvCxnSpPr>
          <p:spPr>
            <a:xfrm>
              <a:off x="2885163" y="4485454"/>
              <a:ext cx="3617931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9D802111-C7BC-47BF-B528-7E3D79666AAB}"/>
                </a:ext>
              </a:extLst>
            </p:cNvPr>
            <p:cNvCxnSpPr>
              <a:cxnSpLocks/>
            </p:cNvCxnSpPr>
            <p:nvPr/>
          </p:nvCxnSpPr>
          <p:spPr>
            <a:xfrm>
              <a:off x="2885163" y="4738062"/>
              <a:ext cx="761997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>
              <a:extLst>
                <a:ext uri="{FF2B5EF4-FFF2-40B4-BE49-F238E27FC236}">
                  <a16:creationId xmlns:a16="http://schemas.microsoft.com/office/drawing/2014/main" id="{1F729BA1-2167-4E0F-BC9D-CC7092E0B87D}"/>
                </a:ext>
              </a:extLst>
            </p:cNvPr>
            <p:cNvCxnSpPr>
              <a:cxnSpLocks/>
            </p:cNvCxnSpPr>
            <p:nvPr/>
          </p:nvCxnSpPr>
          <p:spPr>
            <a:xfrm>
              <a:off x="3647160" y="4738062"/>
              <a:ext cx="0" cy="1487466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9F41FC04-DEB1-4104-9119-51AA16D2C05F}"/>
                </a:ext>
              </a:extLst>
            </p:cNvPr>
            <p:cNvCxnSpPr>
              <a:cxnSpLocks/>
            </p:cNvCxnSpPr>
            <p:nvPr/>
          </p:nvCxnSpPr>
          <p:spPr>
            <a:xfrm>
              <a:off x="3647160" y="6225528"/>
              <a:ext cx="3513555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9F466A91-44CE-4B4B-9566-FE3170B6E4DE}"/>
                </a:ext>
              </a:extLst>
            </p:cNvPr>
            <p:cNvCxnSpPr>
              <a:cxnSpLocks/>
            </p:cNvCxnSpPr>
            <p:nvPr/>
          </p:nvCxnSpPr>
          <p:spPr>
            <a:xfrm>
              <a:off x="6503094" y="2122118"/>
              <a:ext cx="0" cy="2363336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D8E92393-5C6D-43CB-915B-96BE80A0FCA6}"/>
                </a:ext>
              </a:extLst>
            </p:cNvPr>
            <p:cNvCxnSpPr>
              <a:cxnSpLocks/>
            </p:cNvCxnSpPr>
            <p:nvPr/>
          </p:nvCxnSpPr>
          <p:spPr>
            <a:xfrm>
              <a:off x="6503094" y="2122118"/>
              <a:ext cx="657620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972281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F5E9-AE36-4F59-A6CA-4D4E0B1F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Serial Peripheral Interface (SPI)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D31DF-4767-4178-ADA2-93C7A0B21A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4396338" cy="5029200"/>
          </a:xfrm>
        </p:spPr>
        <p:txBody>
          <a:bodyPr/>
          <a:lstStyle/>
          <a:p>
            <a:r>
              <a:rPr lang="en-US" dirty="0"/>
              <a:t>Serial, synchronous, bus communication protocol</a:t>
            </a:r>
          </a:p>
          <a:p>
            <a:endParaRPr lang="en-US" dirty="0"/>
          </a:p>
          <a:p>
            <a:r>
              <a:rPr lang="en-US" dirty="0"/>
              <a:t>Single controller with multiple peripherals</a:t>
            </a:r>
          </a:p>
          <a:p>
            <a:pPr lvl="1"/>
            <a:r>
              <a:rPr lang="en-US" dirty="0"/>
              <a:t>Within a circuit board</a:t>
            </a:r>
          </a:p>
          <a:p>
            <a:endParaRPr lang="en-US" dirty="0"/>
          </a:p>
          <a:p>
            <a:r>
              <a:rPr lang="en-US" dirty="0"/>
              <a:t>High-speed communication</a:t>
            </a:r>
          </a:p>
          <a:p>
            <a:pPr lvl="1"/>
            <a:r>
              <a:rPr lang="en-US" dirty="0"/>
              <a:t>Multiple Mbps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BE188-DEBA-4557-8E23-2B87ECFAB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  <p:grpSp>
        <p:nvGrpSpPr>
          <p:cNvPr id="75" name="Group 74">
            <a:extLst>
              <a:ext uri="{FF2B5EF4-FFF2-40B4-BE49-F238E27FC236}">
                <a16:creationId xmlns:a16="http://schemas.microsoft.com/office/drawing/2014/main" id="{94154D5A-4B33-47DA-9560-DE97C5F52E42}"/>
              </a:ext>
            </a:extLst>
          </p:cNvPr>
          <p:cNvGrpSpPr/>
          <p:nvPr/>
        </p:nvGrpSpPr>
        <p:grpSpPr>
          <a:xfrm>
            <a:off x="5019802" y="1340673"/>
            <a:ext cx="6341305" cy="4374327"/>
            <a:chOff x="559494" y="715027"/>
            <a:chExt cx="8342331" cy="5754664"/>
          </a:xfrm>
        </p:grpSpPr>
        <p:sp>
          <p:nvSpPr>
            <p:cNvPr id="76" name="Rectangle 75">
              <a:extLst>
                <a:ext uri="{FF2B5EF4-FFF2-40B4-BE49-F238E27FC236}">
                  <a16:creationId xmlns:a16="http://schemas.microsoft.com/office/drawing/2014/main" id="{6E689ECC-09E3-44EC-BD77-9B3866D0284D}"/>
                </a:ext>
              </a:extLst>
            </p:cNvPr>
            <p:cNvSpPr/>
            <p:nvPr/>
          </p:nvSpPr>
          <p:spPr>
            <a:xfrm>
              <a:off x="607595" y="2874722"/>
              <a:ext cx="2260866" cy="233610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7" name="Rectangle 76">
              <a:extLst>
                <a:ext uri="{FF2B5EF4-FFF2-40B4-BE49-F238E27FC236}">
                  <a16:creationId xmlns:a16="http://schemas.microsoft.com/office/drawing/2014/main" id="{FEF929F9-26BE-4410-8273-159275ACB1D9}"/>
                </a:ext>
              </a:extLst>
            </p:cNvPr>
            <p:cNvSpPr/>
            <p:nvPr/>
          </p:nvSpPr>
          <p:spPr>
            <a:xfrm>
              <a:off x="7144012" y="1152393"/>
              <a:ext cx="1741118" cy="12588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8" name="Rectangle 77">
              <a:extLst>
                <a:ext uri="{FF2B5EF4-FFF2-40B4-BE49-F238E27FC236}">
                  <a16:creationId xmlns:a16="http://schemas.microsoft.com/office/drawing/2014/main" id="{97D3F5C7-1702-42F8-84BF-8AFC11B7EE9C}"/>
                </a:ext>
              </a:extLst>
            </p:cNvPr>
            <p:cNvSpPr/>
            <p:nvPr/>
          </p:nvSpPr>
          <p:spPr>
            <a:xfrm>
              <a:off x="7144012" y="3181610"/>
              <a:ext cx="1741118" cy="125886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9" name="Rectangle 78">
              <a:extLst>
                <a:ext uri="{FF2B5EF4-FFF2-40B4-BE49-F238E27FC236}">
                  <a16:creationId xmlns:a16="http://schemas.microsoft.com/office/drawing/2014/main" id="{163D51FF-5F4D-482E-A895-DF8D0DB94EDB}"/>
                </a:ext>
              </a:extLst>
            </p:cNvPr>
            <p:cNvSpPr/>
            <p:nvPr/>
          </p:nvSpPr>
          <p:spPr>
            <a:xfrm>
              <a:off x="7144012" y="5210827"/>
              <a:ext cx="1741118" cy="12588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7CDDD3E3-827E-45AE-BD5B-C7D921CDFC73}"/>
                </a:ext>
              </a:extLst>
            </p:cNvPr>
            <p:cNvCxnSpPr/>
            <p:nvPr/>
          </p:nvCxnSpPr>
          <p:spPr>
            <a:xfrm>
              <a:off x="2868461" y="3400816"/>
              <a:ext cx="42755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>
              <a:extLst>
                <a:ext uri="{FF2B5EF4-FFF2-40B4-BE49-F238E27FC236}">
                  <a16:creationId xmlns:a16="http://schemas.microsoft.com/office/drawing/2014/main" id="{26053001-C8E2-4329-BA83-3F721D7A5861}"/>
                </a:ext>
              </a:extLst>
            </p:cNvPr>
            <p:cNvCxnSpPr/>
            <p:nvPr/>
          </p:nvCxnSpPr>
          <p:spPr>
            <a:xfrm>
              <a:off x="2868461" y="3681608"/>
              <a:ext cx="42755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2" name="Straight Connector 81">
              <a:extLst>
                <a:ext uri="{FF2B5EF4-FFF2-40B4-BE49-F238E27FC236}">
                  <a16:creationId xmlns:a16="http://schemas.microsoft.com/office/drawing/2014/main" id="{AF674ED6-CE67-4703-8E58-9415736BBB7F}"/>
                </a:ext>
              </a:extLst>
            </p:cNvPr>
            <p:cNvCxnSpPr/>
            <p:nvPr/>
          </p:nvCxnSpPr>
          <p:spPr>
            <a:xfrm>
              <a:off x="2868461" y="3934216"/>
              <a:ext cx="42755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3" name="TextBox 82">
              <a:extLst>
                <a:ext uri="{FF2B5EF4-FFF2-40B4-BE49-F238E27FC236}">
                  <a16:creationId xmlns:a16="http://schemas.microsoft.com/office/drawing/2014/main" id="{6374D656-34CD-4C66-B1A0-CD513052B73E}"/>
                </a:ext>
              </a:extLst>
            </p:cNvPr>
            <p:cNvSpPr txBox="1"/>
            <p:nvPr/>
          </p:nvSpPr>
          <p:spPr>
            <a:xfrm>
              <a:off x="563837" y="2489456"/>
              <a:ext cx="2260865" cy="36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Microcontroller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824F7F87-511D-4CBF-8855-B98E31E40A54}"/>
                    </a:ext>
                  </a:extLst>
                </p:cNvPr>
                <p:cNvSpPr txBox="1"/>
                <p:nvPr/>
              </p:nvSpPr>
              <p:spPr>
                <a:xfrm>
                  <a:off x="559494" y="3235079"/>
                  <a:ext cx="2308967" cy="20217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300" dirty="0">
                      <a:solidFill>
                        <a:schemeClr val="bg1"/>
                      </a:solidFill>
                    </a:rPr>
                    <a:t>Serial Data Out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Serial Data In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Serial Clock</a:t>
                  </a: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Chip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Select</m:t>
                            </m:r>
                            <m:r>
                              <m:rPr>
                                <m:nor/>
                              </m:rPr>
                              <a:rPr lang="en-US" sz="130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Chip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Select</m:t>
                            </m:r>
                            <m:r>
                              <m:rPr>
                                <m:nor/>
                              </m:rPr>
                              <a:rPr lang="en-US" sz="130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Chip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Select</m:t>
                            </m:r>
                            <m:r>
                              <m:rPr>
                                <m:nor/>
                              </m:rPr>
                              <a:rPr lang="en-US" sz="130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  <a:p>
                  <a:pPr algn="r"/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84" name="TextBox 83">
                  <a:extLst>
                    <a:ext uri="{FF2B5EF4-FFF2-40B4-BE49-F238E27FC236}">
                      <a16:creationId xmlns:a16="http://schemas.microsoft.com/office/drawing/2014/main" id="{824F7F87-511D-4CBF-8855-B98E31E40A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9494" y="3235079"/>
                  <a:ext cx="2308967" cy="2021700"/>
                </a:xfrm>
                <a:prstGeom prst="rect">
                  <a:avLst/>
                </a:prstGeom>
                <a:blipFill>
                  <a:blip r:embed="rId2"/>
                  <a:stretch>
                    <a:fillRect r="-6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85" name="Straight Connector 84">
              <a:extLst>
                <a:ext uri="{FF2B5EF4-FFF2-40B4-BE49-F238E27FC236}">
                  <a16:creationId xmlns:a16="http://schemas.microsoft.com/office/drawing/2014/main" id="{999972AF-44EE-475B-817A-14D78491AD76}"/>
                </a:ext>
              </a:extLst>
            </p:cNvPr>
            <p:cNvCxnSpPr>
              <a:cxnSpLocks/>
            </p:cNvCxnSpPr>
            <p:nvPr/>
          </p:nvCxnSpPr>
          <p:spPr>
            <a:xfrm>
              <a:off x="5526064" y="1336109"/>
              <a:ext cx="161794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Connector 85">
              <a:extLst>
                <a:ext uri="{FF2B5EF4-FFF2-40B4-BE49-F238E27FC236}">
                  <a16:creationId xmlns:a16="http://schemas.microsoft.com/office/drawing/2014/main" id="{1CCC1F65-4CED-4F1C-A6DC-6148156EF397}"/>
                </a:ext>
              </a:extLst>
            </p:cNvPr>
            <p:cNvCxnSpPr>
              <a:cxnSpLocks/>
            </p:cNvCxnSpPr>
            <p:nvPr/>
          </p:nvCxnSpPr>
          <p:spPr>
            <a:xfrm>
              <a:off x="5876793" y="1616901"/>
              <a:ext cx="126721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7" name="Straight Connector 86">
              <a:extLst>
                <a:ext uri="{FF2B5EF4-FFF2-40B4-BE49-F238E27FC236}">
                  <a16:creationId xmlns:a16="http://schemas.microsoft.com/office/drawing/2014/main" id="{BAFA1CD9-E199-4083-9B43-6AEFF44C17F4}"/>
                </a:ext>
              </a:extLst>
            </p:cNvPr>
            <p:cNvCxnSpPr>
              <a:cxnSpLocks/>
            </p:cNvCxnSpPr>
            <p:nvPr/>
          </p:nvCxnSpPr>
          <p:spPr>
            <a:xfrm>
              <a:off x="6200382" y="1869509"/>
              <a:ext cx="94363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>
              <a:extLst>
                <a:ext uri="{FF2B5EF4-FFF2-40B4-BE49-F238E27FC236}">
                  <a16:creationId xmlns:a16="http://schemas.microsoft.com/office/drawing/2014/main" id="{6529E238-2328-47A7-84C5-F714E96D2EEC}"/>
                </a:ext>
              </a:extLst>
            </p:cNvPr>
            <p:cNvCxnSpPr>
              <a:cxnSpLocks/>
            </p:cNvCxnSpPr>
            <p:nvPr/>
          </p:nvCxnSpPr>
          <p:spPr>
            <a:xfrm>
              <a:off x="6200382" y="1869509"/>
              <a:ext cx="0" cy="2064707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>
              <a:extLst>
                <a:ext uri="{FF2B5EF4-FFF2-40B4-BE49-F238E27FC236}">
                  <a16:creationId xmlns:a16="http://schemas.microsoft.com/office/drawing/2014/main" id="{F41D66BA-E517-4C95-BEC4-91DC6005B3AE}"/>
                </a:ext>
              </a:extLst>
            </p:cNvPr>
            <p:cNvCxnSpPr>
              <a:cxnSpLocks/>
            </p:cNvCxnSpPr>
            <p:nvPr/>
          </p:nvCxnSpPr>
          <p:spPr>
            <a:xfrm>
              <a:off x="5876793" y="1616901"/>
              <a:ext cx="0" cy="2064707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0" name="Straight Connector 89">
              <a:extLst>
                <a:ext uri="{FF2B5EF4-FFF2-40B4-BE49-F238E27FC236}">
                  <a16:creationId xmlns:a16="http://schemas.microsoft.com/office/drawing/2014/main" id="{4A949573-3982-4D6C-99A7-6FDA27D0FE18}"/>
                </a:ext>
              </a:extLst>
            </p:cNvPr>
            <p:cNvCxnSpPr>
              <a:cxnSpLocks/>
            </p:cNvCxnSpPr>
            <p:nvPr/>
          </p:nvCxnSpPr>
          <p:spPr>
            <a:xfrm>
              <a:off x="5526064" y="1336109"/>
              <a:ext cx="0" cy="2064707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44CDB33B-E47A-4AB0-BE9A-23AF01D6F7E0}"/>
                </a:ext>
              </a:extLst>
            </p:cNvPr>
            <p:cNvCxnSpPr>
              <a:cxnSpLocks/>
            </p:cNvCxnSpPr>
            <p:nvPr/>
          </p:nvCxnSpPr>
          <p:spPr>
            <a:xfrm>
              <a:off x="4835045" y="5421682"/>
              <a:ext cx="230896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>
              <a:extLst>
                <a:ext uri="{FF2B5EF4-FFF2-40B4-BE49-F238E27FC236}">
                  <a16:creationId xmlns:a16="http://schemas.microsoft.com/office/drawing/2014/main" id="{501202CB-0438-470D-89B7-37813D54D41C}"/>
                </a:ext>
              </a:extLst>
            </p:cNvPr>
            <p:cNvCxnSpPr>
              <a:cxnSpLocks/>
            </p:cNvCxnSpPr>
            <p:nvPr/>
          </p:nvCxnSpPr>
          <p:spPr>
            <a:xfrm>
              <a:off x="4436300" y="5702474"/>
              <a:ext cx="270771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>
              <a:extLst>
                <a:ext uri="{FF2B5EF4-FFF2-40B4-BE49-F238E27FC236}">
                  <a16:creationId xmlns:a16="http://schemas.microsoft.com/office/drawing/2014/main" id="{BCAE1B5C-9625-4F7B-97F0-8A5553693D66}"/>
                </a:ext>
              </a:extLst>
            </p:cNvPr>
            <p:cNvCxnSpPr>
              <a:cxnSpLocks/>
            </p:cNvCxnSpPr>
            <p:nvPr/>
          </p:nvCxnSpPr>
          <p:spPr>
            <a:xfrm>
              <a:off x="4018764" y="5955082"/>
              <a:ext cx="312524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4" name="Straight Connector 93">
              <a:extLst>
                <a:ext uri="{FF2B5EF4-FFF2-40B4-BE49-F238E27FC236}">
                  <a16:creationId xmlns:a16="http://schemas.microsoft.com/office/drawing/2014/main" id="{F4B2EBF6-039B-4EEB-A642-195723CCCE0C}"/>
                </a:ext>
              </a:extLst>
            </p:cNvPr>
            <p:cNvCxnSpPr>
              <a:cxnSpLocks/>
            </p:cNvCxnSpPr>
            <p:nvPr/>
          </p:nvCxnSpPr>
          <p:spPr>
            <a:xfrm>
              <a:off x="4835045" y="3934216"/>
              <a:ext cx="0" cy="1487466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>
              <a:extLst>
                <a:ext uri="{FF2B5EF4-FFF2-40B4-BE49-F238E27FC236}">
                  <a16:creationId xmlns:a16="http://schemas.microsoft.com/office/drawing/2014/main" id="{36625B96-A001-42D8-94A9-CF1922AD5387}"/>
                </a:ext>
              </a:extLst>
            </p:cNvPr>
            <p:cNvCxnSpPr>
              <a:cxnSpLocks/>
            </p:cNvCxnSpPr>
            <p:nvPr/>
          </p:nvCxnSpPr>
          <p:spPr>
            <a:xfrm>
              <a:off x="4436300" y="3673659"/>
              <a:ext cx="0" cy="2028815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6" name="Straight Connector 95">
              <a:extLst>
                <a:ext uri="{FF2B5EF4-FFF2-40B4-BE49-F238E27FC236}">
                  <a16:creationId xmlns:a16="http://schemas.microsoft.com/office/drawing/2014/main" id="{F9C9827B-AC36-448B-8CC3-BE8FDFD27558}"/>
                </a:ext>
              </a:extLst>
            </p:cNvPr>
            <p:cNvCxnSpPr>
              <a:cxnSpLocks/>
            </p:cNvCxnSpPr>
            <p:nvPr/>
          </p:nvCxnSpPr>
          <p:spPr>
            <a:xfrm>
              <a:off x="4035467" y="3408120"/>
              <a:ext cx="0" cy="2546962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TextBox 96">
              <a:extLst>
                <a:ext uri="{FF2B5EF4-FFF2-40B4-BE49-F238E27FC236}">
                  <a16:creationId xmlns:a16="http://schemas.microsoft.com/office/drawing/2014/main" id="{AFDA5C27-D0BF-4482-A9A3-AB293EB49A15}"/>
                </a:ext>
              </a:extLst>
            </p:cNvPr>
            <p:cNvSpPr txBox="1"/>
            <p:nvPr/>
          </p:nvSpPr>
          <p:spPr>
            <a:xfrm>
              <a:off x="7144012" y="2741391"/>
              <a:ext cx="1741111" cy="36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Device 2</a:t>
              </a:r>
            </a:p>
          </p:txBody>
        </p:sp>
        <p:sp>
          <p:nvSpPr>
            <p:cNvPr id="98" name="TextBox 97">
              <a:extLst>
                <a:ext uri="{FF2B5EF4-FFF2-40B4-BE49-F238E27FC236}">
                  <a16:creationId xmlns:a16="http://schemas.microsoft.com/office/drawing/2014/main" id="{379030B5-074A-402E-AE71-0F7E11C42F83}"/>
                </a:ext>
              </a:extLst>
            </p:cNvPr>
            <p:cNvSpPr txBox="1"/>
            <p:nvPr/>
          </p:nvSpPr>
          <p:spPr>
            <a:xfrm>
              <a:off x="7160714" y="715027"/>
              <a:ext cx="1741111" cy="36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Device 1</a:t>
              </a:r>
            </a:p>
          </p:txBody>
        </p:sp>
        <p:sp>
          <p:nvSpPr>
            <p:cNvPr id="99" name="TextBox 98">
              <a:extLst>
                <a:ext uri="{FF2B5EF4-FFF2-40B4-BE49-F238E27FC236}">
                  <a16:creationId xmlns:a16="http://schemas.microsoft.com/office/drawing/2014/main" id="{F33CA97D-14EC-4138-A19F-8128DAB0A86E}"/>
                </a:ext>
              </a:extLst>
            </p:cNvPr>
            <p:cNvSpPr txBox="1"/>
            <p:nvPr/>
          </p:nvSpPr>
          <p:spPr>
            <a:xfrm>
              <a:off x="7076665" y="4759982"/>
              <a:ext cx="1741111" cy="36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Device 3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B6108D9A-773A-4819-AA1E-CBA709D4B50E}"/>
                    </a:ext>
                  </a:extLst>
                </p:cNvPr>
                <p:cNvSpPr txBox="1"/>
                <p:nvPr/>
              </p:nvSpPr>
              <p:spPr>
                <a:xfrm>
                  <a:off x="7144012" y="3196795"/>
                  <a:ext cx="1724408" cy="11935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>
                      <a:solidFill>
                        <a:schemeClr val="bg1"/>
                      </a:solidFill>
                    </a:rPr>
                    <a:t>Serial Data In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Serial Data Out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Serial Clock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Chip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Select</m:t>
                            </m:r>
                            <m:r>
                              <m:rPr>
                                <m:nor/>
                              </m:rPr>
                              <a:rPr lang="en-US" sz="130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00" name="TextBox 99">
                  <a:extLst>
                    <a:ext uri="{FF2B5EF4-FFF2-40B4-BE49-F238E27FC236}">
                      <a16:creationId xmlns:a16="http://schemas.microsoft.com/office/drawing/2014/main" id="{B6108D9A-773A-4819-AA1E-CBA709D4B5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4012" y="3196795"/>
                  <a:ext cx="1724408" cy="1193518"/>
                </a:xfrm>
                <a:prstGeom prst="rect">
                  <a:avLst/>
                </a:prstGeom>
                <a:blipFill>
                  <a:blip r:embed="rId3"/>
                  <a:stretch>
                    <a:fillRect l="-930" b="-201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D60019E4-4613-4ECB-91EF-CD6D85E4E71F}"/>
                    </a:ext>
                  </a:extLst>
                </p:cNvPr>
                <p:cNvSpPr txBox="1"/>
                <p:nvPr/>
              </p:nvSpPr>
              <p:spPr>
                <a:xfrm>
                  <a:off x="7144013" y="1152393"/>
                  <a:ext cx="1741110" cy="11974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>
                      <a:solidFill>
                        <a:schemeClr val="bg1"/>
                      </a:solidFill>
                    </a:rPr>
                    <a:t>Serial Data In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Serial Data Out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Serial Clock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Chip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Select</m:t>
                            </m:r>
                            <m:r>
                              <m:rPr>
                                <m:nor/>
                              </m:rPr>
                              <a:rPr lang="en-US" sz="130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D60019E4-4613-4ECB-91EF-CD6D85E4E71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4013" y="1152393"/>
                  <a:ext cx="1741110" cy="1197482"/>
                </a:xfrm>
                <a:prstGeom prst="rect">
                  <a:avLst/>
                </a:prstGeom>
                <a:blipFill>
                  <a:blip r:embed="rId4"/>
                  <a:stretch>
                    <a:fillRect l="-922" b="-1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A443CCD0-F82E-4144-89F6-62F4AEA76395}"/>
                    </a:ext>
                  </a:extLst>
                </p:cNvPr>
                <p:cNvSpPr txBox="1"/>
                <p:nvPr/>
              </p:nvSpPr>
              <p:spPr>
                <a:xfrm>
                  <a:off x="7160715" y="5210828"/>
                  <a:ext cx="1724408" cy="11935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>
                      <a:solidFill>
                        <a:schemeClr val="bg1"/>
                      </a:solidFill>
                    </a:rPr>
                    <a:t>Serial Data In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Serial Data Out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Serial Clock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Chip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1300" i="0" dirty="0">
                                <a:solidFill>
                                  <a:schemeClr val="bg1"/>
                                </a:solidFill>
                              </a:rPr>
                              <m:t>Select</m:t>
                            </m:r>
                            <m:r>
                              <m:rPr>
                                <m:nor/>
                              </m:rPr>
                              <a:rPr lang="en-US" sz="1300" dirty="0">
                                <a:solidFill>
                                  <a:schemeClr val="bg1"/>
                                </a:solidFill>
                              </a:rPr>
                              <m:t> 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02" name="TextBox 101">
                  <a:extLst>
                    <a:ext uri="{FF2B5EF4-FFF2-40B4-BE49-F238E27FC236}">
                      <a16:creationId xmlns:a16="http://schemas.microsoft.com/office/drawing/2014/main" id="{A443CCD0-F82E-4144-89F6-62F4AEA7639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0715" y="5210828"/>
                  <a:ext cx="1724408" cy="1193518"/>
                </a:xfrm>
                <a:prstGeom prst="rect">
                  <a:avLst/>
                </a:prstGeom>
                <a:blipFill>
                  <a:blip r:embed="rId5"/>
                  <a:stretch>
                    <a:fillRect l="-930" b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3" name="Straight Connector 102">
              <a:extLst>
                <a:ext uri="{FF2B5EF4-FFF2-40B4-BE49-F238E27FC236}">
                  <a16:creationId xmlns:a16="http://schemas.microsoft.com/office/drawing/2014/main" id="{1DA145A1-8CEC-4323-98C7-C435D71CF7F8}"/>
                </a:ext>
              </a:extLst>
            </p:cNvPr>
            <p:cNvCxnSpPr>
              <a:cxnSpLocks/>
            </p:cNvCxnSpPr>
            <p:nvPr/>
          </p:nvCxnSpPr>
          <p:spPr>
            <a:xfrm>
              <a:off x="2885163" y="4204662"/>
              <a:ext cx="4258849" cy="0"/>
            </a:xfrm>
            <a:prstGeom prst="lin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>
              <a:extLst>
                <a:ext uri="{FF2B5EF4-FFF2-40B4-BE49-F238E27FC236}">
                  <a16:creationId xmlns:a16="http://schemas.microsoft.com/office/drawing/2014/main" id="{4D22286A-1E65-4537-9BDC-678865C5DC8C}"/>
                </a:ext>
              </a:extLst>
            </p:cNvPr>
            <p:cNvCxnSpPr>
              <a:cxnSpLocks/>
            </p:cNvCxnSpPr>
            <p:nvPr/>
          </p:nvCxnSpPr>
          <p:spPr>
            <a:xfrm>
              <a:off x="2885163" y="4485454"/>
              <a:ext cx="3617931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>
              <a:extLst>
                <a:ext uri="{FF2B5EF4-FFF2-40B4-BE49-F238E27FC236}">
                  <a16:creationId xmlns:a16="http://schemas.microsoft.com/office/drawing/2014/main" id="{7D911C1B-FD8E-449F-8512-3F3EED8CC2BE}"/>
                </a:ext>
              </a:extLst>
            </p:cNvPr>
            <p:cNvCxnSpPr>
              <a:cxnSpLocks/>
            </p:cNvCxnSpPr>
            <p:nvPr/>
          </p:nvCxnSpPr>
          <p:spPr>
            <a:xfrm>
              <a:off x="2885163" y="4738062"/>
              <a:ext cx="761997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>
              <a:extLst>
                <a:ext uri="{FF2B5EF4-FFF2-40B4-BE49-F238E27FC236}">
                  <a16:creationId xmlns:a16="http://schemas.microsoft.com/office/drawing/2014/main" id="{C042322F-908F-4947-B369-178BBC8D9ADA}"/>
                </a:ext>
              </a:extLst>
            </p:cNvPr>
            <p:cNvCxnSpPr>
              <a:cxnSpLocks/>
            </p:cNvCxnSpPr>
            <p:nvPr/>
          </p:nvCxnSpPr>
          <p:spPr>
            <a:xfrm>
              <a:off x="3647160" y="4738062"/>
              <a:ext cx="0" cy="1487466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>
              <a:extLst>
                <a:ext uri="{FF2B5EF4-FFF2-40B4-BE49-F238E27FC236}">
                  <a16:creationId xmlns:a16="http://schemas.microsoft.com/office/drawing/2014/main" id="{9EACCDE8-F10C-4DBD-A64F-B9834B6139CE}"/>
                </a:ext>
              </a:extLst>
            </p:cNvPr>
            <p:cNvCxnSpPr>
              <a:cxnSpLocks/>
            </p:cNvCxnSpPr>
            <p:nvPr/>
          </p:nvCxnSpPr>
          <p:spPr>
            <a:xfrm>
              <a:off x="3647160" y="6225528"/>
              <a:ext cx="3513555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>
              <a:extLst>
                <a:ext uri="{FF2B5EF4-FFF2-40B4-BE49-F238E27FC236}">
                  <a16:creationId xmlns:a16="http://schemas.microsoft.com/office/drawing/2014/main" id="{DA153A47-4E00-4E5E-B79F-06216B7AC557}"/>
                </a:ext>
              </a:extLst>
            </p:cNvPr>
            <p:cNvCxnSpPr>
              <a:cxnSpLocks/>
            </p:cNvCxnSpPr>
            <p:nvPr/>
          </p:nvCxnSpPr>
          <p:spPr>
            <a:xfrm>
              <a:off x="6503094" y="2122118"/>
              <a:ext cx="0" cy="2363336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>
              <a:extLst>
                <a:ext uri="{FF2B5EF4-FFF2-40B4-BE49-F238E27FC236}">
                  <a16:creationId xmlns:a16="http://schemas.microsoft.com/office/drawing/2014/main" id="{37D63557-AA92-46FF-9FB5-75C03E4E7064}"/>
                </a:ext>
              </a:extLst>
            </p:cNvPr>
            <p:cNvCxnSpPr>
              <a:cxnSpLocks/>
            </p:cNvCxnSpPr>
            <p:nvPr/>
          </p:nvCxnSpPr>
          <p:spPr>
            <a:xfrm>
              <a:off x="6503094" y="2122118"/>
              <a:ext cx="657620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644828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2CF542-D66F-4BAB-BE12-26DF638037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 note on outdated notation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9036E-DEA2-4C98-AC44-4478574D17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Master/Slave paradigm</a:t>
            </a:r>
          </a:p>
          <a:p>
            <a:pPr lvl="1"/>
            <a:r>
              <a:rPr lang="en-US" dirty="0"/>
              <a:t>Master is the “Computer” and is in charge of interaction</a:t>
            </a:r>
          </a:p>
          <a:p>
            <a:pPr lvl="1"/>
            <a:r>
              <a:rPr lang="en-US" dirty="0"/>
              <a:t>Slave is the “Device” and has little control over interaction parameters</a:t>
            </a:r>
          </a:p>
          <a:p>
            <a:pPr lvl="1"/>
            <a:r>
              <a:rPr lang="en-US" dirty="0"/>
              <a:t>Really common notation in EE side of the world.</a:t>
            </a:r>
          </a:p>
          <a:p>
            <a:pPr lvl="2"/>
            <a:r>
              <a:rPr lang="en-US" dirty="0"/>
              <a:t>Not intended to be harmful, but also literally inconsiderate.</a:t>
            </a:r>
          </a:p>
          <a:p>
            <a:pPr lvl="1"/>
            <a:endParaRPr lang="en-US" dirty="0"/>
          </a:p>
          <a:p>
            <a:r>
              <a:rPr lang="en-US" dirty="0"/>
              <a:t>Field is changing for the better. It’s going to take some time.</a:t>
            </a:r>
          </a:p>
          <a:p>
            <a:pPr lvl="1"/>
            <a:r>
              <a:rPr lang="en-US" b="1" dirty="0"/>
              <a:t>Controller/Peripheral</a:t>
            </a:r>
          </a:p>
          <a:p>
            <a:pPr lvl="1"/>
            <a:r>
              <a:rPr lang="en-US" dirty="0"/>
              <a:t>Central/Peripheral</a:t>
            </a:r>
          </a:p>
          <a:p>
            <a:pPr lvl="1"/>
            <a:r>
              <a:rPr lang="en-US" dirty="0"/>
              <a:t>Device/Peripheral</a:t>
            </a:r>
          </a:p>
          <a:p>
            <a:pPr lvl="1"/>
            <a:r>
              <a:rPr lang="en-US" dirty="0"/>
              <a:t>Master/Minion</a:t>
            </a:r>
          </a:p>
          <a:p>
            <a:pPr lvl="1"/>
            <a:r>
              <a:rPr lang="en-US" dirty="0"/>
              <a:t>Primary/Secondary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7DD1BE-D28A-4DBA-B7EB-0E67A772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4873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AF5E9-AE36-4F59-A6CA-4D4E0B1F29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naming schemes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3D31DF-4767-4178-ADA2-93C7A0B21A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2800" dirty="0"/>
              <a:t>Historical SPI Naming</a:t>
            </a:r>
          </a:p>
          <a:p>
            <a:pPr marL="742950" lvl="1" indent="-285750"/>
            <a:r>
              <a:rPr lang="en-US" dirty="0"/>
              <a:t>MISO – Master In Slave Out</a:t>
            </a:r>
          </a:p>
          <a:p>
            <a:pPr marL="742950" lvl="1" indent="-285750"/>
            <a:r>
              <a:rPr lang="en-US" dirty="0"/>
              <a:t>MOSI – Master Out Slave In</a:t>
            </a:r>
          </a:p>
          <a:p>
            <a:pPr marL="742950" lvl="1" indent="-285750"/>
            <a:r>
              <a:rPr lang="en-US" dirty="0"/>
              <a:t>SS – Slave Select</a:t>
            </a:r>
            <a:br>
              <a:rPr lang="en-US" dirty="0"/>
            </a:br>
            <a:endParaRPr lang="en-US" dirty="0"/>
          </a:p>
          <a:p>
            <a:r>
              <a:rPr lang="en-US" sz="2800" dirty="0"/>
              <a:t>Revised SPI Naming</a:t>
            </a:r>
          </a:p>
          <a:p>
            <a:pPr marL="800100" lvl="1" indent="-342900"/>
            <a:r>
              <a:rPr lang="en-US" dirty="0"/>
              <a:t>CIPO – Controller In Peripheral Out</a:t>
            </a:r>
          </a:p>
          <a:p>
            <a:pPr marL="1257300" lvl="2" indent="-342900"/>
            <a:r>
              <a:rPr lang="en-US" dirty="0"/>
              <a:t>SDI – Serial Data In (for devices which could act as either role)</a:t>
            </a:r>
            <a:br>
              <a:rPr lang="en-US" dirty="0"/>
            </a:br>
            <a:endParaRPr lang="en-US" dirty="0"/>
          </a:p>
          <a:p>
            <a:pPr marL="800100" lvl="1" indent="-342900"/>
            <a:r>
              <a:rPr lang="en-US" dirty="0"/>
              <a:t>COPI – Controller Out Peripheral In</a:t>
            </a:r>
          </a:p>
          <a:p>
            <a:pPr marL="1257300" lvl="2" indent="-342900"/>
            <a:r>
              <a:rPr lang="en-US" dirty="0"/>
              <a:t>SDO – Serial Data Out (for devices which could act as either role)</a:t>
            </a:r>
            <a:br>
              <a:rPr lang="en-US" dirty="0"/>
            </a:br>
            <a:endParaRPr lang="en-US" dirty="0"/>
          </a:p>
          <a:p>
            <a:pPr marL="800100" lvl="1" indent="-342900"/>
            <a:r>
              <a:rPr lang="en-US" dirty="0"/>
              <a:t>CS – Chip Select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sz="1500" dirty="0">
                <a:hlinkClick r:id="rId2"/>
              </a:rPr>
              <a:t>https://www.oshwa.org/a-resolution-to-redefine-spi-signal-names</a:t>
            </a:r>
            <a:endParaRPr lang="en-US" sz="1500" dirty="0"/>
          </a:p>
          <a:p>
            <a:pPr marL="0" indent="0">
              <a:buNone/>
            </a:pPr>
            <a:r>
              <a:rPr lang="en-US" sz="1500" dirty="0">
                <a:hlinkClick r:id="rId3"/>
              </a:rPr>
              <a:t>https://www.sparkfun.com/spi_signal_names</a:t>
            </a:r>
            <a:endParaRPr lang="en-US" sz="15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BE188-DEBA-4557-8E23-2B87ECFAB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40128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68EA33-77F7-4C57-8109-6C84F3E3D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wiring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506643-A39D-44A6-8C22-EF0C39CCDD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7595" y="1143000"/>
                <a:ext cx="4826690" cy="50292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3+</a:t>
                </a:r>
                <a:r>
                  <a:rPr lang="en-US" i="1" dirty="0"/>
                  <a:t>N</a:t>
                </a:r>
                <a:r>
                  <a:rPr lang="en-US" dirty="0"/>
                  <a:t>  wires for </a:t>
                </a:r>
                <a:r>
                  <a:rPr lang="en-US" i="1" dirty="0"/>
                  <a:t>N</a:t>
                </a:r>
                <a:r>
                  <a:rPr lang="en-US" dirty="0"/>
                  <a:t> peripherals</a:t>
                </a:r>
              </a:p>
              <a:p>
                <a:pPr lvl="1"/>
                <a:endParaRPr lang="en-US" dirty="0"/>
              </a:p>
              <a:p>
                <a:r>
                  <a:rPr lang="en-US" sz="2400" dirty="0"/>
                  <a:t>COPI – Controller Out Peripheral In</a:t>
                </a:r>
              </a:p>
              <a:p>
                <a:r>
                  <a:rPr lang="en-US" sz="2400" dirty="0"/>
                  <a:t>CIPO – Controller In Peripheral Out</a:t>
                </a:r>
              </a:p>
              <a:p>
                <a:r>
                  <a:rPr lang="en-US" sz="2400" dirty="0"/>
                  <a:t>SCK – Serial </a:t>
                </a:r>
                <a:r>
                  <a:rPr lang="en-US" sz="2400" dirty="0" err="1"/>
                  <a:t>ClocK</a:t>
                </a:r>
                <a:endParaRPr lang="en-US" sz="2400" dirty="0"/>
              </a:p>
              <a:p>
                <a:r>
                  <a:rPr lang="en-US" sz="2400" dirty="0"/>
                  <a:t>CS –</a:t>
                </a:r>
                <a:r>
                  <a:rPr lang="en-US" sz="2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acc>
                      <m:accPr>
                        <m:chr m:val="̅"/>
                        <m:ctrlPr>
                          <a:rPr lang="en-US" sz="240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m:rPr>
                            <m:nor/>
                          </m:rPr>
                          <a:rPr lang="en-US" sz="2400" i="0" dirty="0"/>
                          <m:t>Chip</m:t>
                        </m:r>
                        <m:r>
                          <m:rPr>
                            <m:nor/>
                          </m:rPr>
                          <a:rPr lang="en-US" sz="2400" i="0" dirty="0"/>
                          <m:t> </m:t>
                        </m:r>
                        <m:r>
                          <m:rPr>
                            <m:nor/>
                          </m:rPr>
                          <a:rPr lang="en-US" sz="2400" i="0" dirty="0"/>
                          <m:t>Select</m:t>
                        </m:r>
                      </m:e>
                    </m:acc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lvl="1"/>
                <a:r>
                  <a:rPr lang="en-US" sz="2100" dirty="0"/>
                  <a:t>Active low signal</a:t>
                </a:r>
              </a:p>
              <a:p>
                <a:pPr lvl="1"/>
                <a:endParaRPr lang="en-US" dirty="0"/>
              </a:p>
              <a:p>
                <a:r>
                  <a:rPr lang="en-US" sz="2600" dirty="0"/>
                  <a:t>Longer names remove ambiguity about communication</a:t>
                </a:r>
              </a:p>
              <a:p>
                <a:pPr lvl="1"/>
                <a:r>
                  <a:rPr lang="en-US" sz="2200" dirty="0"/>
                  <a:t>COPI to COPI</a:t>
                </a:r>
              </a:p>
              <a:p>
                <a:pPr lvl="1"/>
                <a:r>
                  <a:rPr lang="en-US" sz="2200" dirty="0"/>
                  <a:t>CIPO to CIPO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506643-A39D-44A6-8C22-EF0C39CCDD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7595" y="1143000"/>
                <a:ext cx="4826690" cy="5029200"/>
              </a:xfrm>
              <a:blipFill>
                <a:blip r:embed="rId2"/>
                <a:stretch>
                  <a:fillRect l="-2023" t="-2061" r="-3793" b="-6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318D74-F158-4CA1-A019-53C34FFEAF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5DA7D85-171D-4AC8-BC9A-4D5902CB1119}"/>
              </a:ext>
            </a:extLst>
          </p:cNvPr>
          <p:cNvGrpSpPr/>
          <p:nvPr/>
        </p:nvGrpSpPr>
        <p:grpSpPr>
          <a:xfrm>
            <a:off x="5738971" y="1448211"/>
            <a:ext cx="5841423" cy="4374327"/>
            <a:chOff x="1217116" y="715027"/>
            <a:chExt cx="7684709" cy="575466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A2D1625-9705-432C-A822-414A5C79EA13}"/>
                </a:ext>
              </a:extLst>
            </p:cNvPr>
            <p:cNvSpPr/>
            <p:nvPr/>
          </p:nvSpPr>
          <p:spPr>
            <a:xfrm>
              <a:off x="1217116" y="2874722"/>
              <a:ext cx="1651346" cy="23361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F0F7CD62-255B-457F-AC55-E8822833B02F}"/>
                </a:ext>
              </a:extLst>
            </p:cNvPr>
            <p:cNvSpPr/>
            <p:nvPr/>
          </p:nvSpPr>
          <p:spPr>
            <a:xfrm>
              <a:off x="7144012" y="1152393"/>
              <a:ext cx="1267216" cy="1258864"/>
            </a:xfrm>
            <a:prstGeom prst="rect">
              <a:avLst/>
            </a:prstGeom>
            <a:solidFill>
              <a:schemeClr val="accent2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1538B6B2-1D44-4B4C-A546-32AF98DE617D}"/>
                </a:ext>
              </a:extLst>
            </p:cNvPr>
            <p:cNvSpPr/>
            <p:nvPr/>
          </p:nvSpPr>
          <p:spPr>
            <a:xfrm>
              <a:off x="7144012" y="3181609"/>
              <a:ext cx="1267212" cy="1258864"/>
            </a:xfrm>
            <a:prstGeom prst="rect">
              <a:avLst/>
            </a:prstGeom>
            <a:solidFill>
              <a:schemeClr val="accent4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2D17469-6BD4-45AA-A5E3-CD001328F28C}"/>
                </a:ext>
              </a:extLst>
            </p:cNvPr>
            <p:cNvSpPr/>
            <p:nvPr/>
          </p:nvSpPr>
          <p:spPr>
            <a:xfrm>
              <a:off x="7144012" y="5210827"/>
              <a:ext cx="1267210" cy="1258864"/>
            </a:xfrm>
            <a:prstGeom prst="rect">
              <a:avLst/>
            </a:prstGeom>
            <a:solidFill>
              <a:schemeClr val="accent5">
                <a:lumMod val="7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200" dirty="0"/>
            </a:p>
          </p:txBody>
        </p: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70C56F36-B2F7-419C-8800-252500C71688}"/>
                </a:ext>
              </a:extLst>
            </p:cNvPr>
            <p:cNvCxnSpPr/>
            <p:nvPr/>
          </p:nvCxnSpPr>
          <p:spPr>
            <a:xfrm>
              <a:off x="2868461" y="3400816"/>
              <a:ext cx="42755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E9A40328-5536-4023-8ACB-9032C9954B09}"/>
                </a:ext>
              </a:extLst>
            </p:cNvPr>
            <p:cNvCxnSpPr/>
            <p:nvPr/>
          </p:nvCxnSpPr>
          <p:spPr>
            <a:xfrm>
              <a:off x="2868461" y="3681608"/>
              <a:ext cx="42755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0FE76D1F-F84D-4AC7-BA87-CC91280C0D78}"/>
                </a:ext>
              </a:extLst>
            </p:cNvPr>
            <p:cNvCxnSpPr/>
            <p:nvPr/>
          </p:nvCxnSpPr>
          <p:spPr>
            <a:xfrm>
              <a:off x="2868461" y="3934216"/>
              <a:ext cx="4275551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68E3010C-E719-4359-B53C-F5080C28444F}"/>
                </a:ext>
              </a:extLst>
            </p:cNvPr>
            <p:cNvSpPr txBox="1"/>
            <p:nvPr/>
          </p:nvSpPr>
          <p:spPr>
            <a:xfrm>
              <a:off x="1222202" y="2498453"/>
              <a:ext cx="1646257" cy="36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Microcontroller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63EB618-07C5-46CB-9CFE-EC2E01438721}"/>
                    </a:ext>
                  </a:extLst>
                </p:cNvPr>
                <p:cNvSpPr txBox="1"/>
                <p:nvPr/>
              </p:nvSpPr>
              <p:spPr>
                <a:xfrm>
                  <a:off x="1709799" y="3235079"/>
                  <a:ext cx="1158663" cy="20217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sz="1300" dirty="0">
                      <a:solidFill>
                        <a:schemeClr val="bg1"/>
                      </a:solidFill>
                    </a:rPr>
                    <a:t>COPI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CIPO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SCK</a:t>
                  </a: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b="0" i="0" dirty="0" smtClean="0">
                                <a:solidFill>
                                  <a:schemeClr val="bg1"/>
                                </a:solidFill>
                              </a:rPr>
                              <m:t>CS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b="0" i="0" dirty="0" smtClean="0">
                                <a:solidFill>
                                  <a:schemeClr val="bg1"/>
                                </a:solidFill>
                              </a:rPr>
                              <m:t>CS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b="0" i="0" dirty="0" smtClean="0">
                                <a:solidFill>
                                  <a:schemeClr val="bg1"/>
                                </a:solidFill>
                              </a:rPr>
                              <m:t>CS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  <a:p>
                  <a:pPr algn="r"/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463EB618-07C5-46CB-9CFE-EC2E0143872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09799" y="3235079"/>
                  <a:ext cx="1158663" cy="2021700"/>
                </a:xfrm>
                <a:prstGeom prst="rect">
                  <a:avLst/>
                </a:prstGeom>
                <a:blipFill>
                  <a:blip r:embed="rId3"/>
                  <a:stretch>
                    <a:fillRect r="-69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DDCDDC9C-ED56-4B4C-B211-172A7D91C70D}"/>
                </a:ext>
              </a:extLst>
            </p:cNvPr>
            <p:cNvCxnSpPr>
              <a:cxnSpLocks/>
            </p:cNvCxnSpPr>
            <p:nvPr/>
          </p:nvCxnSpPr>
          <p:spPr>
            <a:xfrm>
              <a:off x="5526064" y="1336109"/>
              <a:ext cx="161794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98E3010-4CD1-4D73-981E-A77711E3C924}"/>
                </a:ext>
              </a:extLst>
            </p:cNvPr>
            <p:cNvCxnSpPr>
              <a:cxnSpLocks/>
            </p:cNvCxnSpPr>
            <p:nvPr/>
          </p:nvCxnSpPr>
          <p:spPr>
            <a:xfrm>
              <a:off x="5876793" y="1616901"/>
              <a:ext cx="1267219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053E3E2-C575-4229-B14C-F85D6FD5A7BA}"/>
                </a:ext>
              </a:extLst>
            </p:cNvPr>
            <p:cNvCxnSpPr>
              <a:cxnSpLocks/>
            </p:cNvCxnSpPr>
            <p:nvPr/>
          </p:nvCxnSpPr>
          <p:spPr>
            <a:xfrm>
              <a:off x="6200382" y="1869509"/>
              <a:ext cx="943630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7916F01-177C-4AAC-AA14-A29CA3F45919}"/>
                </a:ext>
              </a:extLst>
            </p:cNvPr>
            <p:cNvCxnSpPr>
              <a:cxnSpLocks/>
            </p:cNvCxnSpPr>
            <p:nvPr/>
          </p:nvCxnSpPr>
          <p:spPr>
            <a:xfrm>
              <a:off x="6200382" y="1869509"/>
              <a:ext cx="0" cy="2064707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7C0ED862-75FD-40CF-AA03-C49B82CE2E9D}"/>
                </a:ext>
              </a:extLst>
            </p:cNvPr>
            <p:cNvCxnSpPr>
              <a:cxnSpLocks/>
            </p:cNvCxnSpPr>
            <p:nvPr/>
          </p:nvCxnSpPr>
          <p:spPr>
            <a:xfrm>
              <a:off x="5876793" y="1616901"/>
              <a:ext cx="0" cy="2064707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3DB7D25-B334-42C6-B657-8615AE07C2F7}"/>
                </a:ext>
              </a:extLst>
            </p:cNvPr>
            <p:cNvCxnSpPr>
              <a:cxnSpLocks/>
            </p:cNvCxnSpPr>
            <p:nvPr/>
          </p:nvCxnSpPr>
          <p:spPr>
            <a:xfrm>
              <a:off x="5526064" y="1336109"/>
              <a:ext cx="0" cy="2064707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D09C0966-DE60-4D50-BD81-388096FCDE34}"/>
                </a:ext>
              </a:extLst>
            </p:cNvPr>
            <p:cNvCxnSpPr>
              <a:cxnSpLocks/>
            </p:cNvCxnSpPr>
            <p:nvPr/>
          </p:nvCxnSpPr>
          <p:spPr>
            <a:xfrm>
              <a:off x="4835045" y="5421682"/>
              <a:ext cx="2308967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6A2BBCB0-6A3D-4A72-AB24-BB18A4C57F55}"/>
                </a:ext>
              </a:extLst>
            </p:cNvPr>
            <p:cNvCxnSpPr>
              <a:cxnSpLocks/>
            </p:cNvCxnSpPr>
            <p:nvPr/>
          </p:nvCxnSpPr>
          <p:spPr>
            <a:xfrm>
              <a:off x="4436300" y="5702474"/>
              <a:ext cx="2707712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5F8A859F-D7C5-426C-B86B-640E562DBBAE}"/>
                </a:ext>
              </a:extLst>
            </p:cNvPr>
            <p:cNvCxnSpPr>
              <a:cxnSpLocks/>
            </p:cNvCxnSpPr>
            <p:nvPr/>
          </p:nvCxnSpPr>
          <p:spPr>
            <a:xfrm>
              <a:off x="4018764" y="5955082"/>
              <a:ext cx="3125248" cy="0"/>
            </a:xfrm>
            <a:prstGeom prst="line">
              <a:avLst/>
            </a:prstGeom>
            <a:ln w="571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3C8CC446-0073-4753-A6EE-9DD3EA9DA1CB}"/>
                </a:ext>
              </a:extLst>
            </p:cNvPr>
            <p:cNvCxnSpPr>
              <a:cxnSpLocks/>
            </p:cNvCxnSpPr>
            <p:nvPr/>
          </p:nvCxnSpPr>
          <p:spPr>
            <a:xfrm>
              <a:off x="4835045" y="3934216"/>
              <a:ext cx="0" cy="1487466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3FD9E1AA-9AAA-4DD9-91A4-C6CF46B74F22}"/>
                </a:ext>
              </a:extLst>
            </p:cNvPr>
            <p:cNvCxnSpPr>
              <a:cxnSpLocks/>
            </p:cNvCxnSpPr>
            <p:nvPr/>
          </p:nvCxnSpPr>
          <p:spPr>
            <a:xfrm>
              <a:off x="4436300" y="3673659"/>
              <a:ext cx="0" cy="2028815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Connector 25">
              <a:extLst>
                <a:ext uri="{FF2B5EF4-FFF2-40B4-BE49-F238E27FC236}">
                  <a16:creationId xmlns:a16="http://schemas.microsoft.com/office/drawing/2014/main" id="{9E6210C0-A135-4ADC-A8DC-8B943FFD8266}"/>
                </a:ext>
              </a:extLst>
            </p:cNvPr>
            <p:cNvCxnSpPr>
              <a:cxnSpLocks/>
            </p:cNvCxnSpPr>
            <p:nvPr/>
          </p:nvCxnSpPr>
          <p:spPr>
            <a:xfrm>
              <a:off x="4035467" y="3408120"/>
              <a:ext cx="0" cy="2546962"/>
            </a:xfrm>
            <a:prstGeom prst="line">
              <a:avLst/>
            </a:prstGeom>
            <a:ln w="57150">
              <a:solidFill>
                <a:schemeClr val="tx1"/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B91C2575-329A-49B6-9D44-8D38663C626B}"/>
                </a:ext>
              </a:extLst>
            </p:cNvPr>
            <p:cNvSpPr txBox="1"/>
            <p:nvPr/>
          </p:nvSpPr>
          <p:spPr>
            <a:xfrm>
              <a:off x="7144012" y="2741391"/>
              <a:ext cx="1741111" cy="36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Device 2</a:t>
              </a:r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0C69A17A-98EE-47D9-A7CD-158BB3D981E1}"/>
                </a:ext>
              </a:extLst>
            </p:cNvPr>
            <p:cNvSpPr txBox="1"/>
            <p:nvPr/>
          </p:nvSpPr>
          <p:spPr>
            <a:xfrm>
              <a:off x="7160714" y="715027"/>
              <a:ext cx="1741111" cy="36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Device 1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7D6F32B-DC7E-42F2-91AD-A09120224C05}"/>
                </a:ext>
              </a:extLst>
            </p:cNvPr>
            <p:cNvSpPr txBox="1"/>
            <p:nvPr/>
          </p:nvSpPr>
          <p:spPr>
            <a:xfrm>
              <a:off x="7076665" y="4759982"/>
              <a:ext cx="1741111" cy="3644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/>
                <a:t>Device 3</a:t>
              </a: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8A6D807-3F25-4398-BB4C-8FD13819A04A}"/>
                    </a:ext>
                  </a:extLst>
                </p:cNvPr>
                <p:cNvSpPr txBox="1"/>
                <p:nvPr/>
              </p:nvSpPr>
              <p:spPr>
                <a:xfrm>
                  <a:off x="7144012" y="3196795"/>
                  <a:ext cx="1267214" cy="11935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>
                      <a:solidFill>
                        <a:schemeClr val="bg1"/>
                      </a:solidFill>
                    </a:rPr>
                    <a:t>COPI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CIPO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SCK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b="0" i="0" dirty="0" smtClean="0">
                                <a:solidFill>
                                  <a:schemeClr val="bg1"/>
                                </a:solidFill>
                              </a:rPr>
                              <m:t>CS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E8A6D807-3F25-4398-BB4C-8FD13819A0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4012" y="3196795"/>
                  <a:ext cx="1267214" cy="1193518"/>
                </a:xfrm>
                <a:prstGeom prst="rect">
                  <a:avLst/>
                </a:prstGeom>
                <a:blipFill>
                  <a:blip r:embed="rId4"/>
                  <a:stretch>
                    <a:fillRect l="-6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49EABE2-52D3-4919-9CDC-DFEB6A1CB2BE}"/>
                    </a:ext>
                  </a:extLst>
                </p:cNvPr>
                <p:cNvSpPr txBox="1"/>
                <p:nvPr/>
              </p:nvSpPr>
              <p:spPr>
                <a:xfrm>
                  <a:off x="7144013" y="1152393"/>
                  <a:ext cx="1267216" cy="119748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>
                      <a:solidFill>
                        <a:schemeClr val="bg1"/>
                      </a:solidFill>
                    </a:rPr>
                    <a:t>COPI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CIPO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SCK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b="0" dirty="0" smtClean="0">
                                <a:solidFill>
                                  <a:schemeClr val="bg1"/>
                                </a:solidFill>
                              </a:rPr>
                              <m:t>CS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149EABE2-52D3-4919-9CDC-DFEB6A1CB2B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44013" y="1152393"/>
                  <a:ext cx="1267216" cy="1197482"/>
                </a:xfrm>
                <a:prstGeom prst="rect">
                  <a:avLst/>
                </a:prstGeom>
                <a:blipFill>
                  <a:blip r:embed="rId5"/>
                  <a:stretch>
                    <a:fillRect l="-6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30F4A51-9460-458F-8656-D2F207CA27BD}"/>
                    </a:ext>
                  </a:extLst>
                </p:cNvPr>
                <p:cNvSpPr txBox="1"/>
                <p:nvPr/>
              </p:nvSpPr>
              <p:spPr>
                <a:xfrm>
                  <a:off x="7160715" y="5210828"/>
                  <a:ext cx="1250508" cy="11935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300" dirty="0">
                      <a:solidFill>
                        <a:schemeClr val="bg1"/>
                      </a:solidFill>
                    </a:rPr>
                    <a:t>COPI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CIPO</a:t>
                  </a:r>
                  <a:br>
                    <a:rPr lang="en-US" sz="1300" dirty="0">
                      <a:solidFill>
                        <a:schemeClr val="bg1"/>
                      </a:solidFill>
                    </a:rPr>
                  </a:br>
                  <a:r>
                    <a:rPr lang="en-US" sz="1300" dirty="0">
                      <a:solidFill>
                        <a:schemeClr val="bg1"/>
                      </a:solidFill>
                    </a:rPr>
                    <a:t>SCK</a:t>
                  </a:r>
                </a:p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sz="1300" i="1" dirty="0" smtClean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sz="1300" b="0" i="0" dirty="0" smtClean="0">
                                <a:solidFill>
                                  <a:schemeClr val="bg1"/>
                                </a:solidFill>
                              </a:rPr>
                              <m:t>CS</m:t>
                            </m:r>
                          </m:e>
                        </m:acc>
                      </m:oMath>
                    </m:oMathPara>
                  </a14:m>
                  <a:endParaRPr lang="en-US" sz="1300" dirty="0">
                    <a:solidFill>
                      <a:schemeClr val="bg1"/>
                    </a:solidFill>
                  </a:endParaRPr>
                </a:p>
              </p:txBody>
            </p:sp>
          </mc:Choice>
          <mc:Fallback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830F4A51-9460-458F-8656-D2F207CA27B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160715" y="5210828"/>
                  <a:ext cx="1250508" cy="1193518"/>
                </a:xfrm>
                <a:prstGeom prst="rect">
                  <a:avLst/>
                </a:prstGeom>
                <a:blipFill>
                  <a:blip r:embed="rId6"/>
                  <a:stretch>
                    <a:fillRect l="-129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6D60666-BC17-491D-9E15-774ECBAF5FFD}"/>
                </a:ext>
              </a:extLst>
            </p:cNvPr>
            <p:cNvCxnSpPr>
              <a:cxnSpLocks/>
            </p:cNvCxnSpPr>
            <p:nvPr/>
          </p:nvCxnSpPr>
          <p:spPr>
            <a:xfrm>
              <a:off x="2885163" y="4204662"/>
              <a:ext cx="4258849" cy="0"/>
            </a:xfrm>
            <a:prstGeom prst="line">
              <a:avLst/>
            </a:prstGeom>
            <a:ln w="57150">
              <a:solidFill>
                <a:schemeClr val="accent4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6D17D6AE-F15E-4305-A772-E99B635B7117}"/>
                </a:ext>
              </a:extLst>
            </p:cNvPr>
            <p:cNvCxnSpPr>
              <a:cxnSpLocks/>
            </p:cNvCxnSpPr>
            <p:nvPr/>
          </p:nvCxnSpPr>
          <p:spPr>
            <a:xfrm>
              <a:off x="2885163" y="4485454"/>
              <a:ext cx="3617931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F29E694-4ED9-4A86-AE27-8C826AB8E4DF}"/>
                </a:ext>
              </a:extLst>
            </p:cNvPr>
            <p:cNvCxnSpPr>
              <a:cxnSpLocks/>
            </p:cNvCxnSpPr>
            <p:nvPr/>
          </p:nvCxnSpPr>
          <p:spPr>
            <a:xfrm>
              <a:off x="2885163" y="4738062"/>
              <a:ext cx="761997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A4742E1-8809-42F6-899D-F87BAE908B51}"/>
                </a:ext>
              </a:extLst>
            </p:cNvPr>
            <p:cNvCxnSpPr>
              <a:cxnSpLocks/>
            </p:cNvCxnSpPr>
            <p:nvPr/>
          </p:nvCxnSpPr>
          <p:spPr>
            <a:xfrm>
              <a:off x="3647160" y="4738062"/>
              <a:ext cx="0" cy="1487466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1B3D5F9F-4D1F-4C08-8FCA-FBF28DB99E06}"/>
                </a:ext>
              </a:extLst>
            </p:cNvPr>
            <p:cNvCxnSpPr>
              <a:cxnSpLocks/>
            </p:cNvCxnSpPr>
            <p:nvPr/>
          </p:nvCxnSpPr>
          <p:spPr>
            <a:xfrm>
              <a:off x="3647160" y="6225528"/>
              <a:ext cx="3513555" cy="0"/>
            </a:xfrm>
            <a:prstGeom prst="line">
              <a:avLst/>
            </a:prstGeom>
            <a:ln w="57150">
              <a:solidFill>
                <a:schemeClr val="accent5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0CBA6336-C591-403C-83A1-A8D912632AEA}"/>
                </a:ext>
              </a:extLst>
            </p:cNvPr>
            <p:cNvCxnSpPr>
              <a:cxnSpLocks/>
            </p:cNvCxnSpPr>
            <p:nvPr/>
          </p:nvCxnSpPr>
          <p:spPr>
            <a:xfrm>
              <a:off x="6503094" y="2122118"/>
              <a:ext cx="0" cy="2363336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  <a:headEnd type="oval" w="med" len="med"/>
              <a:tailEnd type="oval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5D59FEED-FFDD-4C01-8EC0-D48994EC9E57}"/>
                </a:ext>
              </a:extLst>
            </p:cNvPr>
            <p:cNvCxnSpPr>
              <a:cxnSpLocks/>
            </p:cNvCxnSpPr>
            <p:nvPr/>
          </p:nvCxnSpPr>
          <p:spPr>
            <a:xfrm>
              <a:off x="6503094" y="2122118"/>
              <a:ext cx="657620" cy="0"/>
            </a:xfrm>
            <a:prstGeom prst="line">
              <a:avLst/>
            </a:prstGeom>
            <a:ln w="57150">
              <a:solidFill>
                <a:schemeClr val="accent2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56016560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1197F9-1A28-4AD9-AF9E-1216B0F16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timing diagram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FD26D5-60A9-4E0A-A9FA-D1B8BE0ED3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588624" cy="5029200"/>
          </a:xfrm>
        </p:spPr>
        <p:txBody>
          <a:bodyPr>
            <a:normAutofit/>
          </a:bodyPr>
          <a:lstStyle/>
          <a:p>
            <a:r>
              <a:rPr lang="en-US" dirty="0"/>
              <a:t>CS goes low to start transaction and high to end</a:t>
            </a:r>
          </a:p>
          <a:p>
            <a:pPr lvl="1"/>
            <a:endParaRPr lang="en-US" dirty="0"/>
          </a:p>
          <a:p>
            <a:r>
              <a:rPr lang="en-US" dirty="0"/>
              <a:t>Data is sent synchronously with clock signals</a:t>
            </a:r>
          </a:p>
          <a:p>
            <a:pPr lvl="1"/>
            <a:endParaRPr lang="en-US" dirty="0"/>
          </a:p>
          <a:p>
            <a:r>
              <a:rPr lang="en-US" dirty="0"/>
              <a:t>Capable of full-duplex transfers</a:t>
            </a:r>
          </a:p>
          <a:p>
            <a:pPr lvl="1"/>
            <a:r>
              <a:rPr lang="en-US" dirty="0"/>
              <a:t>Both directions at the same time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389DB1-4FE5-43C7-A7B7-D547C4C3A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F9179BA9-B629-48CF-A79C-022342E8A339}"/>
              </a:ext>
            </a:extLst>
          </p:cNvPr>
          <p:cNvGrpSpPr/>
          <p:nvPr/>
        </p:nvGrpSpPr>
        <p:grpSpPr>
          <a:xfrm>
            <a:off x="4096010" y="1208847"/>
            <a:ext cx="7484383" cy="3500940"/>
            <a:chOff x="3380132" y="1208846"/>
            <a:chExt cx="8200262" cy="3613675"/>
          </a:xfrm>
        </p:grpSpPr>
        <p:pic>
          <p:nvPicPr>
            <p:cNvPr id="2050" name="Picture 2" descr="SPI vs I2C Protocol Differences and Things to Consider - Saleae Articles">
              <a:extLst>
                <a:ext uri="{FF2B5EF4-FFF2-40B4-BE49-F238E27FC236}">
                  <a16:creationId xmlns:a16="http://schemas.microsoft.com/office/drawing/2014/main" id="{DD04A5FB-7FE3-4E2A-9972-7C7B38BAA9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380132" y="1208846"/>
              <a:ext cx="8200262" cy="361367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9242873-A8D8-470A-A44A-C879B0D4C9C3}"/>
                    </a:ext>
                  </a:extLst>
                </p:cNvPr>
                <p:cNvSpPr txBox="1"/>
                <p:nvPr/>
              </p:nvSpPr>
              <p:spPr>
                <a:xfrm>
                  <a:off x="3380132" y="1576635"/>
                  <a:ext cx="919519" cy="2970775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dirty="0"/>
                    <a:t>SCK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r>
                    <a:rPr lang="en-US" dirty="0"/>
                    <a:t>COPI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:r>
                    <a:rPr lang="en-US" dirty="0"/>
                    <a:t>CIPO</a:t>
                  </a:r>
                </a:p>
                <a:p>
                  <a:pPr algn="r"/>
                  <a:endParaRPr lang="en-US" dirty="0"/>
                </a:p>
                <a:p>
                  <a:pPr algn="r"/>
                  <a:endParaRPr lang="en-US" dirty="0"/>
                </a:p>
                <a:p>
                  <a:pPr algn="r"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acc>
                          <m:accPr>
                            <m:chr m:val="̅"/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m:rPr>
                                <m:nor/>
                              </m:rPr>
                              <a:rPr lang="en-US" b="0" i="0" smtClean="0"/>
                              <m:t>CS</m:t>
                            </m:r>
                          </m:e>
                        </m:acc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39242873-A8D8-470A-A44A-C879B0D4C9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380132" y="1576635"/>
                  <a:ext cx="919519" cy="2970775"/>
                </a:xfrm>
                <a:prstGeom prst="rect">
                  <a:avLst/>
                </a:prstGeom>
                <a:blipFill>
                  <a:blip r:embed="rId3"/>
                  <a:stretch>
                    <a:fillRect t="-1271" r="-57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8631687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220BE-686C-4AD2-868D-16EDC04D7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7FDC44-C4B2-4E70-B7DA-A9B6DFA8BB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3651254" cy="5029200"/>
          </a:xfrm>
        </p:spPr>
        <p:txBody>
          <a:bodyPr>
            <a:normAutofit/>
          </a:bodyPr>
          <a:lstStyle/>
          <a:p>
            <a:r>
              <a:rPr lang="en-US" dirty="0"/>
              <a:t>Transactions usually in multiples of bytes (as many as needed)</a:t>
            </a:r>
          </a:p>
          <a:p>
            <a:pPr lvl="1"/>
            <a:endParaRPr lang="en-US" dirty="0"/>
          </a:p>
          <a:p>
            <a:r>
              <a:rPr lang="en-US" dirty="0"/>
              <a:t>Bytes are sent </a:t>
            </a:r>
            <a:r>
              <a:rPr lang="en-US" dirty="0" err="1"/>
              <a:t>LSb</a:t>
            </a:r>
            <a:r>
              <a:rPr lang="en-US" dirty="0"/>
              <a:t> first</a:t>
            </a:r>
          </a:p>
          <a:p>
            <a:pPr lvl="1"/>
            <a:endParaRPr lang="en-US" dirty="0"/>
          </a:p>
          <a:p>
            <a:r>
              <a:rPr lang="en-US" dirty="0"/>
              <a:t>No need for framing bits (start/stop)</a:t>
            </a:r>
          </a:p>
          <a:p>
            <a:pPr lvl="1"/>
            <a:r>
              <a:rPr lang="en-US" dirty="0"/>
              <a:t>CS handles that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4C47C9-CFEA-41AE-9AB0-B5D123E536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  <p:pic>
        <p:nvPicPr>
          <p:cNvPr id="1026" name="Picture 2" descr="Chip Select with SPI">
            <a:extLst>
              <a:ext uri="{FF2B5EF4-FFF2-40B4-BE49-F238E27FC236}">
                <a16:creationId xmlns:a16="http://schemas.microsoft.com/office/drawing/2014/main" id="{0C291CCF-71A8-4C27-8019-BBBA2AA21B7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84526" y="225713"/>
            <a:ext cx="6995868" cy="5946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44020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30C37-F3C4-41D2-84D8-1FBB3F7A9C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configurations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627EE3-1492-46AD-BC19-51A99662B7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4840070"/>
            <a:ext cx="10972800" cy="1332129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CPOL – is the clock default low or default high</a:t>
            </a:r>
          </a:p>
          <a:p>
            <a:r>
              <a:rPr lang="en-US" dirty="0"/>
              <a:t>CPHA – is data read on first edge or second edge</a:t>
            </a:r>
          </a:p>
          <a:p>
            <a:r>
              <a:rPr lang="en-US" dirty="0"/>
              <a:t>Peripherals tell you what their configuration is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F2A9D2-3E93-4178-88F9-7A1A98B274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8A2F83F-10D6-4FA0-BA27-B449A44BDB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5066" y="1143000"/>
            <a:ext cx="7489888" cy="3468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82386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F2FFEA-BA61-412D-9E97-DD88427ED6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E98D57C-26BD-43CB-86AA-873E095249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0229" y="204337"/>
            <a:ext cx="11231542" cy="644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68499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additional wired communication protocols: SPI and I2C</a:t>
            </a:r>
          </a:p>
          <a:p>
            <a:endParaRPr lang="en-US" dirty="0"/>
          </a:p>
          <a:p>
            <a:r>
              <a:rPr lang="en-US" dirty="0"/>
              <a:t>Understand tradeoffs in design</a:t>
            </a:r>
          </a:p>
          <a:p>
            <a:pPr lvl="1"/>
            <a:r>
              <a:rPr lang="en-US" dirty="0"/>
              <a:t>UART, SPI, and I2C are each useful for different scenarios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9F323-F0E8-4A0D-AC84-A5CD38A5D8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data rate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045FC-0EAC-419E-9666-61817DB0D4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No particular requirements</a:t>
            </a:r>
          </a:p>
          <a:p>
            <a:pPr lvl="1"/>
            <a:r>
              <a:rPr lang="en-US" dirty="0"/>
              <a:t>Speed can go as fast as your clock and line capacitance can handle</a:t>
            </a:r>
          </a:p>
          <a:p>
            <a:pPr lvl="1"/>
            <a:endParaRPr lang="en-US" dirty="0"/>
          </a:p>
          <a:p>
            <a:r>
              <a:rPr lang="en-US" dirty="0"/>
              <a:t>Datasheet for devices will specify their speeds</a:t>
            </a:r>
          </a:p>
          <a:p>
            <a:pPr lvl="1"/>
            <a:r>
              <a:rPr lang="en-US" dirty="0"/>
              <a:t>Sort of standards (less so than UART, for example)</a:t>
            </a:r>
          </a:p>
          <a:p>
            <a:pPr lvl="2"/>
            <a:r>
              <a:rPr lang="en-US" dirty="0"/>
              <a:t>700 kbps</a:t>
            </a:r>
          </a:p>
          <a:p>
            <a:pPr lvl="2"/>
            <a:r>
              <a:rPr lang="en-US" dirty="0"/>
              <a:t>3.4 Mbps</a:t>
            </a:r>
          </a:p>
          <a:p>
            <a:pPr lvl="2"/>
            <a:r>
              <a:rPr lang="en-US" dirty="0"/>
              <a:t>10 Mbps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4B3F8C-61F0-4B2F-99E9-3F84823A9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6614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813FB6-9019-4EED-95D7-5F8E12FFC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Daisy-chaining SPI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76248-025E-406A-AAC9-D63C43BDA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SPI can also be formed into a ring bus</a:t>
            </a:r>
          </a:p>
          <a:p>
            <a:pPr lvl="1"/>
            <a:endParaRPr lang="en-US" dirty="0"/>
          </a:p>
          <a:p>
            <a:r>
              <a:rPr lang="en-US" dirty="0"/>
              <a:t>Doesn’t save on pins, but does reduce wires…</a:t>
            </a:r>
          </a:p>
          <a:p>
            <a:pPr lvl="1"/>
            <a:r>
              <a:rPr lang="en-US" dirty="0"/>
              <a:t>At the cost of reliability and speed</a:t>
            </a:r>
          </a:p>
          <a:p>
            <a:pPr lvl="1"/>
            <a:endParaRPr lang="en-US" dirty="0"/>
          </a:p>
          <a:p>
            <a:r>
              <a:rPr lang="en-US" dirty="0"/>
              <a:t>Fairly rare in practice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F9BB0F6-F202-4F00-B5FC-EBBA0436D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2EDEEA0-E33F-4AB3-BCAF-A92749F77E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79566" y="4241597"/>
            <a:ext cx="6628855" cy="19306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2105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100D5-CCD0-4585-A76F-D2FBEAF7E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Bi-directional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C15841-138C-4422-9FC8-6B74722CE8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091747" cy="5029200"/>
          </a:xfrm>
        </p:spPr>
        <p:txBody>
          <a:bodyPr/>
          <a:lstStyle/>
          <a:p>
            <a:r>
              <a:rPr lang="en-US" dirty="0"/>
              <a:t>Controller starts/stops SPI transfers</a:t>
            </a:r>
          </a:p>
          <a:p>
            <a:endParaRPr lang="en-US" dirty="0"/>
          </a:p>
          <a:p>
            <a:r>
              <a:rPr lang="en-US" dirty="0"/>
              <a:t>Peripherals often add interrupt outputs to signal controller that an event has occurred</a:t>
            </a:r>
          </a:p>
          <a:p>
            <a:pPr lvl="1"/>
            <a:r>
              <a:rPr lang="en-US" dirty="0"/>
              <a:t>More pins, yay!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C9073-D614-414B-8A0A-1BC57B5BC5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B4967BFE-6376-4111-BC6A-BC993D086BAE}"/>
              </a:ext>
            </a:extLst>
          </p:cNvPr>
          <p:cNvGrpSpPr/>
          <p:nvPr/>
        </p:nvGrpSpPr>
        <p:grpSpPr>
          <a:xfrm>
            <a:off x="5990792" y="1881612"/>
            <a:ext cx="5589602" cy="3551975"/>
            <a:chOff x="5193071" y="1985870"/>
            <a:chExt cx="5589602" cy="35519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F4D465FF-4B7C-493E-93D3-21730BC5855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193071" y="1985870"/>
              <a:ext cx="5589602" cy="3551975"/>
            </a:xfrm>
            <a:prstGeom prst="rect">
              <a:avLst/>
            </a:prstGeom>
          </p:spPr>
        </p:pic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957AD28-D1A1-4E63-A25E-3662E74965AA}"/>
                </a:ext>
              </a:extLst>
            </p:cNvPr>
            <p:cNvSpPr/>
            <p:nvPr/>
          </p:nvSpPr>
          <p:spPr>
            <a:xfrm>
              <a:off x="10597019" y="5035463"/>
              <a:ext cx="185654" cy="502382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89811130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4AD19-0DC4-4FD5-991A-8E085E19AB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73AC02-9BFA-4E1F-8B0D-74EB3A952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High-speed peripherals</a:t>
            </a:r>
          </a:p>
          <a:p>
            <a:pPr lvl="1"/>
            <a:r>
              <a:rPr lang="en-US" dirty="0"/>
              <a:t>Microphone, Accelerometer, External ADC</a:t>
            </a:r>
          </a:p>
          <a:p>
            <a:pPr lvl="1"/>
            <a:endParaRPr lang="en-US" dirty="0"/>
          </a:p>
          <a:p>
            <a:r>
              <a:rPr lang="en-US" dirty="0"/>
              <a:t>External memory</a:t>
            </a:r>
          </a:p>
          <a:p>
            <a:pPr lvl="1"/>
            <a:r>
              <a:rPr lang="en-US" dirty="0"/>
              <a:t>Memory chips</a:t>
            </a:r>
          </a:p>
          <a:p>
            <a:pPr lvl="1"/>
            <a:r>
              <a:rPr lang="en-US" dirty="0"/>
              <a:t>SD cards</a:t>
            </a:r>
          </a:p>
          <a:p>
            <a:pPr lvl="2"/>
            <a:r>
              <a:rPr lang="en-US" dirty="0"/>
              <a:t>All SD cards support a SPI communication mode</a:t>
            </a:r>
          </a:p>
          <a:p>
            <a:pPr lvl="2"/>
            <a:endParaRPr lang="en-US" dirty="0"/>
          </a:p>
          <a:p>
            <a:pPr lvl="1"/>
            <a:r>
              <a:rPr lang="en-US" dirty="0"/>
              <a:t>QSPI – Quad SPI (four COPI lines for more throughput)</a:t>
            </a:r>
          </a:p>
          <a:p>
            <a:pPr lvl="2"/>
            <a:r>
              <a:rPr lang="en-US" dirty="0"/>
              <a:t>Often used for communication with external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5925D3-AB57-48A2-BE2B-50D3123DB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807703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F9D6E3-3078-42FF-A43F-A82CDCB2C7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SPI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F51D1B-3C81-4EAE-AA22-FF35296AB4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Faster throughput (and no overhead)</a:t>
            </a:r>
          </a:p>
          <a:p>
            <a:pPr lvl="1"/>
            <a:r>
              <a:rPr lang="en-US" dirty="0"/>
              <a:t>No restrictions on data frame</a:t>
            </a:r>
          </a:p>
          <a:p>
            <a:pPr lvl="2"/>
            <a:r>
              <a:rPr lang="en-US" dirty="0"/>
              <a:t>No addressing requirements or word size assumptions</a:t>
            </a:r>
          </a:p>
          <a:p>
            <a:pPr lvl="1"/>
            <a:r>
              <a:rPr lang="en-US" dirty="0"/>
              <a:t>Full duplex transfers</a:t>
            </a:r>
          </a:p>
          <a:p>
            <a:pPr lvl="1"/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Many pins: 3+</a:t>
            </a:r>
            <a:r>
              <a:rPr lang="en-US" i="1" dirty="0"/>
              <a:t>N  </a:t>
            </a:r>
            <a:r>
              <a:rPr lang="en-US" dirty="0"/>
              <a:t>(for </a:t>
            </a:r>
            <a:r>
              <a:rPr lang="en-US" i="1" dirty="0"/>
              <a:t>N</a:t>
            </a:r>
            <a:r>
              <a:rPr lang="en-US" dirty="0"/>
              <a:t> peripherals)</a:t>
            </a:r>
          </a:p>
          <a:p>
            <a:pPr lvl="2"/>
            <a:r>
              <a:rPr lang="en-US" dirty="0"/>
              <a:t>CS line scales linearly (other signals are a bus)</a:t>
            </a:r>
          </a:p>
          <a:p>
            <a:pPr lvl="1"/>
            <a:r>
              <a:rPr lang="en-US" dirty="0"/>
              <a:t>Controller must initiate all transfers</a:t>
            </a:r>
          </a:p>
          <a:p>
            <a:pPr lvl="2"/>
            <a:r>
              <a:rPr lang="en-US" dirty="0"/>
              <a:t>Not designed for multi-controller scenarios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2C1ED7-9837-4C56-A5D8-C82FCDC56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28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SPI</a:t>
            </a:r>
          </a:p>
          <a:p>
            <a:endParaRPr lang="en-US" dirty="0"/>
          </a:p>
          <a:p>
            <a:r>
              <a:rPr lang="en-US" b="1" dirty="0"/>
              <a:t>I2C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45616689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4BA72-7C37-4236-AC5A-E782885F1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Choosing different tradeoffs from other wired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0264F8-662C-49E0-A4FA-D98A4251F8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Things we like from SPI</a:t>
            </a:r>
          </a:p>
          <a:p>
            <a:pPr lvl="1"/>
            <a:r>
              <a:rPr lang="en-US" dirty="0"/>
              <a:t>Communication over a bus</a:t>
            </a:r>
          </a:p>
          <a:p>
            <a:pPr lvl="1"/>
            <a:r>
              <a:rPr lang="en-US" dirty="0"/>
              <a:t>Synchronous communication</a:t>
            </a:r>
          </a:p>
          <a:p>
            <a:pPr lvl="1"/>
            <a:endParaRPr lang="en-US" dirty="0"/>
          </a:p>
          <a:p>
            <a:r>
              <a:rPr lang="en-US" dirty="0"/>
              <a:t>Things we want from new protocol</a:t>
            </a:r>
          </a:p>
          <a:p>
            <a:pPr lvl="1"/>
            <a:r>
              <a:rPr lang="en-US" dirty="0"/>
              <a:t>Fewer I/O pins</a:t>
            </a:r>
          </a:p>
          <a:p>
            <a:pPr lvl="2"/>
            <a:r>
              <a:rPr lang="en-US" dirty="0"/>
              <a:t>Use a single data line for bi-directional communication</a:t>
            </a:r>
          </a:p>
          <a:p>
            <a:pPr lvl="2"/>
            <a:r>
              <a:rPr lang="en-US" dirty="0"/>
              <a:t>Needs addressing and more specified data frame</a:t>
            </a:r>
            <a:br>
              <a:rPr lang="en-US" dirty="0"/>
            </a:br>
            <a:endParaRPr lang="en-US" dirty="0"/>
          </a:p>
          <a:p>
            <a:pPr lvl="1"/>
            <a:r>
              <a:rPr lang="en-US" dirty="0"/>
              <a:t>Multiple controllers sharing the bus</a:t>
            </a:r>
          </a:p>
          <a:p>
            <a:pPr lvl="2"/>
            <a:r>
              <a:rPr lang="en-US" dirty="0"/>
              <a:t>Needs a bus contention 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626EE7-7DDA-49EF-B1CA-B59B22A756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53373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11CA06-84BC-498A-8CF1-9FB05FB972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 contention could short a shared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839093-1FBD-43F2-811D-1999156826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7752634" cy="5029200"/>
          </a:xfrm>
        </p:spPr>
        <p:txBody>
          <a:bodyPr/>
          <a:lstStyle/>
          <a:p>
            <a:r>
              <a:rPr lang="en-US" dirty="0"/>
              <a:t>Want to enable multiple controllers</a:t>
            </a:r>
          </a:p>
          <a:p>
            <a:endParaRPr lang="en-US" dirty="0"/>
          </a:p>
          <a:p>
            <a:r>
              <a:rPr lang="en-US" dirty="0"/>
              <a:t>Problem</a:t>
            </a:r>
          </a:p>
          <a:p>
            <a:pPr lvl="1"/>
            <a:r>
              <a:rPr lang="en-US" dirty="0"/>
              <a:t>What if they each try to transmit different data?</a:t>
            </a:r>
          </a:p>
          <a:p>
            <a:pPr lvl="1"/>
            <a:r>
              <a:rPr lang="en-US" dirty="0"/>
              <a:t>At some point, there will be a short-circuit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F28273-3904-44F8-A63A-72251DEE11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11199B5-B160-4800-8950-99E0F66B1D2F}"/>
              </a:ext>
            </a:extLst>
          </p:cNvPr>
          <p:cNvGrpSpPr/>
          <p:nvPr/>
        </p:nvGrpSpPr>
        <p:grpSpPr>
          <a:xfrm>
            <a:off x="8872604" y="914400"/>
            <a:ext cx="2707790" cy="5257800"/>
            <a:chOff x="6466467" y="800100"/>
            <a:chExt cx="2707790" cy="5257800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C0377DB8-7BAE-40E3-8DD5-89BEC0299B2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9133" r="30573"/>
            <a:stretch/>
          </p:blipFill>
          <p:spPr bwMode="auto">
            <a:xfrm>
              <a:off x="6466467" y="800100"/>
              <a:ext cx="2707790" cy="52578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210AC642-4AD8-434B-A8AE-3DDC0830C162}"/>
                </a:ext>
              </a:extLst>
            </p:cNvPr>
            <p:cNvSpPr/>
            <p:nvPr/>
          </p:nvSpPr>
          <p:spPr>
            <a:xfrm>
              <a:off x="6466468" y="2741634"/>
              <a:ext cx="116700" cy="92692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73E5591D-B2C9-4E55-9688-00CE681FEB3E}"/>
                </a:ext>
              </a:extLst>
            </p:cNvPr>
            <p:cNvSpPr/>
            <p:nvPr/>
          </p:nvSpPr>
          <p:spPr>
            <a:xfrm>
              <a:off x="8825389" y="2741634"/>
              <a:ext cx="348868" cy="1150829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83228286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Disconnected I/O pins enable shared communication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5975573" cy="5029200"/>
          </a:xfrm>
        </p:spPr>
        <p:txBody>
          <a:bodyPr>
            <a:normAutofit fontScale="92500"/>
          </a:bodyPr>
          <a:lstStyle/>
          <a:p>
            <a:r>
              <a:rPr lang="en-US" dirty="0"/>
              <a:t>I/O pins often have three states</a:t>
            </a:r>
          </a:p>
          <a:p>
            <a:pPr lvl="1"/>
            <a:r>
              <a:rPr lang="en-US" dirty="0"/>
              <a:t>High</a:t>
            </a:r>
          </a:p>
          <a:p>
            <a:pPr lvl="1"/>
            <a:r>
              <a:rPr lang="en-US" dirty="0"/>
              <a:t>Low</a:t>
            </a:r>
          </a:p>
          <a:p>
            <a:pPr lvl="1"/>
            <a:r>
              <a:rPr lang="en-US" dirty="0"/>
              <a:t>Disconnected</a:t>
            </a:r>
            <a:br>
              <a:rPr lang="en-US" dirty="0"/>
            </a:br>
            <a:r>
              <a:rPr lang="en-US" dirty="0"/>
              <a:t>(also known as High-Impedance/High-Z)</a:t>
            </a:r>
          </a:p>
          <a:p>
            <a:pPr lvl="1"/>
            <a:endParaRPr lang="en-US" dirty="0"/>
          </a:p>
          <a:p>
            <a:r>
              <a:rPr lang="en-US" dirty="0"/>
              <a:t>We can use this third state to enable communication over a shared line</a:t>
            </a:r>
          </a:p>
          <a:p>
            <a:pPr lvl="1"/>
            <a:r>
              <a:rPr lang="en-US" dirty="0"/>
              <a:t>Low or Disconnected</a:t>
            </a:r>
          </a:p>
          <a:p>
            <a:pPr lvl="1"/>
            <a:r>
              <a:rPr lang="en-US" dirty="0"/>
              <a:t>Wired-AND</a:t>
            </a:r>
          </a:p>
          <a:p>
            <a:pPr lvl="2"/>
            <a:r>
              <a:rPr lang="en-US" dirty="0"/>
              <a:t>1 if they are all disconnected</a:t>
            </a:r>
          </a:p>
          <a:p>
            <a:pPr lvl="2"/>
            <a:r>
              <a:rPr lang="en-US" dirty="0"/>
              <a:t>0 if any are 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1F3A33A0-C90F-49D6-96ED-9E7BE3BC9F00}"/>
              </a:ext>
            </a:extLst>
          </p:cNvPr>
          <p:cNvGrpSpPr/>
          <p:nvPr/>
        </p:nvGrpSpPr>
        <p:grpSpPr>
          <a:xfrm>
            <a:off x="6466467" y="800100"/>
            <a:ext cx="5440498" cy="5257800"/>
            <a:chOff x="6139896" y="800100"/>
            <a:chExt cx="5440498" cy="5257800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29664CC1-1180-4791-B562-B07FEDC0F6BE}"/>
                </a:ext>
              </a:extLst>
            </p:cNvPr>
            <p:cNvGrpSpPr/>
            <p:nvPr/>
          </p:nvGrpSpPr>
          <p:grpSpPr>
            <a:xfrm>
              <a:off x="6139896" y="800100"/>
              <a:ext cx="5440498" cy="5257800"/>
              <a:chOff x="6025019" y="914400"/>
              <a:chExt cx="5440498" cy="5257800"/>
            </a:xfrm>
          </p:grpSpPr>
          <p:pic>
            <p:nvPicPr>
              <p:cNvPr id="3074" name="Picture 2">
                <a:extLst>
                  <a:ext uri="{FF2B5EF4-FFF2-40B4-BE49-F238E27FC236}">
                    <a16:creationId xmlns:a16="http://schemas.microsoft.com/office/drawing/2014/main" id="{203A1C36-1EA5-44AB-87F5-55B25A928827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9133"/>
              <a:stretch/>
            </p:blipFill>
            <p:spPr bwMode="auto">
              <a:xfrm>
                <a:off x="6025019" y="914400"/>
                <a:ext cx="5440498" cy="5257800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38766DAC-EFB0-4427-AD81-51CE45242A68}"/>
                  </a:ext>
                </a:extLst>
              </p:cNvPr>
              <p:cNvSpPr/>
              <p:nvPr/>
            </p:nvSpPr>
            <p:spPr>
              <a:xfrm>
                <a:off x="6025020" y="2855934"/>
                <a:ext cx="116700" cy="926926"/>
              </a:xfrm>
              <a:prstGeom prst="rect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0E07D6AF-18D0-4436-BC6A-BBE04304EE1E}"/>
                </a:ext>
              </a:extLst>
            </p:cNvPr>
            <p:cNvSpPr txBox="1"/>
            <p:nvPr/>
          </p:nvSpPr>
          <p:spPr>
            <a:xfrm>
              <a:off x="9555796" y="914400"/>
              <a:ext cx="927146" cy="27699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dirty="0">
                  <a:latin typeface="Courier New" panose="02070309020205020404" pitchFamily="49" charset="0"/>
                  <a:cs typeface="Courier New" panose="02070309020205020404" pitchFamily="49" charset="0"/>
                </a:rPr>
                <a:t>ANDing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4004511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202E6D-FBC3-4A7D-BC06-7EADDF250C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Inter-Integrated Circuit (I</a:t>
            </a:r>
            <a:r>
              <a:rPr lang="en-US" baseline="30000" dirty="0"/>
              <a:t>2</a:t>
            </a:r>
            <a:r>
              <a:rPr lang="en-US" dirty="0"/>
              <a:t>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8E6C1-8BC2-408A-89CF-5A799D0BEF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Two-wire, synchronous, bus communication</a:t>
            </a:r>
          </a:p>
          <a:p>
            <a:pPr lvl="1"/>
            <a:r>
              <a:rPr lang="en-US" dirty="0"/>
              <a:t>Ubiquitous in the embedded world</a:t>
            </a:r>
          </a:p>
          <a:p>
            <a:pPr lvl="1"/>
            <a:r>
              <a:rPr lang="en-US" dirty="0"/>
              <a:t>De-facto standard for sensors</a:t>
            </a:r>
          </a:p>
          <a:p>
            <a:pPr lvl="1"/>
            <a:endParaRPr lang="en-US" dirty="0"/>
          </a:p>
          <a:p>
            <a:r>
              <a:rPr lang="en-US" dirty="0"/>
              <a:t>Invented and patented by Phillips (now NXP)</a:t>
            </a:r>
          </a:p>
          <a:p>
            <a:pPr lvl="1"/>
            <a:r>
              <a:rPr lang="en-US" dirty="0"/>
              <a:t>Patent expired in 2004</a:t>
            </a:r>
          </a:p>
          <a:p>
            <a:pPr lvl="1"/>
            <a:endParaRPr lang="en-US" dirty="0"/>
          </a:p>
          <a:p>
            <a:r>
              <a:rPr lang="en-US" dirty="0"/>
              <a:t>Also known as Two-Wire Interface (TWI)</a:t>
            </a:r>
          </a:p>
          <a:p>
            <a:pPr lvl="1"/>
            <a:r>
              <a:rPr lang="en-US" dirty="0"/>
              <a:t>Occasionally as System Management Bus (</a:t>
            </a:r>
            <a:r>
              <a:rPr lang="en-US" dirty="0" err="1"/>
              <a:t>SMBus</a:t>
            </a:r>
            <a:r>
              <a:rPr lang="en-US" dirty="0"/>
              <a:t> or SMB) but that’s actually a related but separate thing</a:t>
            </a:r>
          </a:p>
          <a:p>
            <a:pPr lvl="1"/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123DE7-869A-4145-ADE7-2CF238F3D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  <p:pic>
        <p:nvPicPr>
          <p:cNvPr id="4098" name="Picture 2" descr="Block diagram of an I2C system">
            <a:extLst>
              <a:ext uri="{FF2B5EF4-FFF2-40B4-BE49-F238E27FC236}">
                <a16:creationId xmlns:a16="http://schemas.microsoft.com/office/drawing/2014/main" id="{FD3CD70C-ED49-44E5-90B1-8501DFC3CBF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23235" y="474728"/>
            <a:ext cx="3657159" cy="21942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64837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SPI</a:t>
            </a:r>
          </a:p>
          <a:p>
            <a:endParaRPr lang="en-US" dirty="0"/>
          </a:p>
          <a:p>
            <a:r>
              <a:rPr lang="en-US" dirty="0"/>
              <a:t>I2C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1FDC45-995F-4DB7-A62C-414E6558F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5DBF49-C03D-4572-A6CB-CA471940AF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347850" cy="5029200"/>
          </a:xfrm>
        </p:spPr>
        <p:txBody>
          <a:bodyPr>
            <a:normAutofit fontScale="92500"/>
          </a:bodyPr>
          <a:lstStyle/>
          <a:p>
            <a:r>
              <a:rPr lang="en-US" dirty="0"/>
              <a:t>SDA – Serial Data</a:t>
            </a:r>
          </a:p>
          <a:p>
            <a:r>
              <a:rPr lang="en-US" dirty="0"/>
              <a:t>SCL – Serial Clock</a:t>
            </a:r>
          </a:p>
          <a:p>
            <a:pPr lvl="1"/>
            <a:r>
              <a:rPr lang="en-US" dirty="0"/>
              <a:t>Usually 100 kHz or 400 kHz</a:t>
            </a:r>
          </a:p>
          <a:p>
            <a:endParaRPr lang="en-US" dirty="0"/>
          </a:p>
          <a:p>
            <a:r>
              <a:rPr lang="en-US" dirty="0"/>
              <a:t>Communication is a shared bus between all controller(s) and peripheral(s)</a:t>
            </a:r>
          </a:p>
          <a:p>
            <a:endParaRPr lang="en-US" dirty="0"/>
          </a:p>
          <a:p>
            <a:r>
              <a:rPr lang="en-US" dirty="0"/>
              <a:t>Pull-up resistors for open-drain communication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B3F4C2-ADA7-4E1D-9E2C-37A27B36C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91ECEF-75D8-4340-9609-4C9441E6A8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5445" y="914400"/>
            <a:ext cx="6624949" cy="2407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05360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8C5C084-37C7-4BCC-B35E-68AD179FFC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4299928"/>
            <a:ext cx="5257800" cy="1872272"/>
          </a:xfrm>
        </p:spPr>
        <p:txBody>
          <a:bodyPr/>
          <a:lstStyle/>
          <a:p>
            <a:r>
              <a:rPr lang="en-US" dirty="0"/>
              <a:t>SDA and SCL are open-drain</a:t>
            </a:r>
          </a:p>
          <a:p>
            <a:pPr lvl="1"/>
            <a:r>
              <a:rPr lang="en-US" dirty="0"/>
              <a:t>1 – high-impedance, let line float high</a:t>
            </a:r>
          </a:p>
          <a:p>
            <a:pPr lvl="1"/>
            <a:r>
              <a:rPr lang="en-US" dirty="0"/>
              <a:t>0 – active drive, pull line 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810293-D22B-49B1-B420-47E4E289B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F4E91DE-ED8C-4CC0-855F-68EEBDF9A24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4299928"/>
            <a:ext cx="5257800" cy="1872272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Pull-up resistor to provide high signal</a:t>
            </a:r>
          </a:p>
          <a:p>
            <a:pPr lvl="1"/>
            <a:r>
              <a:rPr lang="en-US" dirty="0"/>
              <a:t>Low enough resistance that current can flow in a reasonable amount of time</a:t>
            </a:r>
          </a:p>
          <a:p>
            <a:pPr lvl="1"/>
            <a:r>
              <a:rPr lang="en-US" dirty="0"/>
              <a:t>Common value: 4.7 </a:t>
            </a:r>
            <a:r>
              <a:rPr lang="en-US" dirty="0" err="1"/>
              <a:t>kΩ</a:t>
            </a:r>
            <a:endParaRPr lang="en-US" dirty="0"/>
          </a:p>
          <a:p>
            <a:pPr lvl="1"/>
            <a:endParaRPr lang="en-US" dirty="0"/>
          </a:p>
        </p:txBody>
      </p:sp>
      <p:pic>
        <p:nvPicPr>
          <p:cNvPr id="6146" name="Picture 2" descr="Equivalent internal circuit diagram of an I2C system.">
            <a:extLst>
              <a:ext uri="{FF2B5EF4-FFF2-40B4-BE49-F238E27FC236}">
                <a16:creationId xmlns:a16="http://schemas.microsoft.com/office/drawing/2014/main" id="{95740036-851F-4657-8BDE-287F34650B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74849" y="697592"/>
            <a:ext cx="6638290" cy="33855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9D07002-BC8F-474A-A19E-44C6C156DC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Open drain bus communication</a:t>
            </a:r>
          </a:p>
        </p:txBody>
      </p:sp>
    </p:spTree>
    <p:extLst>
      <p:ext uri="{BB962C8B-B14F-4D97-AF65-F5344CB8AC3E}">
        <p14:creationId xmlns:p14="http://schemas.microsoft.com/office/powerpoint/2010/main" val="23912572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1E58-307A-4082-BFEF-FA1DFC64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E5F65-6461-4C55-BCF7-C1A01F186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822192"/>
            <a:ext cx="10972800" cy="2350008"/>
          </a:xfrm>
        </p:spPr>
        <p:txBody>
          <a:bodyPr/>
          <a:lstStyle/>
          <a:p>
            <a:r>
              <a:rPr lang="en-US" dirty="0"/>
              <a:t>Default</a:t>
            </a:r>
          </a:p>
          <a:p>
            <a:pPr lvl="1"/>
            <a:r>
              <a:rPr lang="en-US" dirty="0"/>
              <a:t>Both lines float high (pull-up resistor)</a:t>
            </a:r>
          </a:p>
          <a:p>
            <a:pPr lvl="1"/>
            <a:endParaRPr lang="en-US" dirty="0"/>
          </a:p>
          <a:p>
            <a:r>
              <a:rPr lang="en-US" dirty="0"/>
              <a:t>Start condition</a:t>
            </a:r>
          </a:p>
          <a:p>
            <a:pPr lvl="1"/>
            <a:r>
              <a:rPr lang="en-US" dirty="0"/>
              <a:t>Drive SDA low while SCL is still high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8C852-4998-47C1-98DC-535915CC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  <p:pic>
        <p:nvPicPr>
          <p:cNvPr id="7170" name="Picture 2" descr="Standard 7-bit address transfer message.">
            <a:extLst>
              <a:ext uri="{FF2B5EF4-FFF2-40B4-BE49-F238E27FC236}">
                <a16:creationId xmlns:a16="http://schemas.microsoft.com/office/drawing/2014/main" id="{B212AFA3-4282-4E20-9097-D92851AD1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95" y="1143000"/>
            <a:ext cx="10972799" cy="245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3646134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1E58-307A-4082-BFEF-FA1DFC64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E5F65-6461-4C55-BCF7-C1A01F186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822192"/>
            <a:ext cx="10972800" cy="2350008"/>
          </a:xfrm>
        </p:spPr>
        <p:txBody>
          <a:bodyPr/>
          <a:lstStyle/>
          <a:p>
            <a:r>
              <a:rPr lang="en-US" dirty="0"/>
              <a:t>First byte is chip address + R/W indication</a:t>
            </a:r>
          </a:p>
          <a:p>
            <a:pPr lvl="1"/>
            <a:r>
              <a:rPr lang="en-US" dirty="0"/>
              <a:t>Address: 7-bit value that needs to be different for each participant</a:t>
            </a:r>
          </a:p>
          <a:p>
            <a:pPr lvl="1"/>
            <a:r>
              <a:rPr lang="en-US" dirty="0"/>
              <a:t>R/W: 1 for read, 0 for write</a:t>
            </a:r>
          </a:p>
          <a:p>
            <a:pPr lvl="1"/>
            <a:endParaRPr lang="en-US" dirty="0"/>
          </a:p>
          <a:p>
            <a:r>
              <a:rPr lang="en-US" dirty="0"/>
              <a:t>Values are sent </a:t>
            </a:r>
            <a:r>
              <a:rPr lang="en-US" dirty="0" err="1"/>
              <a:t>MSb</a:t>
            </a:r>
            <a:r>
              <a:rPr lang="en-US" dirty="0"/>
              <a:t> first (reverse of other protocols)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8C852-4998-47C1-98DC-535915CC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  <p:pic>
        <p:nvPicPr>
          <p:cNvPr id="7170" name="Picture 2" descr="Standard 7-bit address transfer message.">
            <a:extLst>
              <a:ext uri="{FF2B5EF4-FFF2-40B4-BE49-F238E27FC236}">
                <a16:creationId xmlns:a16="http://schemas.microsoft.com/office/drawing/2014/main" id="{B212AFA3-4282-4E20-9097-D92851AD1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95" y="1143000"/>
            <a:ext cx="10972799" cy="245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8036052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1E58-307A-4082-BFEF-FA1DFC64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E5F65-6461-4C55-BCF7-C1A01F186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822192"/>
            <a:ext cx="10972800" cy="2350008"/>
          </a:xfrm>
        </p:spPr>
        <p:txBody>
          <a:bodyPr/>
          <a:lstStyle/>
          <a:p>
            <a:r>
              <a:rPr lang="en-US" dirty="0"/>
              <a:t>Acknowledgement from peripheral follows each byte</a:t>
            </a:r>
          </a:p>
          <a:p>
            <a:pPr lvl="1"/>
            <a:r>
              <a:rPr lang="en-US" dirty="0"/>
              <a:t>Controller lets line float high</a:t>
            </a:r>
          </a:p>
          <a:p>
            <a:pPr lvl="1"/>
            <a:r>
              <a:rPr lang="en-US" dirty="0"/>
              <a:t>Peripheral drives line low to signal receipt of message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8C852-4998-47C1-98DC-535915CC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pic>
        <p:nvPicPr>
          <p:cNvPr id="7170" name="Picture 2" descr="Standard 7-bit address transfer message.">
            <a:extLst>
              <a:ext uri="{FF2B5EF4-FFF2-40B4-BE49-F238E27FC236}">
                <a16:creationId xmlns:a16="http://schemas.microsoft.com/office/drawing/2014/main" id="{B212AFA3-4282-4E20-9097-D92851AD1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95" y="1143000"/>
            <a:ext cx="10972799" cy="245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428103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B81E58-307A-4082-BFEF-FA1DFC6470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transactions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6E5F65-6461-4C55-BCF7-C1A01F186C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3822192"/>
            <a:ext cx="10972800" cy="2350008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Data frame(s) follow</a:t>
            </a:r>
          </a:p>
          <a:p>
            <a:pPr lvl="1"/>
            <a:r>
              <a:rPr lang="en-US" dirty="0"/>
              <a:t>Sent as entire bytes, plus and ACK</a:t>
            </a:r>
          </a:p>
          <a:p>
            <a:pPr lvl="1"/>
            <a:r>
              <a:rPr lang="en-US" dirty="0"/>
              <a:t>As many as needed before Stop condition</a:t>
            </a:r>
          </a:p>
          <a:p>
            <a:pPr lvl="1"/>
            <a:endParaRPr lang="en-US" dirty="0"/>
          </a:p>
          <a:p>
            <a:r>
              <a:rPr lang="en-US" dirty="0"/>
              <a:t>Stop condition</a:t>
            </a:r>
          </a:p>
          <a:p>
            <a:pPr lvl="1"/>
            <a:r>
              <a:rPr lang="en-US" dirty="0"/>
              <a:t>SDA goes high while SCL is high (normally data only changes when clock is low)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88C852-4998-47C1-98DC-535915CC00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pic>
        <p:nvPicPr>
          <p:cNvPr id="7170" name="Picture 2" descr="Standard 7-bit address transfer message.">
            <a:extLst>
              <a:ext uri="{FF2B5EF4-FFF2-40B4-BE49-F238E27FC236}">
                <a16:creationId xmlns:a16="http://schemas.microsoft.com/office/drawing/2014/main" id="{B212AFA3-4282-4E20-9097-D92851AD1FC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7595" y="1143000"/>
            <a:ext cx="10972799" cy="2450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911267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267C-2F45-4081-98E3-A7F07CE4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 arbitration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F7810-CD30-4A6D-BB40-DDD15A48D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Arbitration decides which controller gets to proceed if multiple try to communicate simultaneously</a:t>
            </a:r>
          </a:p>
          <a:p>
            <a:endParaRPr lang="en-US" dirty="0"/>
          </a:p>
          <a:p>
            <a:r>
              <a:rPr lang="en-US" b="1" dirty="0"/>
              <a:t>What happens in I2C if one controller wants a low bit and the other wants a high bit?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1A18C-AB4B-4753-B5E8-6928300E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513460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A267C-2F45-4081-98E3-A7F07CE4A0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Bus arbitration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5F7810-CD30-4A6D-BB40-DDD15A48D4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Arbitration decides which controller gets to proceed if multiple try to communicate simultaneously</a:t>
            </a:r>
          </a:p>
          <a:p>
            <a:endParaRPr lang="en-US" dirty="0"/>
          </a:p>
          <a:p>
            <a:r>
              <a:rPr lang="en-US" b="1" dirty="0"/>
              <a:t>What happens in I2C if one controller wants a low bit and the other wants a high bit?</a:t>
            </a:r>
          </a:p>
          <a:p>
            <a:pPr lvl="1"/>
            <a:r>
              <a:rPr lang="en-US" dirty="0"/>
              <a:t>Low bit wins! (so smaller address or data)</a:t>
            </a:r>
          </a:p>
          <a:p>
            <a:pPr lvl="1"/>
            <a:endParaRPr lang="en-US" dirty="0"/>
          </a:p>
          <a:p>
            <a:r>
              <a:rPr lang="en-US" dirty="0"/>
              <a:t>Each controller constantly checks whether SDA matches the voltage level it expects</a:t>
            </a:r>
          </a:p>
          <a:p>
            <a:pPr lvl="1"/>
            <a:r>
              <a:rPr lang="en-US" dirty="0"/>
              <a:t>Stops attempting to transmit if it ever does not</a:t>
            </a:r>
          </a:p>
          <a:p>
            <a:pPr lvl="1"/>
            <a:r>
              <a:rPr lang="en-US" dirty="0"/>
              <a:t>(Only actually needs to check high signals)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A1A18C-AB4B-4753-B5E8-6928300E5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27126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4B190-BCB1-4DC3-A874-2117B8FCF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Repeated start conditions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9D43E6-D86A-4586-9524-36C0DB0793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4665863" cy="50292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Repeated start conditions allow the bus to be used again while arbitration was won</a:t>
            </a:r>
          </a:p>
          <a:p>
            <a:endParaRPr lang="en-US" dirty="0"/>
          </a:p>
          <a:p>
            <a:r>
              <a:rPr lang="en-US" dirty="0"/>
              <a:t>Trigger another Start condition without triggering Stop condition</a:t>
            </a:r>
          </a:p>
          <a:p>
            <a:pPr lvl="1"/>
            <a:r>
              <a:rPr lang="en-US" dirty="0"/>
              <a:t>Send address again</a:t>
            </a:r>
          </a:p>
          <a:p>
            <a:pPr lvl="1"/>
            <a:endParaRPr lang="en-US" dirty="0"/>
          </a:p>
          <a:p>
            <a:r>
              <a:rPr lang="en-US" dirty="0"/>
              <a:t>Frequently used for write then read pattern</a:t>
            </a:r>
          </a:p>
          <a:p>
            <a:pPr lvl="1"/>
            <a:r>
              <a:rPr lang="en-US" dirty="0"/>
              <a:t>Write which value you want</a:t>
            </a:r>
          </a:p>
          <a:p>
            <a:pPr lvl="1"/>
            <a:r>
              <a:rPr lang="en-US" dirty="0"/>
              <a:t>Then repeated start and read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8BB22B-42D0-4758-BE3B-1C652D8D7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pic>
        <p:nvPicPr>
          <p:cNvPr id="8194" name="Picture 2" descr="A repeated start condition.">
            <a:extLst>
              <a:ext uri="{FF2B5EF4-FFF2-40B4-BE49-F238E27FC236}">
                <a16:creationId xmlns:a16="http://schemas.microsoft.com/office/drawing/2014/main" id="{FA376709-69EF-45D2-80E1-A1A68FA060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60296" y="1143000"/>
            <a:ext cx="6420098" cy="411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9404983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380C68-C76E-4E95-961A-424D9DB8F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Clock stretching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D031CA-A711-45CB-86F9-981229C2A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027035" cy="5029200"/>
          </a:xfrm>
        </p:spPr>
        <p:txBody>
          <a:bodyPr/>
          <a:lstStyle/>
          <a:p>
            <a:r>
              <a:rPr lang="en-US" dirty="0"/>
              <a:t>Clock is an open-drain line too</a:t>
            </a:r>
          </a:p>
          <a:p>
            <a:pPr lvl="1"/>
            <a:r>
              <a:rPr lang="en-US" dirty="0"/>
              <a:t>Either device could keep it low</a:t>
            </a:r>
          </a:p>
          <a:p>
            <a:pPr lvl="1"/>
            <a:endParaRPr lang="en-US" dirty="0"/>
          </a:p>
          <a:p>
            <a:r>
              <a:rPr lang="en-US" dirty="0"/>
              <a:t>Transaction can be briefly paused by holding SCL low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9FE6BC-B57A-46B2-BC4C-803B988E98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17F7BC2-C9BF-4014-B3EF-ABF4B1F8FBF2}"/>
              </a:ext>
            </a:extLst>
          </p:cNvPr>
          <p:cNvGrpSpPr/>
          <p:nvPr/>
        </p:nvGrpSpPr>
        <p:grpSpPr>
          <a:xfrm>
            <a:off x="4861747" y="1235902"/>
            <a:ext cx="6718647" cy="4479098"/>
            <a:chOff x="4861747" y="1235902"/>
            <a:chExt cx="6718647" cy="4479098"/>
          </a:xfrm>
        </p:grpSpPr>
        <p:pic>
          <p:nvPicPr>
            <p:cNvPr id="9218" name="Picture 2" descr="A peripheral using clock stretching to delay the next data frame.">
              <a:extLst>
                <a:ext uri="{FF2B5EF4-FFF2-40B4-BE49-F238E27FC236}">
                  <a16:creationId xmlns:a16="http://schemas.microsoft.com/office/drawing/2014/main" id="{23A5C03A-7BB9-490F-9D8E-7A7FB9DA04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861747" y="1235902"/>
              <a:ext cx="6718647" cy="447909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C8AAF5-E6D1-4D52-8299-CCA76DCC8494}"/>
                </a:ext>
              </a:extLst>
            </p:cNvPr>
            <p:cNvSpPr txBox="1"/>
            <p:nvPr/>
          </p:nvSpPr>
          <p:spPr>
            <a:xfrm>
              <a:off x="10233764" y="4634630"/>
              <a:ext cx="388307" cy="184666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/>
            <a:p>
              <a:r>
                <a:rPr lang="en-US" sz="1200" dirty="0"/>
                <a:t>ready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8962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C97B-DC6F-4D40-B424-14B4836B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UART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19AEAF-7CF5-4DD7-932D-BCD516DDF0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Only uses two wires</a:t>
            </a:r>
          </a:p>
          <a:p>
            <a:pPr lvl="1"/>
            <a:r>
              <a:rPr lang="en-US" dirty="0"/>
              <a:t>No clock signal is necessary</a:t>
            </a:r>
          </a:p>
          <a:p>
            <a:pPr lvl="1"/>
            <a:r>
              <a:rPr lang="en-US" dirty="0"/>
              <a:t>Can do error detection with parity bit</a:t>
            </a:r>
          </a:p>
          <a:p>
            <a:pPr lvl="1"/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Data frame is limited to 8 bits (20% signaling overhead)</a:t>
            </a:r>
          </a:p>
          <a:p>
            <a:pPr lvl="1"/>
            <a:r>
              <a:rPr lang="en-US" dirty="0"/>
              <a:t>Doesn’t support multiple device interactions (point-to-point only)</a:t>
            </a:r>
          </a:p>
          <a:p>
            <a:pPr lvl="1"/>
            <a:r>
              <a:rPr lang="en-US" dirty="0"/>
              <a:t>Relatively slow to ensure proper reception</a:t>
            </a:r>
          </a:p>
          <a:p>
            <a:endParaRPr lang="en-US" dirty="0"/>
          </a:p>
          <a:p>
            <a:r>
              <a:rPr lang="en-US" dirty="0"/>
              <a:t>Let’s get rid of all the cons (by sacrificing on all the pros)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ADF97-4CE1-47AB-86EF-20823C75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47374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074F9-A1E5-4FFA-A7B7-7A0242DA94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Real-world I2C transactions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A15109-42AA-41F6-B9D6-EDCCF630E2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6B4BA3C-C13F-4364-9BAF-658DE2FB2B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46409" y="940349"/>
            <a:ext cx="8895169" cy="5689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57811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2AE23A-AF87-4C7A-89C7-77B1812DA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Each I2C device on a bus mush have a different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2EF75B-C9B4-45CE-B6BB-AE873A4770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6607397" cy="50292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Shared addresses would cause both to respond</a:t>
            </a:r>
          </a:p>
          <a:p>
            <a:pPr lvl="1"/>
            <a:endParaRPr lang="en-US" dirty="0"/>
          </a:p>
          <a:p>
            <a:r>
              <a:rPr lang="en-US" dirty="0"/>
              <a:t>ICs often have one or more address pin(s) used to select bit(s) of address</a:t>
            </a:r>
          </a:p>
          <a:p>
            <a:pPr lvl="1"/>
            <a:r>
              <a:rPr lang="en-US" dirty="0"/>
              <a:t>0 pins: only one may be on bus</a:t>
            </a:r>
          </a:p>
          <a:p>
            <a:pPr lvl="1"/>
            <a:r>
              <a:rPr lang="en-US" dirty="0"/>
              <a:t>1 pin: two may be on bus</a:t>
            </a:r>
          </a:p>
          <a:p>
            <a:pPr lvl="1"/>
            <a:r>
              <a:rPr lang="en-US" dirty="0"/>
              <a:t>2 pins: four may be on bus</a:t>
            </a:r>
          </a:p>
          <a:p>
            <a:pPr lvl="1"/>
            <a:endParaRPr lang="en-US" dirty="0"/>
          </a:p>
          <a:p>
            <a:r>
              <a:rPr lang="en-US" dirty="0"/>
              <a:t>If no address pins (or not enough), need an I2C address translator chip</a:t>
            </a:r>
          </a:p>
          <a:p>
            <a:pPr lvl="1"/>
            <a:r>
              <a:rPr lang="en-US" dirty="0"/>
              <a:t>Translates addresses for one or more peripheral chips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D3513-38B0-40AB-AB19-66D83BCF81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925A20F-0C18-499B-AA5B-7EC76D06820D}"/>
              </a:ext>
            </a:extLst>
          </p:cNvPr>
          <p:cNvSpPr txBox="1"/>
          <p:nvPr/>
        </p:nvSpPr>
        <p:spPr>
          <a:xfrm>
            <a:off x="7741085" y="4847573"/>
            <a:ext cx="38393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A0 is low: address  1001010x</a:t>
            </a:r>
          </a:p>
          <a:p>
            <a:r>
              <a:rPr lang="en-US" dirty="0"/>
              <a:t>A0 is high: address 1001011x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CD2A142-4615-4733-87B2-E40914F54809}"/>
              </a:ext>
            </a:extLst>
          </p:cNvPr>
          <p:cNvGrpSpPr/>
          <p:nvPr/>
        </p:nvGrpSpPr>
        <p:grpSpPr>
          <a:xfrm>
            <a:off x="7778663" y="1142999"/>
            <a:ext cx="3801731" cy="3721575"/>
            <a:chOff x="7778663" y="1142999"/>
            <a:chExt cx="3801731" cy="3721575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6EC2AFC8-3543-471A-9E9F-9ECBD0A74A4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78663" y="1142999"/>
              <a:ext cx="3801731" cy="3721575"/>
            </a:xfrm>
            <a:prstGeom prst="rect">
              <a:avLst/>
            </a:prstGeom>
          </p:spPr>
        </p:pic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D0AABB26-6C43-4BBB-A8FF-047674475540}"/>
                </a:ext>
              </a:extLst>
            </p:cNvPr>
            <p:cNvSpPr/>
            <p:nvPr/>
          </p:nvSpPr>
          <p:spPr>
            <a:xfrm>
              <a:off x="10421655" y="4246323"/>
              <a:ext cx="1158739" cy="618251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156205257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>
            <a:extLst>
              <a:ext uri="{FF2B5EF4-FFF2-40B4-BE49-F238E27FC236}">
                <a16:creationId xmlns:a16="http://schemas.microsoft.com/office/drawing/2014/main" id="{D7B9CD5F-682D-4DFC-8BDD-95F962B318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95845" y="1817839"/>
            <a:ext cx="6794697" cy="36795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1A9C4E6E-19F2-4E4F-83DD-D41D32A75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Sparkfun</a:t>
            </a:r>
            <a:r>
              <a:rPr lang="en-US" dirty="0"/>
              <a:t> </a:t>
            </a:r>
            <a:r>
              <a:rPr lang="en-US" dirty="0" err="1"/>
              <a:t>Qwiic</a:t>
            </a:r>
            <a:r>
              <a:rPr lang="en-US" dirty="0"/>
              <a:t> connect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C4AE23E-156E-4EAD-9B84-66F7F5E051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10972799" cy="5029200"/>
          </a:xfrm>
        </p:spPr>
        <p:txBody>
          <a:bodyPr/>
          <a:lstStyle/>
          <a:p>
            <a:r>
              <a:rPr lang="en-US" dirty="0"/>
              <a:t>System for wiring multiple prototyping boards together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Four-pin connector</a:t>
            </a:r>
          </a:p>
          <a:p>
            <a:pPr lvl="1"/>
            <a:r>
              <a:rPr lang="en-US" dirty="0"/>
              <a:t>VCC (3.3 volts)</a:t>
            </a:r>
          </a:p>
          <a:p>
            <a:pPr lvl="1"/>
            <a:r>
              <a:rPr lang="en-US" dirty="0"/>
              <a:t>Ground</a:t>
            </a:r>
          </a:p>
          <a:p>
            <a:pPr lvl="1"/>
            <a:r>
              <a:rPr lang="en-US" dirty="0"/>
              <a:t>SDA</a:t>
            </a:r>
          </a:p>
          <a:p>
            <a:pPr lvl="1"/>
            <a:r>
              <a:rPr lang="en-US" dirty="0"/>
              <a:t>SCL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Daisy-chains through boards</a:t>
            </a:r>
          </a:p>
          <a:p>
            <a:pPr lvl="1"/>
            <a:r>
              <a:rPr lang="en-US" dirty="0"/>
              <a:t>Actually connects to chips in parallel as a bus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6209EB-C070-4D16-9862-84FD7B7995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99A168-5BA3-4829-8111-2E246A56E74B}"/>
              </a:ext>
            </a:extLst>
          </p:cNvPr>
          <p:cNvSpPr txBox="1"/>
          <p:nvPr/>
        </p:nvSpPr>
        <p:spPr>
          <a:xfrm>
            <a:off x="607595" y="6094353"/>
            <a:ext cx="534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hlinkClick r:id="rId3"/>
              </a:rPr>
              <a:t>https://www.sparkfun.com/qwiic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255076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2AC58-B954-4548-88A6-1BF3466840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System Management Bus (</a:t>
            </a:r>
            <a:r>
              <a:rPr lang="en-US" dirty="0" err="1"/>
              <a:t>SMBus</a:t>
            </a:r>
            <a:r>
              <a:rPr lang="en-US" dirty="0"/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B31BC8-4CCF-4FA2-B584-48FAAD037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Related communication specification</a:t>
            </a:r>
          </a:p>
          <a:p>
            <a:pPr lvl="1"/>
            <a:r>
              <a:rPr lang="en-US" dirty="0"/>
              <a:t>A little more strict in places, but generally interoperable</a:t>
            </a:r>
          </a:p>
          <a:p>
            <a:pPr lvl="1"/>
            <a:endParaRPr lang="en-US" dirty="0"/>
          </a:p>
          <a:p>
            <a:r>
              <a:rPr lang="en-US" dirty="0"/>
              <a:t>Adds ability to broadcast or unicast messages</a:t>
            </a:r>
          </a:p>
          <a:p>
            <a:pPr lvl="1"/>
            <a:r>
              <a:rPr lang="en-US" dirty="0"/>
              <a:t>Generic addresses for </a:t>
            </a:r>
            <a:r>
              <a:rPr lang="en-US" dirty="0" err="1"/>
              <a:t>Contoller</a:t>
            </a:r>
            <a:r>
              <a:rPr lang="en-US" dirty="0"/>
              <a:t> and various peripherals (Battery)</a:t>
            </a:r>
          </a:p>
          <a:p>
            <a:pPr lvl="1"/>
            <a:endParaRPr lang="en-US" dirty="0"/>
          </a:p>
          <a:p>
            <a:r>
              <a:rPr lang="en-US" dirty="0"/>
              <a:t>Adds an open-drain shared interrupt signal</a:t>
            </a:r>
          </a:p>
          <a:p>
            <a:pPr lvl="1"/>
            <a:r>
              <a:rPr lang="en-US" dirty="0"/>
              <a:t>High-impedance or pull low, just like SDA and SCL</a:t>
            </a:r>
          </a:p>
          <a:p>
            <a:pPr lvl="1"/>
            <a:r>
              <a:rPr lang="en-US" dirty="0"/>
              <a:t>Allows any device to alert a controller</a:t>
            </a:r>
          </a:p>
          <a:p>
            <a:pPr lvl="2"/>
            <a:r>
              <a:rPr lang="en-US" dirty="0"/>
              <a:t>Controller has to probe bus to determine which device wants attention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D580DA-B590-4F26-A6BF-54A3D2CA45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741007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BFED0C-694F-4204-B968-2998E0D63E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use cases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CADF16-FC08-41C8-89FE-B65A45A0EC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Various sensors</a:t>
            </a:r>
          </a:p>
          <a:p>
            <a:pPr lvl="1"/>
            <a:r>
              <a:rPr lang="en-US" dirty="0"/>
              <a:t>Usually low to medium speed</a:t>
            </a:r>
          </a:p>
          <a:p>
            <a:pPr lvl="1"/>
            <a:r>
              <a:rPr lang="en-US" dirty="0"/>
              <a:t>Even relatively high speed stuff often has I2C for convenience</a:t>
            </a:r>
          </a:p>
          <a:p>
            <a:pPr lvl="2"/>
            <a:r>
              <a:rPr lang="en-US" dirty="0"/>
              <a:t>Accelerometers and microphones</a:t>
            </a:r>
          </a:p>
          <a:p>
            <a:pPr lvl="2"/>
            <a:r>
              <a:rPr lang="en-US" dirty="0"/>
              <a:t>Often with intelligent filtering built in</a:t>
            </a:r>
          </a:p>
          <a:p>
            <a:pPr lvl="1"/>
            <a:endParaRPr lang="en-US" dirty="0"/>
          </a:p>
          <a:p>
            <a:r>
              <a:rPr lang="en-US" dirty="0"/>
              <a:t>Communication between microcontrollers</a:t>
            </a:r>
          </a:p>
          <a:p>
            <a:pPr lvl="1"/>
            <a:r>
              <a:rPr lang="en-US" dirty="0"/>
              <a:t>Either can act as the Controller when necessary</a:t>
            </a:r>
          </a:p>
          <a:p>
            <a:pPr lvl="1"/>
            <a:endParaRPr lang="en-US" dirty="0"/>
          </a:p>
          <a:p>
            <a:r>
              <a:rPr lang="en-US" dirty="0"/>
              <a:t>Commonly exists internally within smartphones and laptops too</a:t>
            </a:r>
          </a:p>
          <a:p>
            <a:pPr lvl="1"/>
            <a:r>
              <a:rPr lang="en-US" dirty="0"/>
              <a:t>Light sensors, Temperature sensors, etc.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B6E177-D64C-4E43-BE1A-B32BC3FF01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132979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F0069-A726-4F5B-BCF9-1FC53D2E2D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I2C Pros and Cons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AEBCD5-35AB-4B23-98C8-AF42436901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Pros</a:t>
            </a:r>
          </a:p>
          <a:p>
            <a:pPr lvl="1"/>
            <a:r>
              <a:rPr lang="en-US" dirty="0"/>
              <a:t>Wiring is simple</a:t>
            </a:r>
          </a:p>
          <a:p>
            <a:pPr lvl="1"/>
            <a:r>
              <a:rPr lang="en-US" dirty="0"/>
              <a:t>Only uses two pins</a:t>
            </a:r>
          </a:p>
          <a:p>
            <a:pPr lvl="1"/>
            <a:r>
              <a:rPr lang="en-US" dirty="0"/>
              <a:t>Very widely supported</a:t>
            </a:r>
          </a:p>
          <a:p>
            <a:pPr lvl="1"/>
            <a:endParaRPr lang="en-US" dirty="0"/>
          </a:p>
          <a:p>
            <a:r>
              <a:rPr lang="en-US" dirty="0"/>
              <a:t>Cons</a:t>
            </a:r>
          </a:p>
          <a:p>
            <a:pPr lvl="1"/>
            <a:r>
              <a:rPr lang="en-US" dirty="0"/>
              <a:t>Relatively slow communication rate</a:t>
            </a:r>
          </a:p>
          <a:p>
            <a:pPr lvl="1"/>
            <a:r>
              <a:rPr lang="en-US" dirty="0"/>
              <a:t>Speed versus power use tradeoff (due to pull-down resistor)</a:t>
            </a:r>
          </a:p>
          <a:p>
            <a:pPr lvl="1"/>
            <a:r>
              <a:rPr lang="en-US" dirty="0"/>
              <a:t>Open collector makes debugging difficult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C913D6-0DE7-49DD-B3B4-847BD7BE52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8858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SPI</a:t>
            </a:r>
          </a:p>
          <a:p>
            <a:endParaRPr lang="en-US" dirty="0"/>
          </a:p>
          <a:p>
            <a:r>
              <a:rPr lang="en-US" dirty="0"/>
              <a:t>I2C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9896790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UART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USART</a:t>
            </a:r>
          </a:p>
          <a:p>
            <a:pPr lvl="1"/>
            <a:r>
              <a:rPr lang="en-US" dirty="0"/>
              <a:t>Synchronous/Asynchronous</a:t>
            </a:r>
          </a:p>
          <a:p>
            <a:pPr lvl="1"/>
            <a:r>
              <a:rPr lang="en-US" dirty="0"/>
              <a:t>Just add a clock line</a:t>
            </a:r>
          </a:p>
          <a:p>
            <a:pPr lvl="1"/>
            <a:endParaRPr lang="en-US" dirty="0"/>
          </a:p>
          <a:p>
            <a:r>
              <a:rPr lang="en-US" dirty="0"/>
              <a:t>Common peripheral in many microcontrollers to allow adaptable communication</a:t>
            </a:r>
          </a:p>
          <a:p>
            <a:pPr lvl="1"/>
            <a:r>
              <a:rPr lang="en-US" dirty="0"/>
              <a:t>Could build various protocols (like SPI) on top of it</a:t>
            </a:r>
          </a:p>
          <a:p>
            <a:pPr lvl="1"/>
            <a:endParaRPr lang="en-US" dirty="0"/>
          </a:p>
          <a:p>
            <a:r>
              <a:rPr lang="en-US" dirty="0"/>
              <a:t>Still point-to-point limited in this form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D9A0EB45-68E7-4A4B-B9F5-198B66CA16EC}"/>
              </a:ext>
            </a:extLst>
          </p:cNvPr>
          <p:cNvGrpSpPr/>
          <p:nvPr/>
        </p:nvGrpSpPr>
        <p:grpSpPr>
          <a:xfrm>
            <a:off x="6458877" y="688932"/>
            <a:ext cx="4665320" cy="1639113"/>
            <a:chOff x="2368919" y="1532418"/>
            <a:chExt cx="7537739" cy="2648309"/>
          </a:xfrm>
        </p:grpSpPr>
        <p:sp>
          <p:nvSpPr>
            <p:cNvPr id="6" name="Rectangle">
              <a:extLst>
                <a:ext uri="{FF2B5EF4-FFF2-40B4-BE49-F238E27FC236}">
                  <a16:creationId xmlns:a16="http://schemas.microsoft.com/office/drawing/2014/main" id="{14FE0D7F-B8D6-4E93-90C4-57C3A6D04057}"/>
                </a:ext>
              </a:extLst>
            </p:cNvPr>
            <p:cNvSpPr/>
            <p:nvPr/>
          </p:nvSpPr>
          <p:spPr>
            <a:xfrm>
              <a:off x="2886343" y="2146130"/>
              <a:ext cx="945227" cy="2034597"/>
            </a:xfrm>
            <a:prstGeom prst="rect">
              <a:avLst/>
            </a:prstGeom>
            <a:solidFill>
              <a:srgbClr val="929292"/>
            </a:solidFill>
            <a:ln w="12700">
              <a:miter lim="400000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400"/>
            </a:p>
          </p:txBody>
        </p:sp>
        <p:sp>
          <p:nvSpPr>
            <p:cNvPr id="7" name="Line">
              <a:extLst>
                <a:ext uri="{FF2B5EF4-FFF2-40B4-BE49-F238E27FC236}">
                  <a16:creationId xmlns:a16="http://schemas.microsoft.com/office/drawing/2014/main" id="{878ACED4-523B-43BC-B74D-17E31FF8D7A8}"/>
                </a:ext>
              </a:extLst>
            </p:cNvPr>
            <p:cNvSpPr/>
            <p:nvPr/>
          </p:nvSpPr>
          <p:spPr>
            <a:xfrm>
              <a:off x="3825847" y="2475871"/>
              <a:ext cx="4765038" cy="1"/>
            </a:xfrm>
            <a:prstGeom prst="line">
              <a:avLst/>
            </a:prstGeom>
            <a:ln w="88900">
              <a:solidFill>
                <a:srgbClr val="000000"/>
              </a:solidFill>
              <a:miter lim="400000"/>
              <a:tailEnd type="triangle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400"/>
            </a:p>
          </p:txBody>
        </p:sp>
        <p:sp>
          <p:nvSpPr>
            <p:cNvPr id="8" name="Rectangle">
              <a:extLst>
                <a:ext uri="{FF2B5EF4-FFF2-40B4-BE49-F238E27FC236}">
                  <a16:creationId xmlns:a16="http://schemas.microsoft.com/office/drawing/2014/main" id="{5CFA1BD1-9CCC-4E77-9030-49187A1B415B}"/>
                </a:ext>
              </a:extLst>
            </p:cNvPr>
            <p:cNvSpPr/>
            <p:nvPr/>
          </p:nvSpPr>
          <p:spPr>
            <a:xfrm>
              <a:off x="8613462" y="2264856"/>
              <a:ext cx="945227" cy="1797145"/>
            </a:xfrm>
            <a:prstGeom prst="rect">
              <a:avLst/>
            </a:prstGeom>
            <a:solidFill>
              <a:srgbClr val="D6D5D5"/>
            </a:solidFill>
            <a:ln w="50800">
              <a:solidFill>
                <a:srgbClr val="000000"/>
              </a:solidFill>
              <a:miter lim="400000"/>
            </a:ln>
          </p:spPr>
          <p:txBody>
            <a:bodyPr lIns="35719" tIns="35719" rIns="35719" bIns="35719" anchor="ctr"/>
            <a:lstStyle/>
            <a:p>
              <a:pPr defTabSz="410766">
                <a:defRPr b="0">
                  <a:solidFill>
                    <a:srgbClr val="FFFFFF"/>
                  </a:solidFill>
                  <a:latin typeface="+mn-lt"/>
                  <a:ea typeface="+mn-ea"/>
                  <a:cs typeface="+mn-cs"/>
                  <a:sym typeface="Helvetica Neue Medium"/>
                </a:defRPr>
              </a:pPr>
              <a:endParaRPr sz="400"/>
            </a:p>
          </p:txBody>
        </p:sp>
        <p:sp>
          <p:nvSpPr>
            <p:cNvPr id="9" name="DATA">
              <a:extLst>
                <a:ext uri="{FF2B5EF4-FFF2-40B4-BE49-F238E27FC236}">
                  <a16:creationId xmlns:a16="http://schemas.microsoft.com/office/drawing/2014/main" id="{51B160F4-53CD-4FFA-8B03-F90EC88A9AAC}"/>
                </a:ext>
              </a:extLst>
            </p:cNvPr>
            <p:cNvSpPr txBox="1"/>
            <p:nvPr/>
          </p:nvSpPr>
          <p:spPr>
            <a:xfrm>
              <a:off x="8655998" y="2257706"/>
              <a:ext cx="847853" cy="4646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algn="l" defTabSz="821531">
                <a:defRPr sz="53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 dirty="0"/>
                <a:t>DATA</a:t>
              </a:r>
            </a:p>
          </p:txBody>
        </p:sp>
        <p:sp>
          <p:nvSpPr>
            <p:cNvPr id="10" name="CLK">
              <a:extLst>
                <a:ext uri="{FF2B5EF4-FFF2-40B4-BE49-F238E27FC236}">
                  <a16:creationId xmlns:a16="http://schemas.microsoft.com/office/drawing/2014/main" id="{DBAF41CD-0139-406C-BF93-52C304D0BF21}"/>
                </a:ext>
              </a:extLst>
            </p:cNvPr>
            <p:cNvSpPr txBox="1"/>
            <p:nvPr/>
          </p:nvSpPr>
          <p:spPr>
            <a:xfrm>
              <a:off x="8704973" y="3633184"/>
              <a:ext cx="681161" cy="464640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algn="l" defTabSz="821531">
                <a:defRPr sz="53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400"/>
                <a:t>CLK</a:t>
              </a:r>
            </a:p>
          </p:txBody>
        </p:sp>
        <p:sp>
          <p:nvSpPr>
            <p:cNvPr id="11" name="Transmitter">
              <a:extLst>
                <a:ext uri="{FF2B5EF4-FFF2-40B4-BE49-F238E27FC236}">
                  <a16:creationId xmlns:a16="http://schemas.microsoft.com/office/drawing/2014/main" id="{12BD8518-2897-4AA4-8D43-9A9E5CF1CDC6}"/>
                </a:ext>
              </a:extLst>
            </p:cNvPr>
            <p:cNvSpPr txBox="1"/>
            <p:nvPr/>
          </p:nvSpPr>
          <p:spPr>
            <a:xfrm>
              <a:off x="2368919" y="1532420"/>
              <a:ext cx="1988162" cy="5640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5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800"/>
                <a:t>Transmitter</a:t>
              </a:r>
            </a:p>
          </p:txBody>
        </p:sp>
        <p:sp>
          <p:nvSpPr>
            <p:cNvPr id="12" name="Receiver">
              <a:extLst>
                <a:ext uri="{FF2B5EF4-FFF2-40B4-BE49-F238E27FC236}">
                  <a16:creationId xmlns:a16="http://schemas.microsoft.com/office/drawing/2014/main" id="{6EB5C622-A228-4D19-81AB-243592B002FD}"/>
                </a:ext>
              </a:extLst>
            </p:cNvPr>
            <p:cNvSpPr txBox="1"/>
            <p:nvPr/>
          </p:nvSpPr>
          <p:spPr>
            <a:xfrm>
              <a:off x="8319009" y="1532418"/>
              <a:ext cx="1587649" cy="564096"/>
            </a:xfrm>
            <a:prstGeom prst="rect">
              <a:avLst/>
            </a:prstGeom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35719" tIns="35719" rIns="35719" bIns="35719" anchor="ctr">
              <a:spAutoFit/>
            </a:bodyPr>
            <a:lstStyle>
              <a:lvl1pPr defTabSz="821531">
                <a:defRPr sz="5500"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800" dirty="0"/>
                <a:t>Receiver</a:t>
              </a:r>
            </a:p>
          </p:txBody>
        </p:sp>
        <p:sp>
          <p:nvSpPr>
            <p:cNvPr id="13" name="b0">
              <a:extLst>
                <a:ext uri="{FF2B5EF4-FFF2-40B4-BE49-F238E27FC236}">
                  <a16:creationId xmlns:a16="http://schemas.microsoft.com/office/drawing/2014/main" id="{8CE22393-7AA5-4CE6-A389-408F20EC6187}"/>
                </a:ext>
              </a:extLst>
            </p:cNvPr>
            <p:cNvSpPr/>
            <p:nvPr/>
          </p:nvSpPr>
          <p:spPr>
            <a:xfrm>
              <a:off x="4066027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b0</a:t>
              </a:r>
            </a:p>
          </p:txBody>
        </p:sp>
        <p:sp>
          <p:nvSpPr>
            <p:cNvPr id="14" name="b1">
              <a:extLst>
                <a:ext uri="{FF2B5EF4-FFF2-40B4-BE49-F238E27FC236}">
                  <a16:creationId xmlns:a16="http://schemas.microsoft.com/office/drawing/2014/main" id="{F972DF0F-15DA-4BEA-A1FC-D3BA4065F808}"/>
                </a:ext>
              </a:extLst>
            </p:cNvPr>
            <p:cNvSpPr/>
            <p:nvPr/>
          </p:nvSpPr>
          <p:spPr>
            <a:xfrm>
              <a:off x="4642286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b1</a:t>
              </a:r>
            </a:p>
          </p:txBody>
        </p:sp>
        <p:sp>
          <p:nvSpPr>
            <p:cNvPr id="15" name="b2">
              <a:extLst>
                <a:ext uri="{FF2B5EF4-FFF2-40B4-BE49-F238E27FC236}">
                  <a16:creationId xmlns:a16="http://schemas.microsoft.com/office/drawing/2014/main" id="{5EBCE03B-DFF0-4D99-B885-1959EE6D53EA}"/>
                </a:ext>
              </a:extLst>
            </p:cNvPr>
            <p:cNvSpPr/>
            <p:nvPr/>
          </p:nvSpPr>
          <p:spPr>
            <a:xfrm>
              <a:off x="5218547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b2</a:t>
              </a:r>
            </a:p>
          </p:txBody>
        </p:sp>
        <p:sp>
          <p:nvSpPr>
            <p:cNvPr id="16" name="b3">
              <a:extLst>
                <a:ext uri="{FF2B5EF4-FFF2-40B4-BE49-F238E27FC236}">
                  <a16:creationId xmlns:a16="http://schemas.microsoft.com/office/drawing/2014/main" id="{14EFA0EF-B747-4EB6-9C92-D91E1F74A7AB}"/>
                </a:ext>
              </a:extLst>
            </p:cNvPr>
            <p:cNvSpPr/>
            <p:nvPr/>
          </p:nvSpPr>
          <p:spPr>
            <a:xfrm>
              <a:off x="5794807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b3</a:t>
              </a:r>
            </a:p>
          </p:txBody>
        </p:sp>
        <p:sp>
          <p:nvSpPr>
            <p:cNvPr id="17" name="b4">
              <a:extLst>
                <a:ext uri="{FF2B5EF4-FFF2-40B4-BE49-F238E27FC236}">
                  <a16:creationId xmlns:a16="http://schemas.microsoft.com/office/drawing/2014/main" id="{05F2FC10-345F-4706-81CF-941BD053A27D}"/>
                </a:ext>
              </a:extLst>
            </p:cNvPr>
            <p:cNvSpPr/>
            <p:nvPr/>
          </p:nvSpPr>
          <p:spPr>
            <a:xfrm>
              <a:off x="6371067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b4</a:t>
              </a:r>
            </a:p>
          </p:txBody>
        </p:sp>
        <p:sp>
          <p:nvSpPr>
            <p:cNvPr id="18" name="b5">
              <a:extLst>
                <a:ext uri="{FF2B5EF4-FFF2-40B4-BE49-F238E27FC236}">
                  <a16:creationId xmlns:a16="http://schemas.microsoft.com/office/drawing/2014/main" id="{ACC29C00-E47E-406E-AB68-2D4BE86A7738}"/>
                </a:ext>
              </a:extLst>
            </p:cNvPr>
            <p:cNvSpPr/>
            <p:nvPr/>
          </p:nvSpPr>
          <p:spPr>
            <a:xfrm>
              <a:off x="6947327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b5</a:t>
              </a:r>
            </a:p>
          </p:txBody>
        </p:sp>
        <p:grpSp>
          <p:nvGrpSpPr>
            <p:cNvPr id="19" name="Group">
              <a:extLst>
                <a:ext uri="{FF2B5EF4-FFF2-40B4-BE49-F238E27FC236}">
                  <a16:creationId xmlns:a16="http://schemas.microsoft.com/office/drawing/2014/main" id="{6A70E33F-B4A7-4814-960D-136EEB7B364B}"/>
                </a:ext>
              </a:extLst>
            </p:cNvPr>
            <p:cNvGrpSpPr/>
            <p:nvPr/>
          </p:nvGrpSpPr>
          <p:grpSpPr>
            <a:xfrm>
              <a:off x="3832253" y="3047359"/>
              <a:ext cx="4786706" cy="974186"/>
              <a:chOff x="0" y="0"/>
              <a:chExt cx="9573411" cy="1948371"/>
            </a:xfrm>
          </p:grpSpPr>
          <p:sp>
            <p:nvSpPr>
              <p:cNvPr id="22" name="Line">
                <a:extLst>
                  <a:ext uri="{FF2B5EF4-FFF2-40B4-BE49-F238E27FC236}">
                    <a16:creationId xmlns:a16="http://schemas.microsoft.com/office/drawing/2014/main" id="{C9A72E69-5B40-453B-8FF1-911A81DF58D3}"/>
                  </a:ext>
                </a:extLst>
              </p:cNvPr>
              <p:cNvSpPr/>
              <p:nvPr/>
            </p:nvSpPr>
            <p:spPr>
              <a:xfrm>
                <a:off x="0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3" name="Line">
                <a:extLst>
                  <a:ext uri="{FF2B5EF4-FFF2-40B4-BE49-F238E27FC236}">
                    <a16:creationId xmlns:a16="http://schemas.microsoft.com/office/drawing/2014/main" id="{3BAA8E79-BC9E-4E59-9E4D-A878789A7F16}"/>
                  </a:ext>
                </a:extLst>
              </p:cNvPr>
              <p:cNvSpPr/>
              <p:nvPr/>
            </p:nvSpPr>
            <p:spPr>
              <a:xfrm>
                <a:off x="527902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4" name="Line">
                <a:extLst>
                  <a:ext uri="{FF2B5EF4-FFF2-40B4-BE49-F238E27FC236}">
                    <a16:creationId xmlns:a16="http://schemas.microsoft.com/office/drawing/2014/main" id="{41E7E2B5-7931-4929-AB87-126043373910}"/>
                  </a:ext>
                </a:extLst>
              </p:cNvPr>
              <p:cNvSpPr/>
              <p:nvPr/>
            </p:nvSpPr>
            <p:spPr>
              <a:xfrm flipH="1">
                <a:off x="503454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5" name="Line">
                <a:extLst>
                  <a:ext uri="{FF2B5EF4-FFF2-40B4-BE49-F238E27FC236}">
                    <a16:creationId xmlns:a16="http://schemas.microsoft.com/office/drawing/2014/main" id="{C4CBCE5D-A209-4E62-A4A7-A088FEBDCBB6}"/>
                  </a:ext>
                </a:extLst>
              </p:cNvPr>
              <p:cNvSpPr/>
              <p:nvPr/>
            </p:nvSpPr>
            <p:spPr>
              <a:xfrm flipH="1">
                <a:off x="1113826" y="-1"/>
                <a:ext cx="1" cy="1948373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6" name="Line">
                <a:extLst>
                  <a:ext uri="{FF2B5EF4-FFF2-40B4-BE49-F238E27FC236}">
                    <a16:creationId xmlns:a16="http://schemas.microsoft.com/office/drawing/2014/main" id="{4D92D1F0-7A64-42D8-9BB8-8AF430A9004B}"/>
                  </a:ext>
                </a:extLst>
              </p:cNvPr>
              <p:cNvSpPr/>
              <p:nvPr/>
            </p:nvSpPr>
            <p:spPr>
              <a:xfrm>
                <a:off x="1054182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7" name="Line">
                <a:extLst>
                  <a:ext uri="{FF2B5EF4-FFF2-40B4-BE49-F238E27FC236}">
                    <a16:creationId xmlns:a16="http://schemas.microsoft.com/office/drawing/2014/main" id="{F0C67B3E-6330-4936-B8BC-D8657D391D28}"/>
                  </a:ext>
                </a:extLst>
              </p:cNvPr>
              <p:cNvSpPr/>
              <p:nvPr/>
            </p:nvSpPr>
            <p:spPr>
              <a:xfrm>
                <a:off x="1669736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8" name="Line">
                <a:extLst>
                  <a:ext uri="{FF2B5EF4-FFF2-40B4-BE49-F238E27FC236}">
                    <a16:creationId xmlns:a16="http://schemas.microsoft.com/office/drawing/2014/main" id="{9C271E0D-4BCE-442C-A58D-50B814C4D9F3}"/>
                  </a:ext>
                </a:extLst>
              </p:cNvPr>
              <p:cNvSpPr/>
              <p:nvPr/>
            </p:nvSpPr>
            <p:spPr>
              <a:xfrm flipH="1">
                <a:off x="1645286" y="-1"/>
                <a:ext cx="1" cy="1948373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29" name="Line">
                <a:extLst>
                  <a:ext uri="{FF2B5EF4-FFF2-40B4-BE49-F238E27FC236}">
                    <a16:creationId xmlns:a16="http://schemas.microsoft.com/office/drawing/2014/main" id="{D6435B7E-03BB-44D5-AB85-896F10CD741C}"/>
                  </a:ext>
                </a:extLst>
              </p:cNvPr>
              <p:cNvSpPr/>
              <p:nvPr/>
            </p:nvSpPr>
            <p:spPr>
              <a:xfrm>
                <a:off x="2255659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0" name="Line">
                <a:extLst>
                  <a:ext uri="{FF2B5EF4-FFF2-40B4-BE49-F238E27FC236}">
                    <a16:creationId xmlns:a16="http://schemas.microsoft.com/office/drawing/2014/main" id="{82BE19CE-E499-4F5E-905A-B16FD72D4D73}"/>
                  </a:ext>
                </a:extLst>
              </p:cNvPr>
              <p:cNvSpPr/>
              <p:nvPr/>
            </p:nvSpPr>
            <p:spPr>
              <a:xfrm>
                <a:off x="2196015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1" name="Line">
                <a:extLst>
                  <a:ext uri="{FF2B5EF4-FFF2-40B4-BE49-F238E27FC236}">
                    <a16:creationId xmlns:a16="http://schemas.microsoft.com/office/drawing/2014/main" id="{E14C5BE6-5EC9-4803-A7D7-1F9F04A062F2}"/>
                  </a:ext>
                </a:extLst>
              </p:cNvPr>
              <p:cNvSpPr/>
              <p:nvPr/>
            </p:nvSpPr>
            <p:spPr>
              <a:xfrm>
                <a:off x="2811568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2" name="Line">
                <a:extLst>
                  <a:ext uri="{FF2B5EF4-FFF2-40B4-BE49-F238E27FC236}">
                    <a16:creationId xmlns:a16="http://schemas.microsoft.com/office/drawing/2014/main" id="{14FAAAFF-F0F5-4210-8CE0-A971373BB87D}"/>
                  </a:ext>
                </a:extLst>
              </p:cNvPr>
              <p:cNvSpPr/>
              <p:nvPr/>
            </p:nvSpPr>
            <p:spPr>
              <a:xfrm flipH="1">
                <a:off x="2787120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3" name="Line">
                <a:extLst>
                  <a:ext uri="{FF2B5EF4-FFF2-40B4-BE49-F238E27FC236}">
                    <a16:creationId xmlns:a16="http://schemas.microsoft.com/office/drawing/2014/main" id="{C4DE5414-2BF4-4F8E-B1B2-D7D013EB76A5}"/>
                  </a:ext>
                </a:extLst>
              </p:cNvPr>
              <p:cNvSpPr/>
              <p:nvPr/>
            </p:nvSpPr>
            <p:spPr>
              <a:xfrm>
                <a:off x="3397493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4" name="Line">
                <a:extLst>
                  <a:ext uri="{FF2B5EF4-FFF2-40B4-BE49-F238E27FC236}">
                    <a16:creationId xmlns:a16="http://schemas.microsoft.com/office/drawing/2014/main" id="{24474402-F904-4278-BF91-1EEB74EA7A0C}"/>
                  </a:ext>
                </a:extLst>
              </p:cNvPr>
              <p:cNvSpPr/>
              <p:nvPr/>
            </p:nvSpPr>
            <p:spPr>
              <a:xfrm>
                <a:off x="3337848" y="1767795"/>
                <a:ext cx="545089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5" name="Line">
                <a:extLst>
                  <a:ext uri="{FF2B5EF4-FFF2-40B4-BE49-F238E27FC236}">
                    <a16:creationId xmlns:a16="http://schemas.microsoft.com/office/drawing/2014/main" id="{3DFB87F5-1771-4A5A-B19C-7F4757457428}"/>
                  </a:ext>
                </a:extLst>
              </p:cNvPr>
              <p:cNvSpPr/>
              <p:nvPr/>
            </p:nvSpPr>
            <p:spPr>
              <a:xfrm>
                <a:off x="3953402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6" name="Line">
                <a:extLst>
                  <a:ext uri="{FF2B5EF4-FFF2-40B4-BE49-F238E27FC236}">
                    <a16:creationId xmlns:a16="http://schemas.microsoft.com/office/drawing/2014/main" id="{E8D1E317-A5FF-4E89-A7D1-8DCC6E77CA31}"/>
                  </a:ext>
                </a:extLst>
              </p:cNvPr>
              <p:cNvSpPr/>
              <p:nvPr/>
            </p:nvSpPr>
            <p:spPr>
              <a:xfrm>
                <a:off x="3928953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7" name="Line">
                <a:extLst>
                  <a:ext uri="{FF2B5EF4-FFF2-40B4-BE49-F238E27FC236}">
                    <a16:creationId xmlns:a16="http://schemas.microsoft.com/office/drawing/2014/main" id="{43CF548E-0198-4F15-AD58-C939422A5AA0}"/>
                  </a:ext>
                </a:extLst>
              </p:cNvPr>
              <p:cNvSpPr/>
              <p:nvPr/>
            </p:nvSpPr>
            <p:spPr>
              <a:xfrm>
                <a:off x="4539325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8" name="Line">
                <a:extLst>
                  <a:ext uri="{FF2B5EF4-FFF2-40B4-BE49-F238E27FC236}">
                    <a16:creationId xmlns:a16="http://schemas.microsoft.com/office/drawing/2014/main" id="{FF4967B2-42E4-4885-BBD7-FDD8377F036A}"/>
                  </a:ext>
                </a:extLst>
              </p:cNvPr>
              <p:cNvSpPr/>
              <p:nvPr/>
            </p:nvSpPr>
            <p:spPr>
              <a:xfrm>
                <a:off x="4479681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39" name="Line">
                <a:extLst>
                  <a:ext uri="{FF2B5EF4-FFF2-40B4-BE49-F238E27FC236}">
                    <a16:creationId xmlns:a16="http://schemas.microsoft.com/office/drawing/2014/main" id="{D7AEC337-E624-4B75-91C3-14801AD59F8B}"/>
                  </a:ext>
                </a:extLst>
              </p:cNvPr>
              <p:cNvSpPr/>
              <p:nvPr/>
            </p:nvSpPr>
            <p:spPr>
              <a:xfrm>
                <a:off x="5095235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0" name="Line">
                <a:extLst>
                  <a:ext uri="{FF2B5EF4-FFF2-40B4-BE49-F238E27FC236}">
                    <a16:creationId xmlns:a16="http://schemas.microsoft.com/office/drawing/2014/main" id="{050BE9AF-6F56-4D7B-BAC8-C22B11440641}"/>
                  </a:ext>
                </a:extLst>
              </p:cNvPr>
              <p:cNvSpPr/>
              <p:nvPr/>
            </p:nvSpPr>
            <p:spPr>
              <a:xfrm>
                <a:off x="5070787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1" name="Line">
                <a:extLst>
                  <a:ext uri="{FF2B5EF4-FFF2-40B4-BE49-F238E27FC236}">
                    <a16:creationId xmlns:a16="http://schemas.microsoft.com/office/drawing/2014/main" id="{1A1DABC0-5750-46B7-93DA-7058C52CB3B2}"/>
                  </a:ext>
                </a:extLst>
              </p:cNvPr>
              <p:cNvSpPr/>
              <p:nvPr/>
            </p:nvSpPr>
            <p:spPr>
              <a:xfrm>
                <a:off x="5681159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2" name="Line">
                <a:extLst>
                  <a:ext uri="{FF2B5EF4-FFF2-40B4-BE49-F238E27FC236}">
                    <a16:creationId xmlns:a16="http://schemas.microsoft.com/office/drawing/2014/main" id="{3A92AAB0-0C80-4BF1-B325-B897C4251562}"/>
                  </a:ext>
                </a:extLst>
              </p:cNvPr>
              <p:cNvSpPr/>
              <p:nvPr/>
            </p:nvSpPr>
            <p:spPr>
              <a:xfrm>
                <a:off x="5621515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3" name="Line">
                <a:extLst>
                  <a:ext uri="{FF2B5EF4-FFF2-40B4-BE49-F238E27FC236}">
                    <a16:creationId xmlns:a16="http://schemas.microsoft.com/office/drawing/2014/main" id="{C70056A3-5E6E-47EC-AD0E-0776DE8B83F5}"/>
                  </a:ext>
                </a:extLst>
              </p:cNvPr>
              <p:cNvSpPr/>
              <p:nvPr/>
            </p:nvSpPr>
            <p:spPr>
              <a:xfrm>
                <a:off x="6237068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4" name="Line">
                <a:extLst>
                  <a:ext uri="{FF2B5EF4-FFF2-40B4-BE49-F238E27FC236}">
                    <a16:creationId xmlns:a16="http://schemas.microsoft.com/office/drawing/2014/main" id="{24CF975E-684C-4A8B-BDC8-D902ED7CC2BF}"/>
                  </a:ext>
                </a:extLst>
              </p:cNvPr>
              <p:cNvSpPr/>
              <p:nvPr/>
            </p:nvSpPr>
            <p:spPr>
              <a:xfrm>
                <a:off x="6212620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5" name="Line">
                <a:extLst>
                  <a:ext uri="{FF2B5EF4-FFF2-40B4-BE49-F238E27FC236}">
                    <a16:creationId xmlns:a16="http://schemas.microsoft.com/office/drawing/2014/main" id="{0831A674-D89F-4652-9C94-5D62F5BC8F58}"/>
                  </a:ext>
                </a:extLst>
              </p:cNvPr>
              <p:cNvSpPr/>
              <p:nvPr/>
            </p:nvSpPr>
            <p:spPr>
              <a:xfrm>
                <a:off x="6822992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6" name="Line">
                <a:extLst>
                  <a:ext uri="{FF2B5EF4-FFF2-40B4-BE49-F238E27FC236}">
                    <a16:creationId xmlns:a16="http://schemas.microsoft.com/office/drawing/2014/main" id="{43347610-94BB-40B3-B6B5-62323119C3F8}"/>
                  </a:ext>
                </a:extLst>
              </p:cNvPr>
              <p:cNvSpPr/>
              <p:nvPr/>
            </p:nvSpPr>
            <p:spPr>
              <a:xfrm>
                <a:off x="6763349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7" name="Line">
                <a:extLst>
                  <a:ext uri="{FF2B5EF4-FFF2-40B4-BE49-F238E27FC236}">
                    <a16:creationId xmlns:a16="http://schemas.microsoft.com/office/drawing/2014/main" id="{5960D8BF-4E75-4629-B43F-B7472AF66074}"/>
                  </a:ext>
                </a:extLst>
              </p:cNvPr>
              <p:cNvSpPr/>
              <p:nvPr/>
            </p:nvSpPr>
            <p:spPr>
              <a:xfrm>
                <a:off x="7381779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8" name="Line">
                <a:extLst>
                  <a:ext uri="{FF2B5EF4-FFF2-40B4-BE49-F238E27FC236}">
                    <a16:creationId xmlns:a16="http://schemas.microsoft.com/office/drawing/2014/main" id="{B6E2891E-410A-485C-A115-70F603F73269}"/>
                  </a:ext>
                </a:extLst>
              </p:cNvPr>
              <p:cNvSpPr/>
              <p:nvPr/>
            </p:nvSpPr>
            <p:spPr>
              <a:xfrm>
                <a:off x="7357331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49" name="Line">
                <a:extLst>
                  <a:ext uri="{FF2B5EF4-FFF2-40B4-BE49-F238E27FC236}">
                    <a16:creationId xmlns:a16="http://schemas.microsoft.com/office/drawing/2014/main" id="{701A5391-BB07-4D7E-BCA9-8067F0FA2B3A}"/>
                  </a:ext>
                </a:extLst>
              </p:cNvPr>
              <p:cNvSpPr/>
              <p:nvPr/>
            </p:nvSpPr>
            <p:spPr>
              <a:xfrm>
                <a:off x="7967704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50" name="Line">
                <a:extLst>
                  <a:ext uri="{FF2B5EF4-FFF2-40B4-BE49-F238E27FC236}">
                    <a16:creationId xmlns:a16="http://schemas.microsoft.com/office/drawing/2014/main" id="{D94655D8-DF9C-4739-88CB-BA4367005295}"/>
                  </a:ext>
                </a:extLst>
              </p:cNvPr>
              <p:cNvSpPr/>
              <p:nvPr/>
            </p:nvSpPr>
            <p:spPr>
              <a:xfrm>
                <a:off x="7908060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51" name="Line">
                <a:extLst>
                  <a:ext uri="{FF2B5EF4-FFF2-40B4-BE49-F238E27FC236}">
                    <a16:creationId xmlns:a16="http://schemas.microsoft.com/office/drawing/2014/main" id="{70FFF1CF-4DE8-4113-8C2C-5F954CF1A334}"/>
                  </a:ext>
                </a:extLst>
              </p:cNvPr>
              <p:cNvSpPr/>
              <p:nvPr/>
            </p:nvSpPr>
            <p:spPr>
              <a:xfrm>
                <a:off x="8502043" y="18057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52" name="Line">
                <a:extLst>
                  <a:ext uri="{FF2B5EF4-FFF2-40B4-BE49-F238E27FC236}">
                    <a16:creationId xmlns:a16="http://schemas.microsoft.com/office/drawing/2014/main" id="{DC429E3B-BDEA-402F-833A-1034A6CC28F2}"/>
                  </a:ext>
                </a:extLst>
              </p:cNvPr>
              <p:cNvSpPr/>
              <p:nvPr/>
            </p:nvSpPr>
            <p:spPr>
              <a:xfrm>
                <a:off x="8477595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53" name="Line">
                <a:extLst>
                  <a:ext uri="{FF2B5EF4-FFF2-40B4-BE49-F238E27FC236}">
                    <a16:creationId xmlns:a16="http://schemas.microsoft.com/office/drawing/2014/main" id="{6934AC62-23D3-414A-A897-FF9D49AEBC34}"/>
                  </a:ext>
                </a:extLst>
              </p:cNvPr>
              <p:cNvSpPr/>
              <p:nvPr/>
            </p:nvSpPr>
            <p:spPr>
              <a:xfrm>
                <a:off x="9087967" y="0"/>
                <a:ext cx="1" cy="1948372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  <p:sp>
            <p:nvSpPr>
              <p:cNvPr id="54" name="Line">
                <a:extLst>
                  <a:ext uri="{FF2B5EF4-FFF2-40B4-BE49-F238E27FC236}">
                    <a16:creationId xmlns:a16="http://schemas.microsoft.com/office/drawing/2014/main" id="{3AEA4184-EF30-403A-818F-971E9FD6C425}"/>
                  </a:ext>
                </a:extLst>
              </p:cNvPr>
              <p:cNvSpPr/>
              <p:nvPr/>
            </p:nvSpPr>
            <p:spPr>
              <a:xfrm>
                <a:off x="9028324" y="1767795"/>
                <a:ext cx="545088" cy="1"/>
              </a:xfrm>
              <a:prstGeom prst="line">
                <a:avLst/>
              </a:prstGeom>
              <a:noFill/>
              <a:ln w="88900" cap="flat">
                <a:solidFill>
                  <a:schemeClr val="accent5">
                    <a:lumOff val="-29866"/>
                  </a:schemeClr>
                </a:solidFill>
                <a:prstDash val="solid"/>
                <a:miter lim="400000"/>
              </a:ln>
              <a:effectLst/>
            </p:spPr>
            <p:txBody>
              <a:bodyPr wrap="square" lIns="35719" tIns="35719" rIns="35719" bIns="35719" numCol="1" anchor="ctr">
                <a:noAutofit/>
              </a:bodyPr>
              <a:lstStyle/>
              <a:p>
                <a:pPr defTabSz="410766">
                  <a:defRPr b="0">
                    <a:solidFill>
                      <a:srgbClr val="FFFFFF"/>
                    </a:solidFill>
                    <a:latin typeface="+mn-lt"/>
                    <a:ea typeface="+mn-ea"/>
                    <a:cs typeface="+mn-cs"/>
                    <a:sym typeface="Helvetica Neue Medium"/>
                  </a:defRPr>
                </a:pPr>
                <a:endParaRPr sz="400"/>
              </a:p>
            </p:txBody>
          </p:sp>
        </p:grpSp>
        <p:sp>
          <p:nvSpPr>
            <p:cNvPr id="20" name="b7">
              <a:extLst>
                <a:ext uri="{FF2B5EF4-FFF2-40B4-BE49-F238E27FC236}">
                  <a16:creationId xmlns:a16="http://schemas.microsoft.com/office/drawing/2014/main" id="{E6CF652F-6BA3-43C1-B933-A290392E774D}"/>
                </a:ext>
              </a:extLst>
            </p:cNvPr>
            <p:cNvSpPr/>
            <p:nvPr/>
          </p:nvSpPr>
          <p:spPr>
            <a:xfrm>
              <a:off x="8034631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b7</a:t>
              </a:r>
            </a:p>
          </p:txBody>
        </p:sp>
        <p:sp>
          <p:nvSpPr>
            <p:cNvPr id="21" name="b6">
              <a:extLst>
                <a:ext uri="{FF2B5EF4-FFF2-40B4-BE49-F238E27FC236}">
                  <a16:creationId xmlns:a16="http://schemas.microsoft.com/office/drawing/2014/main" id="{3748A500-6F0D-481D-B8BB-66F30766C08C}"/>
                </a:ext>
              </a:extLst>
            </p:cNvPr>
            <p:cNvSpPr/>
            <p:nvPr/>
          </p:nvSpPr>
          <p:spPr>
            <a:xfrm>
              <a:off x="7520736" y="2333429"/>
              <a:ext cx="275685" cy="313194"/>
            </a:xfrm>
            <a:prstGeom prst="roundRect">
              <a:avLst>
                <a:gd name="adj" fmla="val 17041"/>
              </a:avLst>
            </a:prstGeom>
            <a:solidFill>
              <a:srgbClr val="000000"/>
            </a:solidFill>
            <a:ln w="12700">
              <a:miter lim="400000"/>
            </a:ln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lIns="0" tIns="0" rIns="0" bIns="0" anchor="ctr"/>
            <a:lstStyle>
              <a:lvl1pPr>
                <a:defRPr sz="3200">
                  <a:solidFill>
                    <a:srgbClr val="FFFFFF"/>
                  </a:solidFill>
                  <a:latin typeface="Helvetica"/>
                  <a:ea typeface="Helvetica"/>
                  <a:cs typeface="Helvetica"/>
                  <a:sym typeface="Helvetica"/>
                </a:defRPr>
              </a:lvl1pPr>
            </a:lstStyle>
            <a:p>
              <a:r>
                <a:rPr sz="1000"/>
                <a:t>b6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C97B-DC6F-4D40-B424-14B4836B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Synchronous serial communication with a single device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ADF97-4CE1-47AB-86EF-20823C75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E1540C-E478-43D3-937A-E58010291927}"/>
              </a:ext>
            </a:extLst>
          </p:cNvPr>
          <p:cNvSpPr/>
          <p:nvPr/>
        </p:nvSpPr>
        <p:spPr>
          <a:xfrm>
            <a:off x="607595" y="2874722"/>
            <a:ext cx="2260866" cy="233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C5ACE4-23E5-40FC-A1FA-455EDB9DC506}"/>
              </a:ext>
            </a:extLst>
          </p:cNvPr>
          <p:cNvSpPr/>
          <p:nvPr/>
        </p:nvSpPr>
        <p:spPr>
          <a:xfrm>
            <a:off x="7144012" y="1152393"/>
            <a:ext cx="1741118" cy="12588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B0F7E3-86C4-4D0F-A2CA-7BC11430BF1C}"/>
              </a:ext>
            </a:extLst>
          </p:cNvPr>
          <p:cNvSpPr/>
          <p:nvPr/>
        </p:nvSpPr>
        <p:spPr>
          <a:xfrm>
            <a:off x="7144012" y="3181610"/>
            <a:ext cx="1741118" cy="125886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2A894D-4815-4D9F-B8C0-F16172424E2A}"/>
              </a:ext>
            </a:extLst>
          </p:cNvPr>
          <p:cNvSpPr/>
          <p:nvPr/>
        </p:nvSpPr>
        <p:spPr>
          <a:xfrm>
            <a:off x="7144012" y="5210827"/>
            <a:ext cx="1741118" cy="12588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85E921-CECB-4227-BAE1-CA5B3A23CE2E}"/>
              </a:ext>
            </a:extLst>
          </p:cNvPr>
          <p:cNvCxnSpPr/>
          <p:nvPr/>
        </p:nvCxnSpPr>
        <p:spPr>
          <a:xfrm>
            <a:off x="2868461" y="3681608"/>
            <a:ext cx="42755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F05790-AB99-41CC-9283-DC62C9216899}"/>
              </a:ext>
            </a:extLst>
          </p:cNvPr>
          <p:cNvCxnSpPr/>
          <p:nvPr/>
        </p:nvCxnSpPr>
        <p:spPr>
          <a:xfrm>
            <a:off x="2868461" y="3934216"/>
            <a:ext cx="42755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A358BF-00D9-44BE-8A5E-307072E5FAC9}"/>
              </a:ext>
            </a:extLst>
          </p:cNvPr>
          <p:cNvSpPr txBox="1"/>
          <p:nvPr/>
        </p:nvSpPr>
        <p:spPr>
          <a:xfrm>
            <a:off x="563837" y="2489455"/>
            <a:ext cx="226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Microcontroller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BEF3FF-8766-476C-A7E7-86C79B634912}"/>
              </a:ext>
            </a:extLst>
          </p:cNvPr>
          <p:cNvSpPr txBox="1"/>
          <p:nvPr/>
        </p:nvSpPr>
        <p:spPr>
          <a:xfrm>
            <a:off x="1045840" y="3235078"/>
            <a:ext cx="182262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Data Out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Clock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5C164CD-F42B-45A8-9D82-A29F03EB0EA8}"/>
              </a:ext>
            </a:extLst>
          </p:cNvPr>
          <p:cNvSpPr txBox="1"/>
          <p:nvPr/>
        </p:nvSpPr>
        <p:spPr>
          <a:xfrm>
            <a:off x="7144012" y="2741391"/>
            <a:ext cx="174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2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1329D48E-E746-45A8-8A96-C626528FBA83}"/>
              </a:ext>
            </a:extLst>
          </p:cNvPr>
          <p:cNvSpPr txBox="1"/>
          <p:nvPr/>
        </p:nvSpPr>
        <p:spPr>
          <a:xfrm>
            <a:off x="7160714" y="715027"/>
            <a:ext cx="174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55E1056-4DDF-4A83-8B3A-FB39CF3D7331}"/>
              </a:ext>
            </a:extLst>
          </p:cNvPr>
          <p:cNvSpPr txBox="1"/>
          <p:nvPr/>
        </p:nvSpPr>
        <p:spPr>
          <a:xfrm>
            <a:off x="7076665" y="4759983"/>
            <a:ext cx="174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3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72EDC1A-EB12-439C-B5C5-7091DFF8B752}"/>
              </a:ext>
            </a:extLst>
          </p:cNvPr>
          <p:cNvSpPr txBox="1"/>
          <p:nvPr/>
        </p:nvSpPr>
        <p:spPr>
          <a:xfrm>
            <a:off x="7144012" y="3196793"/>
            <a:ext cx="160641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Data In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Clock</a:t>
            </a:r>
          </a:p>
        </p:txBody>
      </p:sp>
    </p:spTree>
    <p:extLst>
      <p:ext uri="{BB962C8B-B14F-4D97-AF65-F5344CB8AC3E}">
        <p14:creationId xmlns:p14="http://schemas.microsoft.com/office/powerpoint/2010/main" val="7670165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C97B-DC6F-4D40-B424-14B4836B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Want bi-directional communication, so three wires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ADF97-4CE1-47AB-86EF-20823C75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E1540C-E478-43D3-937A-E58010291927}"/>
              </a:ext>
            </a:extLst>
          </p:cNvPr>
          <p:cNvSpPr/>
          <p:nvPr/>
        </p:nvSpPr>
        <p:spPr>
          <a:xfrm>
            <a:off x="607595" y="2874722"/>
            <a:ext cx="2260866" cy="233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C5ACE4-23E5-40FC-A1FA-455EDB9DC506}"/>
              </a:ext>
            </a:extLst>
          </p:cNvPr>
          <p:cNvSpPr/>
          <p:nvPr/>
        </p:nvSpPr>
        <p:spPr>
          <a:xfrm>
            <a:off x="7144012" y="1152393"/>
            <a:ext cx="1741118" cy="12588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B0F7E3-86C4-4D0F-A2CA-7BC11430BF1C}"/>
              </a:ext>
            </a:extLst>
          </p:cNvPr>
          <p:cNvSpPr/>
          <p:nvPr/>
        </p:nvSpPr>
        <p:spPr>
          <a:xfrm>
            <a:off x="7144012" y="3181610"/>
            <a:ext cx="1741118" cy="125886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2A894D-4815-4D9F-B8C0-F16172424E2A}"/>
              </a:ext>
            </a:extLst>
          </p:cNvPr>
          <p:cNvSpPr/>
          <p:nvPr/>
        </p:nvSpPr>
        <p:spPr>
          <a:xfrm>
            <a:off x="7144012" y="5210827"/>
            <a:ext cx="1741118" cy="12588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9BC0C2-6D09-4525-B740-6C36F02219FA}"/>
              </a:ext>
            </a:extLst>
          </p:cNvPr>
          <p:cNvCxnSpPr/>
          <p:nvPr/>
        </p:nvCxnSpPr>
        <p:spPr>
          <a:xfrm>
            <a:off x="2868461" y="3400816"/>
            <a:ext cx="42755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85E921-CECB-4227-BAE1-CA5B3A23CE2E}"/>
              </a:ext>
            </a:extLst>
          </p:cNvPr>
          <p:cNvCxnSpPr/>
          <p:nvPr/>
        </p:nvCxnSpPr>
        <p:spPr>
          <a:xfrm>
            <a:off x="2868461" y="3681608"/>
            <a:ext cx="42755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F05790-AB99-41CC-9283-DC62C9216899}"/>
              </a:ext>
            </a:extLst>
          </p:cNvPr>
          <p:cNvCxnSpPr/>
          <p:nvPr/>
        </p:nvCxnSpPr>
        <p:spPr>
          <a:xfrm>
            <a:off x="2868461" y="3934216"/>
            <a:ext cx="42755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A358BF-00D9-44BE-8A5E-307072E5FAC9}"/>
              </a:ext>
            </a:extLst>
          </p:cNvPr>
          <p:cNvSpPr txBox="1"/>
          <p:nvPr/>
        </p:nvSpPr>
        <p:spPr>
          <a:xfrm>
            <a:off x="563837" y="2489455"/>
            <a:ext cx="226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Microcontroller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BEF3FF-8766-476C-A7E7-86C79B634912}"/>
              </a:ext>
            </a:extLst>
          </p:cNvPr>
          <p:cNvSpPr txBox="1"/>
          <p:nvPr/>
        </p:nvSpPr>
        <p:spPr>
          <a:xfrm>
            <a:off x="1045840" y="3235078"/>
            <a:ext cx="182262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0" dirty="0">
                <a:solidFill>
                  <a:schemeClr val="bg1"/>
                </a:solidFill>
              </a:rPr>
              <a:t>Data Out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Data In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Clock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DA1CEA-3934-4EB8-AF56-258238CB2ACC}"/>
              </a:ext>
            </a:extLst>
          </p:cNvPr>
          <p:cNvSpPr txBox="1"/>
          <p:nvPr/>
        </p:nvSpPr>
        <p:spPr>
          <a:xfrm>
            <a:off x="7144012" y="2741391"/>
            <a:ext cx="174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4BE6575-756C-46F9-B2D1-EE3D0C672700}"/>
              </a:ext>
            </a:extLst>
          </p:cNvPr>
          <p:cNvSpPr txBox="1"/>
          <p:nvPr/>
        </p:nvSpPr>
        <p:spPr>
          <a:xfrm>
            <a:off x="7160714" y="715027"/>
            <a:ext cx="174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6F954B6-DB18-426F-9BEB-BE7BAF645F06}"/>
              </a:ext>
            </a:extLst>
          </p:cNvPr>
          <p:cNvSpPr txBox="1"/>
          <p:nvPr/>
        </p:nvSpPr>
        <p:spPr>
          <a:xfrm>
            <a:off x="7076665" y="4759983"/>
            <a:ext cx="174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3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D8BEA8D-2298-454B-B352-84BD180DC7CA}"/>
              </a:ext>
            </a:extLst>
          </p:cNvPr>
          <p:cNvSpPr txBox="1"/>
          <p:nvPr/>
        </p:nvSpPr>
        <p:spPr>
          <a:xfrm>
            <a:off x="7144012" y="3196793"/>
            <a:ext cx="1606419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Data In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Data Out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Clock</a:t>
            </a:r>
          </a:p>
        </p:txBody>
      </p:sp>
    </p:spTree>
    <p:extLst>
      <p:ext uri="{BB962C8B-B14F-4D97-AF65-F5344CB8AC3E}">
        <p14:creationId xmlns:p14="http://schemas.microsoft.com/office/powerpoint/2010/main" val="2269314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C97B-DC6F-4D40-B424-14B4836BD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 signals to all devices to form a bus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1ADF97-4CE1-47AB-86EF-20823C75CD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7E1540C-E478-43D3-937A-E58010291927}"/>
              </a:ext>
            </a:extLst>
          </p:cNvPr>
          <p:cNvSpPr/>
          <p:nvPr/>
        </p:nvSpPr>
        <p:spPr>
          <a:xfrm>
            <a:off x="607595" y="2874722"/>
            <a:ext cx="2260866" cy="233610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0C5ACE4-23E5-40FC-A1FA-455EDB9DC506}"/>
              </a:ext>
            </a:extLst>
          </p:cNvPr>
          <p:cNvSpPr/>
          <p:nvPr/>
        </p:nvSpPr>
        <p:spPr>
          <a:xfrm>
            <a:off x="7144012" y="1152393"/>
            <a:ext cx="1741118" cy="1258864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B0F7E3-86C4-4D0F-A2CA-7BC11430BF1C}"/>
              </a:ext>
            </a:extLst>
          </p:cNvPr>
          <p:cNvSpPr/>
          <p:nvPr/>
        </p:nvSpPr>
        <p:spPr>
          <a:xfrm>
            <a:off x="7144012" y="3181610"/>
            <a:ext cx="1741118" cy="1258864"/>
          </a:xfrm>
          <a:prstGeom prst="rect">
            <a:avLst/>
          </a:prstGeom>
          <a:solidFill>
            <a:schemeClr val="accent4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2A894D-4815-4D9F-B8C0-F16172424E2A}"/>
              </a:ext>
            </a:extLst>
          </p:cNvPr>
          <p:cNvSpPr/>
          <p:nvPr/>
        </p:nvSpPr>
        <p:spPr>
          <a:xfrm>
            <a:off x="7144012" y="5210827"/>
            <a:ext cx="1741118" cy="1258864"/>
          </a:xfrm>
          <a:prstGeom prst="rect">
            <a:avLst/>
          </a:prstGeom>
          <a:solidFill>
            <a:schemeClr val="accent5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B79BC0C2-6D09-4525-B740-6C36F02219FA}"/>
              </a:ext>
            </a:extLst>
          </p:cNvPr>
          <p:cNvCxnSpPr/>
          <p:nvPr/>
        </p:nvCxnSpPr>
        <p:spPr>
          <a:xfrm>
            <a:off x="2868461" y="3400816"/>
            <a:ext cx="42755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7E85E921-CECB-4227-BAE1-CA5B3A23CE2E}"/>
              </a:ext>
            </a:extLst>
          </p:cNvPr>
          <p:cNvCxnSpPr/>
          <p:nvPr/>
        </p:nvCxnSpPr>
        <p:spPr>
          <a:xfrm>
            <a:off x="2868461" y="3681608"/>
            <a:ext cx="42755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52F05790-AB99-41CC-9283-DC62C9216899}"/>
              </a:ext>
            </a:extLst>
          </p:cNvPr>
          <p:cNvCxnSpPr/>
          <p:nvPr/>
        </p:nvCxnSpPr>
        <p:spPr>
          <a:xfrm>
            <a:off x="2868461" y="3934216"/>
            <a:ext cx="4275551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00A358BF-00D9-44BE-8A5E-307072E5FAC9}"/>
              </a:ext>
            </a:extLst>
          </p:cNvPr>
          <p:cNvSpPr txBox="1"/>
          <p:nvPr/>
        </p:nvSpPr>
        <p:spPr>
          <a:xfrm>
            <a:off x="563837" y="2489455"/>
            <a:ext cx="22608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Microcontroller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42BEF3FF-8766-476C-A7E7-86C79B634912}"/>
              </a:ext>
            </a:extLst>
          </p:cNvPr>
          <p:cNvSpPr txBox="1"/>
          <p:nvPr/>
        </p:nvSpPr>
        <p:spPr>
          <a:xfrm>
            <a:off x="1045840" y="3235078"/>
            <a:ext cx="1822621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700" dirty="0">
                <a:solidFill>
                  <a:schemeClr val="bg1"/>
                </a:solidFill>
              </a:rPr>
              <a:t>Data Out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Data In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Clock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89940CAB-6042-4FF4-88E0-E6AA417C888F}"/>
              </a:ext>
            </a:extLst>
          </p:cNvPr>
          <p:cNvCxnSpPr>
            <a:cxnSpLocks/>
          </p:cNvCxnSpPr>
          <p:nvPr/>
        </p:nvCxnSpPr>
        <p:spPr>
          <a:xfrm>
            <a:off x="5526064" y="1336109"/>
            <a:ext cx="1617948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F44782D-0C85-4CC6-ADE2-F5079D766A56}"/>
              </a:ext>
            </a:extLst>
          </p:cNvPr>
          <p:cNvCxnSpPr>
            <a:cxnSpLocks/>
          </p:cNvCxnSpPr>
          <p:nvPr/>
        </p:nvCxnSpPr>
        <p:spPr>
          <a:xfrm>
            <a:off x="5876793" y="1616901"/>
            <a:ext cx="1267219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0DF0F0A-A7FA-42C4-B38C-B657EDF13A9E}"/>
              </a:ext>
            </a:extLst>
          </p:cNvPr>
          <p:cNvCxnSpPr>
            <a:cxnSpLocks/>
          </p:cNvCxnSpPr>
          <p:nvPr/>
        </p:nvCxnSpPr>
        <p:spPr>
          <a:xfrm>
            <a:off x="6200382" y="1869509"/>
            <a:ext cx="943630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2CB3EE70-F0A3-4627-9126-6AB1FC54D99C}"/>
              </a:ext>
            </a:extLst>
          </p:cNvPr>
          <p:cNvCxnSpPr>
            <a:cxnSpLocks/>
          </p:cNvCxnSpPr>
          <p:nvPr/>
        </p:nvCxnSpPr>
        <p:spPr>
          <a:xfrm>
            <a:off x="6200382" y="1869509"/>
            <a:ext cx="0" cy="2064707"/>
          </a:xfrm>
          <a:prstGeom prst="line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B2ACBB6E-B394-4222-B5DB-60C0EE30F30F}"/>
              </a:ext>
            </a:extLst>
          </p:cNvPr>
          <p:cNvCxnSpPr>
            <a:cxnSpLocks/>
          </p:cNvCxnSpPr>
          <p:nvPr/>
        </p:nvCxnSpPr>
        <p:spPr>
          <a:xfrm>
            <a:off x="5876793" y="1616901"/>
            <a:ext cx="0" cy="2064707"/>
          </a:xfrm>
          <a:prstGeom prst="line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25E4F8C-DD4C-4CA9-8DB6-2030C4DF6DC3}"/>
              </a:ext>
            </a:extLst>
          </p:cNvPr>
          <p:cNvCxnSpPr>
            <a:cxnSpLocks/>
          </p:cNvCxnSpPr>
          <p:nvPr/>
        </p:nvCxnSpPr>
        <p:spPr>
          <a:xfrm>
            <a:off x="5526064" y="1336109"/>
            <a:ext cx="0" cy="2064707"/>
          </a:xfrm>
          <a:prstGeom prst="line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48C49C37-0EDE-41A6-BA6D-11DF71434EEA}"/>
              </a:ext>
            </a:extLst>
          </p:cNvPr>
          <p:cNvCxnSpPr>
            <a:cxnSpLocks/>
          </p:cNvCxnSpPr>
          <p:nvPr/>
        </p:nvCxnSpPr>
        <p:spPr>
          <a:xfrm>
            <a:off x="4035467" y="5421682"/>
            <a:ext cx="3108545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3308AECB-907A-45CA-8EAF-C148CF67341A}"/>
              </a:ext>
            </a:extLst>
          </p:cNvPr>
          <p:cNvCxnSpPr>
            <a:cxnSpLocks/>
          </p:cNvCxnSpPr>
          <p:nvPr/>
        </p:nvCxnSpPr>
        <p:spPr>
          <a:xfrm>
            <a:off x="4436300" y="5702474"/>
            <a:ext cx="2707712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2D56E1A1-F7E6-4FF5-AB6E-AF8F49F2CDBB}"/>
              </a:ext>
            </a:extLst>
          </p:cNvPr>
          <p:cNvCxnSpPr>
            <a:cxnSpLocks/>
          </p:cNvCxnSpPr>
          <p:nvPr/>
        </p:nvCxnSpPr>
        <p:spPr>
          <a:xfrm>
            <a:off x="4835045" y="5955082"/>
            <a:ext cx="2308967" cy="0"/>
          </a:xfrm>
          <a:prstGeom prst="line">
            <a:avLst/>
          </a:prstGeom>
          <a:ln w="571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5C0838B3-FEA6-4B2C-BC05-3F15B3B1549D}"/>
              </a:ext>
            </a:extLst>
          </p:cNvPr>
          <p:cNvCxnSpPr>
            <a:cxnSpLocks/>
          </p:cNvCxnSpPr>
          <p:nvPr/>
        </p:nvCxnSpPr>
        <p:spPr>
          <a:xfrm>
            <a:off x="4835045" y="3934216"/>
            <a:ext cx="0" cy="2020866"/>
          </a:xfrm>
          <a:prstGeom prst="line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03FEA87D-A52C-49BF-B80D-3CB104A83FD5}"/>
              </a:ext>
            </a:extLst>
          </p:cNvPr>
          <p:cNvCxnSpPr>
            <a:cxnSpLocks/>
          </p:cNvCxnSpPr>
          <p:nvPr/>
        </p:nvCxnSpPr>
        <p:spPr>
          <a:xfrm>
            <a:off x="4436300" y="3673659"/>
            <a:ext cx="0" cy="2028815"/>
          </a:xfrm>
          <a:prstGeom prst="line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A27331D8-3372-48DB-911C-BDD0DDD92A78}"/>
              </a:ext>
            </a:extLst>
          </p:cNvPr>
          <p:cNvCxnSpPr>
            <a:cxnSpLocks/>
          </p:cNvCxnSpPr>
          <p:nvPr/>
        </p:nvCxnSpPr>
        <p:spPr>
          <a:xfrm>
            <a:off x="4035467" y="3408120"/>
            <a:ext cx="0" cy="2013562"/>
          </a:xfrm>
          <a:prstGeom prst="line">
            <a:avLst/>
          </a:prstGeom>
          <a:ln w="57150">
            <a:solidFill>
              <a:schemeClr val="tx1"/>
            </a:solidFill>
            <a:headEnd type="oval" w="med" len="med"/>
            <a:tailEnd type="oval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965C06C1-30B1-45F5-9D42-0A5720CAC5C5}"/>
              </a:ext>
            </a:extLst>
          </p:cNvPr>
          <p:cNvSpPr txBox="1"/>
          <p:nvPr/>
        </p:nvSpPr>
        <p:spPr>
          <a:xfrm>
            <a:off x="7144012" y="3196793"/>
            <a:ext cx="172440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Data In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Data Out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Clock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8B728EA1-27FB-4CFE-B78B-5425E2BE5185}"/>
              </a:ext>
            </a:extLst>
          </p:cNvPr>
          <p:cNvSpPr txBox="1"/>
          <p:nvPr/>
        </p:nvSpPr>
        <p:spPr>
          <a:xfrm>
            <a:off x="7144012" y="2741391"/>
            <a:ext cx="174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2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A6C63AF0-F23B-4ACE-904E-22FD4D4E8355}"/>
              </a:ext>
            </a:extLst>
          </p:cNvPr>
          <p:cNvSpPr txBox="1"/>
          <p:nvPr/>
        </p:nvSpPr>
        <p:spPr>
          <a:xfrm>
            <a:off x="7160714" y="715027"/>
            <a:ext cx="174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1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1DDB9009-C453-49A0-8173-56BB3FAF514F}"/>
              </a:ext>
            </a:extLst>
          </p:cNvPr>
          <p:cNvSpPr txBox="1"/>
          <p:nvPr/>
        </p:nvSpPr>
        <p:spPr>
          <a:xfrm>
            <a:off x="7076665" y="4759983"/>
            <a:ext cx="17411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Device 3</a:t>
            </a: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7D2D1BBA-CC4A-451A-94BC-04F646A476FD}"/>
              </a:ext>
            </a:extLst>
          </p:cNvPr>
          <p:cNvSpPr txBox="1"/>
          <p:nvPr/>
        </p:nvSpPr>
        <p:spPr>
          <a:xfrm>
            <a:off x="7144013" y="1152393"/>
            <a:ext cx="1741110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Data In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Data Out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Clock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F7605425-BDAE-47C3-B600-8D4127F35E71}"/>
              </a:ext>
            </a:extLst>
          </p:cNvPr>
          <p:cNvSpPr txBox="1"/>
          <p:nvPr/>
        </p:nvSpPr>
        <p:spPr>
          <a:xfrm>
            <a:off x="7160715" y="5210827"/>
            <a:ext cx="1724408" cy="8771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700" dirty="0">
                <a:solidFill>
                  <a:schemeClr val="bg1"/>
                </a:solidFill>
              </a:rPr>
              <a:t>Data In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Data Out</a:t>
            </a:r>
            <a:br>
              <a:rPr lang="en-US" sz="1700" dirty="0">
                <a:solidFill>
                  <a:schemeClr val="bg1"/>
                </a:solidFill>
              </a:rPr>
            </a:br>
            <a:r>
              <a:rPr lang="en-US" sz="1700" dirty="0">
                <a:solidFill>
                  <a:schemeClr val="bg1"/>
                </a:solidFill>
              </a:rPr>
              <a:t>Clock</a:t>
            </a:r>
          </a:p>
        </p:txBody>
      </p:sp>
    </p:spTree>
    <p:extLst>
      <p:ext uri="{BB962C8B-B14F-4D97-AF65-F5344CB8AC3E}">
        <p14:creationId xmlns:p14="http://schemas.microsoft.com/office/powerpoint/2010/main" val="29823464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8ED317-E43D-47E2-B577-DA35F3618C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Communicating on a bus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1FD34E-28D5-49D4-831A-BACF74BC40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How do you distinguish which device you are talking to?</a:t>
            </a:r>
          </a:p>
          <a:p>
            <a:pPr marL="0" indent="0">
              <a:buNone/>
            </a:pPr>
            <a:endParaRPr lang="en-US" b="1" dirty="0"/>
          </a:p>
          <a:p>
            <a:r>
              <a:rPr lang="en-US" dirty="0"/>
              <a:t>Address for each device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GPIO pin for each device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C9B3E1-DB39-426A-A0BB-9A891FECD2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2031269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13499C5-2493-46D7-A578-A55B4E92D20D}" vid="{B37469B3-D6DE-4740-A3F3-917322C394B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ce346_template</Template>
  <TotalTime>1096</TotalTime>
  <Words>2025</Words>
  <Application>Microsoft Office PowerPoint</Application>
  <PresentationFormat>Widescreen</PresentationFormat>
  <Paragraphs>466</Paragraphs>
  <Slides>46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46</vt:i4>
      </vt:variant>
    </vt:vector>
  </HeadingPairs>
  <TitlesOfParts>
    <vt:vector size="53" baseType="lpstr">
      <vt:lpstr>Arial</vt:lpstr>
      <vt:lpstr>Calibri</vt:lpstr>
      <vt:lpstr>Cambria Math</vt:lpstr>
      <vt:lpstr>Courier New</vt:lpstr>
      <vt:lpstr>Helvetica</vt:lpstr>
      <vt:lpstr>Tahoma</vt:lpstr>
      <vt:lpstr>Class Slides</vt:lpstr>
      <vt:lpstr>Lecture 13 Wired Communication: SPI and I2C</vt:lpstr>
      <vt:lpstr>Today’s Goals</vt:lpstr>
      <vt:lpstr>Outline</vt:lpstr>
      <vt:lpstr>UART Pros and Cons</vt:lpstr>
      <vt:lpstr>Synchronous UART</vt:lpstr>
      <vt:lpstr>Synchronous serial communication with a single device</vt:lpstr>
      <vt:lpstr>Want bi-directional communication, so three wires</vt:lpstr>
      <vt:lpstr>Wire signals to all devices to form a bus</vt:lpstr>
      <vt:lpstr>Communicating on a bus</vt:lpstr>
      <vt:lpstr>Communicating on a bus</vt:lpstr>
      <vt:lpstr>Separate chip select line for each device</vt:lpstr>
      <vt:lpstr>Serial Peripheral Interface (SPI)</vt:lpstr>
      <vt:lpstr>A note on outdated notation</vt:lpstr>
      <vt:lpstr>SPI naming schemes</vt:lpstr>
      <vt:lpstr>SPI wiring</vt:lpstr>
      <vt:lpstr>SPI timing diagram</vt:lpstr>
      <vt:lpstr>SPI communication</vt:lpstr>
      <vt:lpstr>SPI configurations</vt:lpstr>
      <vt:lpstr>PowerPoint Presentation</vt:lpstr>
      <vt:lpstr>SPI data rate</vt:lpstr>
      <vt:lpstr>Daisy-chaining SPI</vt:lpstr>
      <vt:lpstr>Bi-directional communication</vt:lpstr>
      <vt:lpstr>Use Cases</vt:lpstr>
      <vt:lpstr>SPI Pros and Cons</vt:lpstr>
      <vt:lpstr>Outline</vt:lpstr>
      <vt:lpstr>Choosing different tradeoffs from other wired communication</vt:lpstr>
      <vt:lpstr>Bus contention could short a shared bus</vt:lpstr>
      <vt:lpstr>Disconnected I/O pins enable shared communication</vt:lpstr>
      <vt:lpstr>Inter-Integrated Circuit (I2C)</vt:lpstr>
      <vt:lpstr>I2C overview</vt:lpstr>
      <vt:lpstr>Open drain bus communication</vt:lpstr>
      <vt:lpstr>I2C transactions</vt:lpstr>
      <vt:lpstr>I2C transactions</vt:lpstr>
      <vt:lpstr>I2C transactions</vt:lpstr>
      <vt:lpstr>I2C transactions</vt:lpstr>
      <vt:lpstr>Bus arbitration</vt:lpstr>
      <vt:lpstr>Bus arbitration</vt:lpstr>
      <vt:lpstr>Repeated start conditions</vt:lpstr>
      <vt:lpstr>Clock stretching</vt:lpstr>
      <vt:lpstr>Real-world I2C transactions</vt:lpstr>
      <vt:lpstr>Each I2C device on a bus mush have a different address</vt:lpstr>
      <vt:lpstr>Sparkfun Qwiic connect system</vt:lpstr>
      <vt:lpstr>System Management Bus (SMBus)</vt:lpstr>
      <vt:lpstr>I2C use cases</vt:lpstr>
      <vt:lpstr>I2C Pros and Cons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13 Wired Communication: SPI and I2C</dc:title>
  <dc:creator>Branden Ghena</dc:creator>
  <cp:lastModifiedBy>Branden Ghena</cp:lastModifiedBy>
  <cp:revision>40</cp:revision>
  <dcterms:created xsi:type="dcterms:W3CDTF">2021-05-10T02:24:39Z</dcterms:created>
  <dcterms:modified xsi:type="dcterms:W3CDTF">2021-05-10T20:41:08Z</dcterms:modified>
</cp:coreProperties>
</file>