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702" r:id="rId2"/>
  </p:sldMasterIdLst>
  <p:notesMasterIdLst>
    <p:notesMasterId r:id="rId44"/>
  </p:notesMasterIdLst>
  <p:sldIdLst>
    <p:sldId id="256" r:id="rId3"/>
    <p:sldId id="2083" r:id="rId4"/>
    <p:sldId id="264" r:id="rId5"/>
    <p:sldId id="384" r:id="rId6"/>
    <p:sldId id="348" r:id="rId7"/>
    <p:sldId id="488" r:id="rId8"/>
    <p:sldId id="489" r:id="rId9"/>
    <p:sldId id="490" r:id="rId10"/>
    <p:sldId id="491" r:id="rId11"/>
    <p:sldId id="499" r:id="rId12"/>
    <p:sldId id="503" r:id="rId13"/>
    <p:sldId id="492" r:id="rId14"/>
    <p:sldId id="498" r:id="rId15"/>
    <p:sldId id="504" r:id="rId16"/>
    <p:sldId id="505" r:id="rId17"/>
    <p:sldId id="2078" r:id="rId18"/>
    <p:sldId id="383" r:id="rId19"/>
    <p:sldId id="512" r:id="rId20"/>
    <p:sldId id="516" r:id="rId21"/>
    <p:sldId id="515" r:id="rId22"/>
    <p:sldId id="519" r:id="rId23"/>
    <p:sldId id="520" r:id="rId24"/>
    <p:sldId id="528" r:id="rId25"/>
    <p:sldId id="524" r:id="rId26"/>
    <p:sldId id="2076" r:id="rId27"/>
    <p:sldId id="2036" r:id="rId28"/>
    <p:sldId id="2080" r:id="rId29"/>
    <p:sldId id="2081" r:id="rId30"/>
    <p:sldId id="2082" r:id="rId31"/>
    <p:sldId id="472" r:id="rId32"/>
    <p:sldId id="547" r:id="rId33"/>
    <p:sldId id="555" r:id="rId34"/>
    <p:sldId id="473" r:id="rId35"/>
    <p:sldId id="2037" r:id="rId36"/>
    <p:sldId id="474" r:id="rId37"/>
    <p:sldId id="390" r:id="rId38"/>
    <p:sldId id="2079" r:id="rId39"/>
    <p:sldId id="2074" r:id="rId40"/>
    <p:sldId id="2075" r:id="rId41"/>
    <p:sldId id="477" r:id="rId42"/>
    <p:sldId id="207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083"/>
            <p14:sldId id="264"/>
            <p14:sldId id="384"/>
          </p14:sldIdLst>
        </p14:section>
        <p14:section name="Wireless Communication Overview" id="{B55B8E8C-5EAB-4A1E-A4E9-AE5E896E46FA}">
          <p14:sldIdLst>
            <p14:sldId id="348"/>
            <p14:sldId id="488"/>
            <p14:sldId id="489"/>
            <p14:sldId id="490"/>
            <p14:sldId id="491"/>
            <p14:sldId id="499"/>
            <p14:sldId id="503"/>
            <p14:sldId id="492"/>
            <p14:sldId id="498"/>
            <p14:sldId id="504"/>
            <p14:sldId id="505"/>
          </p14:sldIdLst>
        </p14:section>
        <p14:section name="Wireless Protocols Overview" id="{A6DD9E4C-DF42-48CC-8E40-A42A3AC0298E}">
          <p14:sldIdLst>
            <p14:sldId id="2078"/>
            <p14:sldId id="383"/>
            <p14:sldId id="512"/>
            <p14:sldId id="516"/>
            <p14:sldId id="515"/>
            <p14:sldId id="519"/>
            <p14:sldId id="520"/>
            <p14:sldId id="528"/>
            <p14:sldId id="524"/>
          </p14:sldIdLst>
        </p14:section>
        <p14:section name="Wireless Protocols" id="{61918E5A-82B3-4B87-B9CC-9B77C33285FD}">
          <p14:sldIdLst>
            <p14:sldId id="2076"/>
            <p14:sldId id="2036"/>
            <p14:sldId id="2080"/>
            <p14:sldId id="2081"/>
            <p14:sldId id="2082"/>
            <p14:sldId id="472"/>
            <p14:sldId id="547"/>
            <p14:sldId id="555"/>
            <p14:sldId id="473"/>
            <p14:sldId id="2037"/>
            <p14:sldId id="474"/>
            <p14:sldId id="390"/>
            <p14:sldId id="2079"/>
            <p14:sldId id="2074"/>
            <p14:sldId id="2075"/>
            <p14:sldId id="477"/>
          </p14:sldIdLst>
        </p14:section>
        <p14:section name="Wrapup" id="{29A7F866-9DA9-446B-8359-CE426CB89C7A}">
          <p14:sldIdLst>
            <p14:sldId id="20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53" d="100"/>
          <a:sy n="153" d="100"/>
        </p:scale>
        <p:origin x="162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4145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58885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544639"/>
            <a:ext cx="10363200" cy="1362075"/>
          </a:xfrm>
        </p:spPr>
        <p:txBody>
          <a:bodyPr anchor="t"/>
          <a:lstStyle>
            <a:lvl1pPr algn="l">
              <a:defRPr sz="5333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5BB2-61F9-DE4C-9217-9E28B9286BD6}" type="datetime1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1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F7E5-456D-D14D-80B1-26F30B6827DF}" type="datetime1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62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490F-92D2-EE4D-AB30-C51B3ABD0ECB}" type="datetime1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8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05B-F78A-7447-929B-285222BF0CAF}" type="datetime1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6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5DF4-3EBA-4E4B-9F2A-19D1128FE925}" type="datetime1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72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E339-25A7-D445-AE93-317779BE9573}" type="datetime1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9B92-FCB3-0A4E-913E-6BEC59C715FD}" type="datetime1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75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6E8C-CFD6-E540-8CE1-0232512249C2}" type="datetime1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3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8BF4-C97B-F445-A331-9D98132FB0F2}" type="datetime1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61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70" lvl="0" indent="-457177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39" lvl="1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09" lvl="2" indent="-42331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78" lvl="3" indent="-423312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848" lvl="4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417" lvl="5" indent="-42331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987" lvl="6" indent="-423312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557" lvl="7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126" lvl="8" indent="-423312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618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559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486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158F-4718-C54C-BFA5-ADFB09EEAD9C}" type="datetime1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8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513E-B985-C644-AC4A-007284298B82}" type="datetime1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8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A8B6-B518-5B42-8126-4227EDE76FED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358D-2637-E146-A3BD-05BD470B5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4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200" b="0" i="0" kern="1200">
          <a:solidFill>
            <a:schemeClr val="accent1">
              <a:lumMod val="75000"/>
            </a:schemeClr>
          </a:solidFill>
          <a:latin typeface="Rockwell" panose="02060603020205020403" pitchFamily="18" charset="77"/>
          <a:ea typeface="+mj-ea"/>
          <a:cs typeface="Rockwell" panose="02060603020205020403" pitchFamily="18" charset="77"/>
        </a:defRPr>
      </a:lvl1pPr>
    </p:titleStyle>
    <p:bodyStyle>
      <a:lvl1pPr marL="457189" indent="-457189" algn="l" defTabSz="609585" rtl="0" eaLnBrk="1" latinLnBrk="0" hangingPunct="1">
        <a:spcBef>
          <a:spcPts val="1333"/>
        </a:spcBef>
        <a:buFont typeface="Arial"/>
        <a:buChar char="•"/>
        <a:defRPr sz="26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8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15</a:t>
            </a:r>
            <a:br>
              <a:rPr lang="en-US" dirty="0"/>
            </a:br>
            <a:r>
              <a:rPr lang="en-US" dirty="0"/>
              <a:t>Wireless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CE346 </a:t>
            </a:r>
            <a:r>
              <a:rPr lang="en-US" dirty="0"/>
              <a:t>– Microprocessor System Design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3A60-C7D9-4FD4-88DC-CA37EA29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RF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5FCA-11C2-4139-86B5-353330E9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469605" cy="5029200"/>
          </a:xfrm>
        </p:spPr>
        <p:txBody>
          <a:bodyPr>
            <a:normAutofit/>
          </a:bodyPr>
          <a:lstStyle/>
          <a:p>
            <a:r>
              <a:rPr lang="en-US" dirty="0"/>
              <a:t>Energy that radiates spherically from an antenna at a “carrier frequency”</a:t>
            </a:r>
          </a:p>
          <a:p>
            <a:pPr lvl="1"/>
            <a:r>
              <a:rPr lang="en-US" dirty="0"/>
              <a:t>Good enough for understanding communication</a:t>
            </a:r>
          </a:p>
          <a:p>
            <a:pPr lvl="1"/>
            <a:endParaRPr lang="en-US" dirty="0"/>
          </a:p>
          <a:p>
            <a:r>
              <a:rPr lang="en-US" dirty="0"/>
              <a:t>Attenuation with distance</a:t>
            </a:r>
          </a:p>
          <a:p>
            <a:pPr lvl="1"/>
            <a:r>
              <a:rPr lang="en-US" dirty="0"/>
              <a:t>Density of energy reduces over time, distance</a:t>
            </a:r>
          </a:p>
          <a:p>
            <a:pPr lvl="1"/>
            <a:r>
              <a:rPr lang="en-US" dirty="0"/>
              <a:t>Signal strength reduced, errors go up</a:t>
            </a:r>
          </a:p>
          <a:p>
            <a:pPr lvl="1"/>
            <a:endParaRPr lang="en-US" dirty="0"/>
          </a:p>
          <a:p>
            <a:r>
              <a:rPr lang="en-US" dirty="0"/>
              <a:t>Two key features</a:t>
            </a:r>
          </a:p>
          <a:p>
            <a:pPr lvl="1"/>
            <a:r>
              <a:rPr lang="en-US" dirty="0"/>
              <a:t>Range and data rate affect error rates</a:t>
            </a:r>
          </a:p>
          <a:p>
            <a:pPr lvl="1"/>
            <a:r>
              <a:rPr lang="en-US" dirty="0"/>
              <a:t>Spatial reuse of frequencies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C5732-CB70-454F-8CBB-621752D9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6C7968B4-D915-42F0-B3DE-8AB6BCCBF70A}"/>
              </a:ext>
            </a:extLst>
          </p:cNvPr>
          <p:cNvSpPr/>
          <p:nvPr/>
        </p:nvSpPr>
        <p:spPr>
          <a:xfrm>
            <a:off x="9474199" y="200025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D374F7-7182-4523-916C-CB9B7975C516}"/>
              </a:ext>
            </a:extLst>
          </p:cNvPr>
          <p:cNvSpPr/>
          <p:nvPr/>
        </p:nvSpPr>
        <p:spPr>
          <a:xfrm>
            <a:off x="8375647" y="901698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6FDC2D85-9985-4D7B-8087-7389C5C9B4E1}"/>
              </a:ext>
            </a:extLst>
          </p:cNvPr>
          <p:cNvSpPr/>
          <p:nvPr/>
        </p:nvSpPr>
        <p:spPr>
          <a:xfrm>
            <a:off x="9467849" y="4940302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89532D-6193-4225-B600-7FC477A51895}"/>
              </a:ext>
            </a:extLst>
          </p:cNvPr>
          <p:cNvSpPr/>
          <p:nvPr/>
        </p:nvSpPr>
        <p:spPr>
          <a:xfrm>
            <a:off x="8375647" y="3841750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A6A7-9470-4794-9720-CBAD6A8E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A0A3-B1C5-4D6C-BB0B-AE059C07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457754" cy="5029200"/>
          </a:xfrm>
        </p:spPr>
        <p:txBody>
          <a:bodyPr>
            <a:normAutofit/>
          </a:bodyPr>
          <a:lstStyle/>
          <a:p>
            <a:r>
              <a:rPr lang="en-US" dirty="0"/>
              <a:t>Encoding digital data in an analog “carrier” signal</a:t>
            </a:r>
          </a:p>
          <a:p>
            <a:endParaRPr lang="en-US" dirty="0"/>
          </a:p>
          <a:p>
            <a:r>
              <a:rPr lang="en-US" dirty="0"/>
              <a:t>Basic forms:</a:t>
            </a:r>
          </a:p>
          <a:p>
            <a:r>
              <a:rPr lang="en-US" dirty="0"/>
              <a:t>Amplitude-shift Keying (ASK)</a:t>
            </a:r>
          </a:p>
          <a:p>
            <a:pPr lvl="1"/>
            <a:r>
              <a:rPr lang="en-US" dirty="0"/>
              <a:t>Modify amplitude of carrier signal</a:t>
            </a:r>
          </a:p>
          <a:p>
            <a:r>
              <a:rPr lang="en-US" dirty="0"/>
              <a:t>Frequency-shift Keying (FSK)</a:t>
            </a:r>
          </a:p>
          <a:p>
            <a:pPr lvl="1"/>
            <a:r>
              <a:rPr lang="en-US" dirty="0"/>
              <a:t>Modify frequency of carrier signal</a:t>
            </a:r>
          </a:p>
          <a:p>
            <a:r>
              <a:rPr lang="en-US" dirty="0"/>
              <a:t>Phase-shift Keying (PSK)</a:t>
            </a:r>
          </a:p>
          <a:p>
            <a:pPr lvl="1"/>
            <a:r>
              <a:rPr lang="en-US" dirty="0"/>
              <a:t>Modify phase of carrier signal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958C80-D199-4B3A-A7CF-E143AAC7D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 r="11345"/>
          <a:stretch/>
        </p:blipFill>
        <p:spPr bwMode="auto">
          <a:xfrm>
            <a:off x="6126652" y="261258"/>
            <a:ext cx="5698672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B41FE-4D3A-44A3-8EE2-2E9ED9F7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5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33FD-911D-415C-BA2F-3B6B1909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6616-9984-4F65-AB59-9C18CA83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5DC09B-00E5-4E9A-9F62-6151E9C5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41" y="1405790"/>
            <a:ext cx="10259105" cy="404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4415E523-9309-41D0-BAE1-2CB9544CBA8D}"/>
              </a:ext>
            </a:extLst>
          </p:cNvPr>
          <p:cNvSpPr/>
          <p:nvPr/>
        </p:nvSpPr>
        <p:spPr>
          <a:xfrm rot="5400000">
            <a:off x="8361134" y="4919438"/>
            <a:ext cx="468087" cy="10468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555AA-1AAF-46F6-9831-993E7F59574F}"/>
              </a:ext>
            </a:extLst>
          </p:cNvPr>
          <p:cNvSpPr txBox="1"/>
          <p:nvPr/>
        </p:nvSpPr>
        <p:spPr>
          <a:xfrm>
            <a:off x="8001904" y="5818527"/>
            <a:ext cx="139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IoT focus</a:t>
            </a:r>
          </a:p>
        </p:txBody>
      </p:sp>
    </p:spTree>
    <p:extLst>
      <p:ext uri="{BB962C8B-B14F-4D97-AF65-F5344CB8AC3E}">
        <p14:creationId xmlns:p14="http://schemas.microsoft.com/office/powerpoint/2010/main" val="57081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2053-752B-4CA0-B47B-D0D9573C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spectrum is allocated to specific uses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8B68D-D4BC-4ED2-8B3E-515EA28E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14FF5-6AD6-4272-904A-D9FE056B4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52" y="914400"/>
            <a:ext cx="9158948" cy="586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5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FCED-2C3A-4EA7-A466-236BF8A4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Unlicensed bands are where IoT thrives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C79F-F18E-45E2-8AB0-55F4C61A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902 MHz – 928 MHz</a:t>
            </a:r>
          </a:p>
          <a:p>
            <a:pPr lvl="1"/>
            <a:r>
              <a:rPr lang="en-US" dirty="0"/>
              <a:t>LPWANs</a:t>
            </a:r>
          </a:p>
          <a:p>
            <a:endParaRPr lang="en-US" dirty="0"/>
          </a:p>
          <a:p>
            <a:r>
              <a:rPr lang="en-US" dirty="0"/>
              <a:t>2.4 GHz to 2.5 GHz 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, BLE, Thread</a:t>
            </a:r>
          </a:p>
          <a:p>
            <a:pPr lvl="1"/>
            <a:endParaRPr lang="en-US" dirty="0"/>
          </a:p>
          <a:p>
            <a:r>
              <a:rPr lang="en-US" dirty="0"/>
              <a:t>5 GHz</a:t>
            </a:r>
          </a:p>
          <a:p>
            <a:pPr lvl="1"/>
            <a:r>
              <a:rPr lang="en-US" dirty="0"/>
              <a:t>Faster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Cellular uses licensed bands at great cost</a:t>
            </a:r>
          </a:p>
          <a:p>
            <a:pPr lvl="1"/>
            <a:r>
              <a:rPr lang="en-US" b="1" dirty="0"/>
              <a:t>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F94B7-FC3B-4739-B4BF-4291C979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977408-F950-484D-9EA5-63A0765B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98550"/>
            <a:ext cx="7008394" cy="35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200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FCED-2C3A-4EA7-A466-236BF8A4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Unlicensed bands are where IoT thrives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C79F-F18E-45E2-8AB0-55F4C61A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902 MHz – 928 MHz</a:t>
            </a:r>
          </a:p>
          <a:p>
            <a:pPr lvl="1"/>
            <a:r>
              <a:rPr lang="en-US" dirty="0"/>
              <a:t>LPWANs</a:t>
            </a:r>
          </a:p>
          <a:p>
            <a:endParaRPr lang="en-US" dirty="0"/>
          </a:p>
          <a:p>
            <a:r>
              <a:rPr lang="en-US" dirty="0"/>
              <a:t>2.4 GHz to 2.5 GHz 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, BLE, Thread</a:t>
            </a:r>
          </a:p>
          <a:p>
            <a:pPr lvl="1"/>
            <a:endParaRPr lang="en-US" dirty="0"/>
          </a:p>
          <a:p>
            <a:r>
              <a:rPr lang="en-US" dirty="0"/>
              <a:t>5 GHz</a:t>
            </a:r>
          </a:p>
          <a:p>
            <a:pPr lvl="1"/>
            <a:r>
              <a:rPr lang="en-US" dirty="0"/>
              <a:t>Faster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Cellular uses licensed bands at great cost</a:t>
            </a:r>
          </a:p>
          <a:p>
            <a:pPr lvl="1"/>
            <a:r>
              <a:rPr lang="en-US" b="1" dirty="0"/>
              <a:t>Why? No interference from other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F94B7-FC3B-4739-B4BF-4291C979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977408-F950-484D-9EA5-63A0765B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98550"/>
            <a:ext cx="7008394" cy="35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8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Wireless Communication Overview</a:t>
            </a:r>
          </a:p>
          <a:p>
            <a:endParaRPr lang="en-US" dirty="0"/>
          </a:p>
          <a:p>
            <a:r>
              <a:rPr lang="en-US" b="1" dirty="0"/>
              <a:t>Wireless Protocols</a:t>
            </a:r>
          </a:p>
          <a:p>
            <a:pPr lvl="1"/>
            <a:r>
              <a:rPr lang="en-US" b="1" dirty="0"/>
              <a:t>Overview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</a:t>
            </a:r>
          </a:p>
          <a:p>
            <a:pPr lvl="1"/>
            <a:r>
              <a:rPr lang="en-US" dirty="0"/>
              <a:t>WiFi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9959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role of a wireless protocol?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methods exist for sending bits wirelessly</a:t>
            </a:r>
          </a:p>
          <a:p>
            <a:pPr lvl="1"/>
            <a:endParaRPr lang="en-US" dirty="0"/>
          </a:p>
          <a:p>
            <a:r>
              <a:rPr lang="en-US" dirty="0"/>
              <a:t>Protocols make choices about how to use them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exact configurations for bit communication (Physical Layer)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how to send packets of data (Data Link Layer)</a:t>
            </a:r>
          </a:p>
          <a:p>
            <a:pPr lvl="2"/>
            <a:r>
              <a:rPr lang="en-US" dirty="0"/>
              <a:t>What are the fields within a packet?</a:t>
            </a:r>
          </a:p>
          <a:p>
            <a:pPr lvl="2"/>
            <a:r>
              <a:rPr lang="en-US" dirty="0"/>
              <a:t>Which device sends a packet and when can it do so?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Organize communication between devices (Network Layer)</a:t>
            </a:r>
          </a:p>
          <a:p>
            <a:pPr lvl="2"/>
            <a:r>
              <a:rPr lang="en-US" dirty="0"/>
              <a:t>How are devices named?</a:t>
            </a:r>
          </a:p>
          <a:p>
            <a:pPr lvl="2"/>
            <a:r>
              <a:rPr lang="en-US" dirty="0"/>
              <a:t>How is communication directed between those devices?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3E2C-D569-4CF2-B589-F594BF73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9C2F-5F56-47FF-8482-6BBC7965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packet structure</a:t>
            </a:r>
          </a:p>
          <a:p>
            <a:pPr lvl="1"/>
            <a:r>
              <a:rPr lang="en-US" dirty="0"/>
              <a:t>Preamble - Existence of packet and synchronization of clocks</a:t>
            </a:r>
          </a:p>
          <a:p>
            <a:pPr lvl="1"/>
            <a:r>
              <a:rPr lang="en-US" dirty="0"/>
              <a:t>Header - Addresses, Type, Length</a:t>
            </a:r>
          </a:p>
          <a:p>
            <a:pPr lvl="1"/>
            <a:r>
              <a:rPr lang="en-US" dirty="0"/>
              <a:t>Data - Payload plus higher layer headers (e.g. IP packet)</a:t>
            </a:r>
          </a:p>
          <a:p>
            <a:pPr lvl="1"/>
            <a:r>
              <a:rPr lang="en-US" dirty="0"/>
              <a:t>Trailer - Padding, CRC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Wireless considerations</a:t>
            </a:r>
          </a:p>
          <a:p>
            <a:pPr lvl="1"/>
            <a:r>
              <a:rPr lang="en-US" dirty="0"/>
              <a:t>Control information for Physical Layer</a:t>
            </a:r>
          </a:p>
          <a:p>
            <a:pPr lvl="1"/>
            <a:r>
              <a:rPr lang="en-US" dirty="0"/>
              <a:t>Ensure robustness for header</a:t>
            </a:r>
          </a:p>
          <a:p>
            <a:pPr lvl="1"/>
            <a:r>
              <a:rPr lang="en-US" dirty="0"/>
              <a:t>Explicit multi-hop routing</a:t>
            </a:r>
          </a:p>
          <a:p>
            <a:pPr lvl="1"/>
            <a:r>
              <a:rPr lang="en-US" dirty="0"/>
              <a:t>Possibly different data rates for different parts of packet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A69D2-CC0A-42DE-BF59-72BCB1FF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C92385-F31E-4F49-9A2E-A3AEEBB9B9BC}"/>
              </a:ext>
            </a:extLst>
          </p:cNvPr>
          <p:cNvGraphicFramePr>
            <a:graphicFrameLocks noGrp="1"/>
          </p:cNvGraphicFramePr>
          <p:nvPr/>
        </p:nvGraphicFramePr>
        <p:xfrm>
          <a:off x="1318794" y="3337560"/>
          <a:ext cx="95503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17">
                  <a:extLst>
                    <a:ext uri="{9D8B030D-6E8A-4147-A177-3AD203B41FA5}">
                      <a16:colId xmlns:a16="http://schemas.microsoft.com/office/drawing/2014/main" val="2901484918"/>
                    </a:ext>
                  </a:extLst>
                </a:gridCol>
                <a:gridCol w="1895157">
                  <a:extLst>
                    <a:ext uri="{9D8B030D-6E8A-4147-A177-3AD203B41FA5}">
                      <a16:colId xmlns:a16="http://schemas.microsoft.com/office/drawing/2014/main" val="2754134199"/>
                    </a:ext>
                  </a:extLst>
                </a:gridCol>
                <a:gridCol w="1343026">
                  <a:extLst>
                    <a:ext uri="{9D8B030D-6E8A-4147-A177-3AD203B41FA5}">
                      <a16:colId xmlns:a16="http://schemas.microsoft.com/office/drawing/2014/main" val="905879339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2923454221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3677728418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114619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Preamble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  <a:br>
                        <a:rPr lang="en-US" dirty="0"/>
                      </a:br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  <a:br>
                        <a:rPr lang="en-US" dirty="0"/>
                      </a:br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and Length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2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77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DDD8-4828-4A7A-B0CE-55EB62F3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B7BB-975C-4F27-B760-3D9E9100B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network determine which transmitter gets to transmit?</a:t>
            </a:r>
          </a:p>
          <a:p>
            <a:endParaRPr lang="en-US" dirty="0"/>
          </a:p>
          <a:p>
            <a:r>
              <a:rPr lang="en-US" dirty="0"/>
              <a:t>Remember: the wireless medium is inherently broadcast</a:t>
            </a:r>
          </a:p>
          <a:p>
            <a:pPr lvl="1"/>
            <a:r>
              <a:rPr lang="en-US" dirty="0"/>
              <a:t>Two simultaneous transmitters may lose both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1D5BE-C4B9-48F7-A12F-ACE03B27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5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AF39-4AF0-4317-B444-6667B376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on I2C sensors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8847-5DB6-4D26-A84E-D6E0CB71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weird is going on with Magnetometers</a:t>
            </a:r>
          </a:p>
          <a:p>
            <a:pPr lvl="1"/>
            <a:r>
              <a:rPr lang="en-US" dirty="0"/>
              <a:t>They seem to be responding unreliably, even after the longer delay</a:t>
            </a:r>
          </a:p>
          <a:p>
            <a:pPr lvl="1"/>
            <a:endParaRPr lang="en-US" dirty="0"/>
          </a:p>
          <a:p>
            <a:r>
              <a:rPr lang="en-US" dirty="0"/>
              <a:t>If you find this is happening: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Try physically unplugging/</a:t>
            </a:r>
            <a:r>
              <a:rPr lang="en-US" dirty="0" err="1"/>
              <a:t>replugging</a:t>
            </a:r>
            <a:r>
              <a:rPr lang="en-US" dirty="0"/>
              <a:t> your board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Try adding more delays in lsm303agr_init()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Move on for now. Accelerometer is more important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05553-0904-4817-82EA-421124E8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0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7ECB-763B-4D68-803F-A17C5D95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wireless medium as acoustic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45EC-0ECF-4924-81F8-C7E03D2F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do we determine who gets to speak?</a:t>
            </a:r>
          </a:p>
          <a:p>
            <a:pPr lvl="1"/>
            <a:r>
              <a:rPr lang="en-US" dirty="0"/>
              <a:t>Two simultaneous speakers also lose both “transmissions”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A909-912C-428D-AA02-A0E63A13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2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7ECB-763B-4D68-803F-A17C5D95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wireless medium as acoustic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45EC-0ECF-4924-81F8-C7E03D2F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How do we determine who gets to speak?</a:t>
            </a:r>
          </a:p>
          <a:p>
            <a:pPr lvl="1"/>
            <a:r>
              <a:rPr lang="en-US" dirty="0"/>
              <a:t>Two simultaneous speakers also lose both “transmissions”</a:t>
            </a:r>
          </a:p>
          <a:p>
            <a:pPr lvl="1"/>
            <a:endParaRPr lang="en-US" dirty="0"/>
          </a:p>
          <a:p>
            <a:r>
              <a:rPr lang="en-US" sz="2400" dirty="0"/>
              <a:t>Eye contact (or raise hand) -&gt; out-of-band communication</a:t>
            </a:r>
          </a:p>
          <a:p>
            <a:r>
              <a:rPr lang="en-US" sz="2400" dirty="0"/>
              <a:t>Wait until it’s quiet for some time -&gt; carrier sense multiple access</a:t>
            </a:r>
          </a:p>
          <a:p>
            <a:r>
              <a:rPr lang="en-US" sz="2400" dirty="0"/>
              <a:t>Strict turn order -&gt; time division multiple access</a:t>
            </a:r>
          </a:p>
          <a:p>
            <a:r>
              <a:rPr lang="en-US" sz="2400" dirty="0"/>
              <a:t>Just speak and hope it works -&gt; ALOHA</a:t>
            </a:r>
          </a:p>
          <a:p>
            <a:r>
              <a:rPr lang="en-US" sz="2400" dirty="0"/>
              <a:t>Everybody sing at different tones -&gt; frequency division multiple access</a:t>
            </a:r>
            <a:br>
              <a:rPr lang="en-US" sz="2400" dirty="0"/>
            </a:br>
            <a:r>
              <a:rPr lang="en-US" sz="2400" dirty="0"/>
              <a:t>(stretching the metaphor)</a:t>
            </a:r>
          </a:p>
          <a:p>
            <a:pPr lvl="1"/>
            <a:endParaRPr lang="en-US" sz="2000" dirty="0"/>
          </a:p>
          <a:p>
            <a:r>
              <a:rPr lang="en-US" sz="2400" dirty="0"/>
              <a:t>Others?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A909-912C-428D-AA02-A0E63A13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82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4AB6-B35B-41DC-A853-B7917C37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421F-2F5C-48F0-BA55-13C5EFD0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ALOHAnet</a:t>
            </a:r>
            <a:r>
              <a:rPr lang="en-US" dirty="0"/>
              <a:t> (1971)</a:t>
            </a:r>
          </a:p>
          <a:p>
            <a:pPr lvl="1"/>
            <a:r>
              <a:rPr lang="en-US" dirty="0"/>
              <a:t>University of Hawaii – Norman Abramson</a:t>
            </a:r>
          </a:p>
          <a:p>
            <a:pPr lvl="1"/>
            <a:r>
              <a:rPr lang="en-US" dirty="0"/>
              <a:t>First demonstration of wireless packet network</a:t>
            </a:r>
          </a:p>
          <a:p>
            <a:pPr lvl="1"/>
            <a:endParaRPr lang="en-US" dirty="0"/>
          </a:p>
          <a:p>
            <a:r>
              <a:rPr lang="en-US" dirty="0"/>
              <a:t>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you have data to send, send 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Two (or more) simultaneous transmissions will collide and be lost</a:t>
            </a:r>
          </a:p>
          <a:p>
            <a:pPr lvl="1"/>
            <a:r>
              <a:rPr lang="en-US" dirty="0"/>
              <a:t>Wait a duration of time for an acknowledgement</a:t>
            </a:r>
          </a:p>
          <a:p>
            <a:pPr lvl="1"/>
            <a:r>
              <a:rPr lang="en-US" dirty="0"/>
              <a:t>If transmission was lost, try sending again “later”</a:t>
            </a:r>
          </a:p>
          <a:p>
            <a:pPr lvl="2"/>
            <a:r>
              <a:rPr lang="en-US" dirty="0"/>
              <a:t>Want some kind of exponential </a:t>
            </a:r>
            <a:r>
              <a:rPr lang="en-US" dirty="0" err="1"/>
              <a:t>backoff</a:t>
            </a:r>
            <a:r>
              <a:rPr lang="en-US" dirty="0"/>
              <a:t> scheme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015BE-E7EC-4932-BD6A-01DE833B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06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72E6-1FA5-44C8-B9B4-7E15A07E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CSMA/CA – Carrier Sense Multiple Access with Collision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2D8E-2602-4BFD-9874-EF686A58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listen for a duration and determine if anyone is transmitting</a:t>
            </a:r>
          </a:p>
          <a:p>
            <a:pPr lvl="1"/>
            <a:r>
              <a:rPr lang="en-US" dirty="0"/>
              <a:t>If idle, you can transmit</a:t>
            </a:r>
          </a:p>
          <a:p>
            <a:pPr lvl="1"/>
            <a:r>
              <a:rPr lang="en-US" dirty="0"/>
              <a:t>If busy, wait and try again later</a:t>
            </a:r>
          </a:p>
          <a:p>
            <a:endParaRPr lang="en-US" dirty="0"/>
          </a:p>
          <a:p>
            <a:r>
              <a:rPr lang="en-US" dirty="0"/>
              <a:t>“listen before send”</a:t>
            </a:r>
          </a:p>
          <a:p>
            <a:endParaRPr lang="en-US" dirty="0"/>
          </a:p>
          <a:p>
            <a:r>
              <a:rPr lang="en-US" dirty="0"/>
              <a:t>More expensive than Aloha, but far more reliable</a:t>
            </a:r>
          </a:p>
          <a:p>
            <a:pPr lvl="1"/>
            <a:r>
              <a:rPr lang="en-US" dirty="0"/>
              <a:t>Higher energy and lower data rate due to time spent listening</a:t>
            </a:r>
          </a:p>
          <a:p>
            <a:pPr lvl="1"/>
            <a:r>
              <a:rPr lang="en-US" dirty="0"/>
              <a:t>Don’t mess up messages that have already started</a:t>
            </a:r>
          </a:p>
          <a:p>
            <a:pPr lvl="2"/>
            <a:r>
              <a:rPr lang="en-US" dirty="0"/>
              <a:t>Collisions can only occur if there are multiple waiting devices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F1F2-D3DB-4CE4-8002-0CBF6484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36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371-FD6E-4435-BCBC-20F445E3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TDMA – Time Division Multiple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E777-C03C-48E6-BAC6-BF144C1F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transmissions in time</a:t>
            </a:r>
          </a:p>
          <a:p>
            <a:pPr lvl="1"/>
            <a:r>
              <a:rPr lang="en-US" dirty="0"/>
              <a:t>Devices share the same channel</a:t>
            </a:r>
          </a:p>
          <a:p>
            <a:pPr lvl="1"/>
            <a:endParaRPr lang="en-US" dirty="0"/>
          </a:p>
          <a:p>
            <a:r>
              <a:rPr lang="en-US" dirty="0"/>
              <a:t>Splits time into fixed-length windows</a:t>
            </a:r>
          </a:p>
          <a:p>
            <a:pPr lvl="1"/>
            <a:r>
              <a:rPr lang="en-US" dirty="0"/>
              <a:t>Each device is assigned one or more windows</a:t>
            </a:r>
          </a:p>
          <a:p>
            <a:pPr lvl="1"/>
            <a:r>
              <a:rPr lang="en-US" dirty="0"/>
              <a:t>Can build a priority system here with uneven split among devices</a:t>
            </a:r>
          </a:p>
          <a:p>
            <a:pPr lvl="1"/>
            <a:endParaRPr lang="en-US" dirty="0"/>
          </a:p>
          <a:p>
            <a:r>
              <a:rPr lang="en-US" dirty="0"/>
              <a:t>Requires synchronization between devices</a:t>
            </a:r>
          </a:p>
          <a:p>
            <a:pPr lvl="1"/>
            <a:r>
              <a:rPr lang="en-US" dirty="0"/>
              <a:t>Often devices must listen periodically to resynchronize</a:t>
            </a:r>
          </a:p>
          <a:p>
            <a:pPr lvl="1"/>
            <a:r>
              <a:rPr lang="en-US" dirty="0"/>
              <a:t>Less efficient use of slots reduce synchronization</a:t>
            </a:r>
          </a:p>
          <a:p>
            <a:pPr lvl="2"/>
            <a:r>
              <a:rPr lang="en-US" dirty="0"/>
              <a:t>Large guard windows. E.g., 1.5 second slot for a 1 second 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1DC1-6E50-4237-AF70-609176F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8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Wireless Communication Overview</a:t>
            </a:r>
          </a:p>
          <a:p>
            <a:endParaRPr lang="en-US" dirty="0"/>
          </a:p>
          <a:p>
            <a:r>
              <a:rPr lang="en-US" b="1" dirty="0"/>
              <a:t>Wireless Protocols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b="1" dirty="0"/>
              <a:t>Bluetooth Low Energy</a:t>
            </a:r>
          </a:p>
          <a:p>
            <a:pPr lvl="1"/>
            <a:r>
              <a:rPr lang="en-US" b="1" dirty="0"/>
              <a:t>802.15.4</a:t>
            </a:r>
          </a:p>
          <a:p>
            <a:pPr lvl="1"/>
            <a:r>
              <a:rPr lang="en-US" b="1" dirty="0"/>
              <a:t>WiFi</a:t>
            </a:r>
          </a:p>
          <a:p>
            <a:pPr lvl="1"/>
            <a:r>
              <a:rPr lang="en-US" b="1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82067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</p:spTree>
    <p:extLst>
      <p:ext uri="{BB962C8B-B14F-4D97-AF65-F5344CB8AC3E}">
        <p14:creationId xmlns:p14="http://schemas.microsoft.com/office/powerpoint/2010/main" val="1312237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2E15F00-1519-9B4D-A2F5-70FB7014D1DE}"/>
              </a:ext>
            </a:extLst>
          </p:cNvPr>
          <p:cNvSpPr/>
          <p:nvPr/>
        </p:nvSpPr>
        <p:spPr>
          <a:xfrm>
            <a:off x="3950403" y="1548087"/>
            <a:ext cx="1792692" cy="1550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</p:spTree>
    <p:extLst>
      <p:ext uri="{BB962C8B-B14F-4D97-AF65-F5344CB8AC3E}">
        <p14:creationId xmlns:p14="http://schemas.microsoft.com/office/powerpoint/2010/main" val="932091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2E15F00-1519-9B4D-A2F5-70FB7014D1DE}"/>
              </a:ext>
            </a:extLst>
          </p:cNvPr>
          <p:cNvSpPr/>
          <p:nvPr/>
        </p:nvSpPr>
        <p:spPr>
          <a:xfrm>
            <a:off x="3950403" y="1548087"/>
            <a:ext cx="1792692" cy="1550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4A4C492D-AC24-4ED0-86AB-09771B490CDF}"/>
              </a:ext>
            </a:extLst>
          </p:cNvPr>
          <p:cNvSpPr/>
          <p:nvPr/>
        </p:nvSpPr>
        <p:spPr>
          <a:xfrm>
            <a:off x="6317669" y="1884076"/>
            <a:ext cx="1688454" cy="1550883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381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Cellular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1539335E-A545-4124-B0F5-907FA165173F}"/>
              </a:ext>
            </a:extLst>
          </p:cNvPr>
          <p:cNvSpPr/>
          <p:nvPr/>
        </p:nvSpPr>
        <p:spPr>
          <a:xfrm>
            <a:off x="6126000" y="3846006"/>
            <a:ext cx="2423183" cy="1129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Low-Power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Wide-Area Networks</a:t>
            </a:r>
          </a:p>
        </p:txBody>
      </p:sp>
    </p:spTree>
    <p:extLst>
      <p:ext uri="{BB962C8B-B14F-4D97-AF65-F5344CB8AC3E}">
        <p14:creationId xmlns:p14="http://schemas.microsoft.com/office/powerpoint/2010/main" val="2922230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275902-F8E5-5D45-B09E-D86028001890}"/>
              </a:ext>
            </a:extLst>
          </p:cNvPr>
          <p:cNvCxnSpPr/>
          <p:nvPr/>
        </p:nvCxnSpPr>
        <p:spPr>
          <a:xfrm flipH="1">
            <a:off x="1747728" y="5793156"/>
            <a:ext cx="655781" cy="48508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C55C0A-6000-AC43-AE92-FC8749D2D3E8}"/>
              </a:ext>
            </a:extLst>
          </p:cNvPr>
          <p:cNvCxnSpPr>
            <a:cxnSpLocks/>
          </p:cNvCxnSpPr>
          <p:nvPr/>
        </p:nvCxnSpPr>
        <p:spPr>
          <a:xfrm flipV="1">
            <a:off x="9106628" y="961581"/>
            <a:ext cx="631768" cy="47533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85BDFF-5063-4CD7-B9F3-B7926350EAE8}"/>
              </a:ext>
            </a:extLst>
          </p:cNvPr>
          <p:cNvSpPr txBox="1"/>
          <p:nvPr/>
        </p:nvSpPr>
        <p:spPr>
          <a:xfrm>
            <a:off x="1463063" y="5044361"/>
            <a:ext cx="185524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Power</a:t>
            </a:r>
            <a:b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Lower Cost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191E50-B50E-4084-A306-85E677FF84D4}"/>
              </a:ext>
            </a:extLst>
          </p:cNvPr>
          <p:cNvSpPr txBox="1"/>
          <p:nvPr/>
        </p:nvSpPr>
        <p:spPr>
          <a:xfrm>
            <a:off x="8331737" y="1436918"/>
            <a:ext cx="1971265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Power</a:t>
            </a:r>
            <a:b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Higher Cost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2E15F00-1519-9B4D-A2F5-70FB7014D1DE}"/>
              </a:ext>
            </a:extLst>
          </p:cNvPr>
          <p:cNvSpPr/>
          <p:nvPr/>
        </p:nvSpPr>
        <p:spPr>
          <a:xfrm>
            <a:off x="3950403" y="1548087"/>
            <a:ext cx="1792692" cy="1550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4A4C492D-AC24-4ED0-86AB-09771B490CDF}"/>
              </a:ext>
            </a:extLst>
          </p:cNvPr>
          <p:cNvSpPr/>
          <p:nvPr/>
        </p:nvSpPr>
        <p:spPr>
          <a:xfrm>
            <a:off x="6317669" y="1884076"/>
            <a:ext cx="1688454" cy="1550883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381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Cellular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1539335E-A545-4124-B0F5-907FA165173F}"/>
              </a:ext>
            </a:extLst>
          </p:cNvPr>
          <p:cNvSpPr/>
          <p:nvPr/>
        </p:nvSpPr>
        <p:spPr>
          <a:xfrm>
            <a:off x="6126000" y="3846006"/>
            <a:ext cx="2423183" cy="1129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Low-Power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Wide-Area Networks</a:t>
            </a:r>
          </a:p>
        </p:txBody>
      </p:sp>
    </p:spTree>
    <p:extLst>
      <p:ext uri="{BB962C8B-B14F-4D97-AF65-F5344CB8AC3E}">
        <p14:creationId xmlns:p14="http://schemas.microsoft.com/office/powerpoint/2010/main" val="268365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important issues in wireless communication</a:t>
            </a:r>
          </a:p>
          <a:p>
            <a:pPr lvl="1"/>
            <a:r>
              <a:rPr lang="en-US" dirty="0"/>
              <a:t>Physical and Data Link layers particularly</a:t>
            </a:r>
          </a:p>
          <a:p>
            <a:endParaRPr lang="en-US" dirty="0"/>
          </a:p>
          <a:p>
            <a:r>
              <a:rPr lang="en-US" dirty="0"/>
              <a:t>Describe several wireless networks that are very important to modern Internet of Things devices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Thread and Zigbee (802.15.4)</a:t>
            </a:r>
          </a:p>
          <a:p>
            <a:pPr lvl="1"/>
            <a:r>
              <a:rPr lang="en-US" dirty="0"/>
              <a:t>WiFi (802.11)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E6132-5E30-44FE-A07D-D10AF903E223}"/>
              </a:ext>
            </a:extLst>
          </p:cNvPr>
          <p:cNvSpPr txBox="1"/>
          <p:nvPr/>
        </p:nvSpPr>
        <p:spPr>
          <a:xfrm>
            <a:off x="6479219" y="3696237"/>
            <a:ext cx="265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Microbit</a:t>
            </a:r>
            <a:r>
              <a:rPr lang="en-US" dirty="0"/>
              <a:t> supports these!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2AF1FEC-1372-430A-9F92-0AD0CD7A232B}"/>
              </a:ext>
            </a:extLst>
          </p:cNvPr>
          <p:cNvSpPr/>
          <p:nvPr/>
        </p:nvSpPr>
        <p:spPr>
          <a:xfrm>
            <a:off x="5872766" y="3512087"/>
            <a:ext cx="463640" cy="77657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41F6-2976-4199-A0D3-BA9827C9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Low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7447-E6E2-4865-B539-397D01FD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Classic was good for enabling device to device communication</a:t>
            </a:r>
          </a:p>
          <a:p>
            <a:pPr lvl="1"/>
            <a:r>
              <a:rPr lang="en-US" dirty="0"/>
              <a:t>But not particularly fast discovery or low energy operation</a:t>
            </a:r>
          </a:p>
          <a:p>
            <a:pPr lvl="1"/>
            <a:endParaRPr lang="en-US" dirty="0"/>
          </a:p>
          <a:p>
            <a:r>
              <a:rPr lang="en-US" dirty="0"/>
              <a:t>Bluetooth Low Energy was developed to improve this</a:t>
            </a:r>
          </a:p>
          <a:p>
            <a:pPr lvl="1"/>
            <a:r>
              <a:rPr lang="en-US" dirty="0"/>
              <a:t>Focuses on low-energy interactions</a:t>
            </a:r>
          </a:p>
          <a:p>
            <a:pPr lvl="1"/>
            <a:r>
              <a:rPr lang="en-US" dirty="0"/>
              <a:t>Much lower throughput that Bluetooth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Supported by hardware devices already in smartphones</a:t>
            </a:r>
          </a:p>
          <a:p>
            <a:pPr lvl="1"/>
            <a:r>
              <a:rPr lang="en-US" dirty="0"/>
              <a:t>Humans can interact directly with nearby devices!!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637C7-4A50-42FD-86BD-BECD2084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78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Advertising</a:t>
            </a:r>
          </a:p>
          <a:p>
            <a:pPr lvl="1"/>
            <a:r>
              <a:rPr lang="en-US" dirty="0"/>
              <a:t>Discovery</a:t>
            </a:r>
          </a:p>
          <a:p>
            <a:pPr lvl="1"/>
            <a:r>
              <a:rPr lang="en-US" dirty="0"/>
              <a:t>Advertisements – broadcast messages indicating device details</a:t>
            </a:r>
          </a:p>
          <a:p>
            <a:pPr lvl="1"/>
            <a:r>
              <a:rPr lang="en-US" dirty="0"/>
              <a:t>Ephemeral, </a:t>
            </a:r>
            <a:r>
              <a:rPr lang="en-US" dirty="0" err="1"/>
              <a:t>uni</a:t>
            </a:r>
            <a:r>
              <a:rPr lang="en-US" dirty="0"/>
              <a:t>-directional communication from Advertiser to Scanner(s)</a:t>
            </a:r>
          </a:p>
          <a:p>
            <a:pPr lvl="1"/>
            <a:r>
              <a:rPr lang="en-US" dirty="0"/>
              <a:t>ALOHA access control</a:t>
            </a:r>
          </a:p>
          <a:p>
            <a:pPr lvl="1"/>
            <a:endParaRPr lang="en-US" dirty="0"/>
          </a:p>
          <a:p>
            <a:r>
              <a:rPr lang="en-US" dirty="0"/>
              <a:t>Connections</a:t>
            </a:r>
          </a:p>
          <a:p>
            <a:pPr lvl="1"/>
            <a:r>
              <a:rPr lang="en-US" dirty="0"/>
              <a:t>Interaction</a:t>
            </a:r>
          </a:p>
          <a:p>
            <a:pPr lvl="1"/>
            <a:r>
              <a:rPr lang="en-US" dirty="0"/>
              <a:t>Bi-directional communication between Peripheral and Central</a:t>
            </a:r>
          </a:p>
          <a:p>
            <a:pPr lvl="1"/>
            <a:r>
              <a:rPr lang="en-US" dirty="0"/>
              <a:t>Maintained for some duration</a:t>
            </a:r>
          </a:p>
          <a:p>
            <a:pPr lvl="1"/>
            <a:r>
              <a:rPr lang="en-US" dirty="0"/>
              <a:t>TDMA access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68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8FA0-3A8F-4AFF-89AD-9F2EE6B1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network topology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33ABB-34F6-4A51-B7BD-2CA0098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86AEA0-0C65-4BA8-B59B-E38CF44363FC}"/>
              </a:ext>
            </a:extLst>
          </p:cNvPr>
          <p:cNvSpPr/>
          <p:nvPr/>
        </p:nvSpPr>
        <p:spPr>
          <a:xfrm>
            <a:off x="5747646" y="516731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22D0DE-D14B-44C4-AC89-E68A005E98C8}"/>
              </a:ext>
            </a:extLst>
          </p:cNvPr>
          <p:cNvSpPr/>
          <p:nvPr/>
        </p:nvSpPr>
        <p:spPr>
          <a:xfrm>
            <a:off x="892342" y="3205183"/>
            <a:ext cx="1462088" cy="1462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F1D2E-8CA3-4C03-8731-EA7C042804D6}"/>
              </a:ext>
            </a:extLst>
          </p:cNvPr>
          <p:cNvSpPr/>
          <p:nvPr/>
        </p:nvSpPr>
        <p:spPr>
          <a:xfrm>
            <a:off x="2574371" y="516731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D3F173-5991-4FCF-BC3F-63DA485E592F}"/>
              </a:ext>
            </a:extLst>
          </p:cNvPr>
          <p:cNvSpPr/>
          <p:nvPr/>
        </p:nvSpPr>
        <p:spPr>
          <a:xfrm>
            <a:off x="10045682" y="489426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49D89C-0150-4C76-AFBE-32948BFB3A3D}"/>
              </a:ext>
            </a:extLst>
          </p:cNvPr>
          <p:cNvSpPr/>
          <p:nvPr/>
        </p:nvSpPr>
        <p:spPr>
          <a:xfrm>
            <a:off x="906154" y="1075134"/>
            <a:ext cx="1462088" cy="1462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FF1300-3DEF-43AB-B87E-D56EF21DE92F}"/>
              </a:ext>
            </a:extLst>
          </p:cNvPr>
          <p:cNvSpPr/>
          <p:nvPr/>
        </p:nvSpPr>
        <p:spPr>
          <a:xfrm>
            <a:off x="4104918" y="2122950"/>
            <a:ext cx="1462088" cy="14620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Central &amp; Scanner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108C15-AAFD-4E68-9088-B657D2427557}"/>
              </a:ext>
            </a:extLst>
          </p:cNvPr>
          <p:cNvSpPr/>
          <p:nvPr/>
        </p:nvSpPr>
        <p:spPr>
          <a:xfrm>
            <a:off x="7750644" y="2346318"/>
            <a:ext cx="1462088" cy="14620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Scanner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4CCBA1A-549B-4478-BE9B-A826043EC8DA}"/>
              </a:ext>
            </a:extLst>
          </p:cNvPr>
          <p:cNvSpPr/>
          <p:nvPr/>
        </p:nvSpPr>
        <p:spPr>
          <a:xfrm rot="1003240">
            <a:off x="2463204" y="1862365"/>
            <a:ext cx="1684421" cy="685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9A2CE49B-1EDE-455F-BECA-0482D5ED5268}"/>
              </a:ext>
            </a:extLst>
          </p:cNvPr>
          <p:cNvSpPr/>
          <p:nvPr/>
        </p:nvSpPr>
        <p:spPr>
          <a:xfrm rot="20560918">
            <a:off x="2354856" y="3015266"/>
            <a:ext cx="1684421" cy="685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9724F69-5473-47F5-8E33-C659A85A7B2A}"/>
              </a:ext>
            </a:extLst>
          </p:cNvPr>
          <p:cNvSpPr/>
          <p:nvPr/>
        </p:nvSpPr>
        <p:spPr>
          <a:xfrm rot="17665400">
            <a:off x="3196534" y="4054978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2FA9DC2-6FB4-41FA-A2D5-142DD37786DF}"/>
              </a:ext>
            </a:extLst>
          </p:cNvPr>
          <p:cNvSpPr/>
          <p:nvPr/>
        </p:nvSpPr>
        <p:spPr>
          <a:xfrm rot="14583970">
            <a:off x="4727081" y="4010853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5AB62B-8BEC-4FC2-AFCF-D45BD71DC31C}"/>
              </a:ext>
            </a:extLst>
          </p:cNvPr>
          <p:cNvSpPr/>
          <p:nvPr/>
        </p:nvSpPr>
        <p:spPr>
          <a:xfrm rot="18374189">
            <a:off x="6571805" y="4167007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9E4FC8E-F0C3-46D2-BAC6-09F46C5DDFF2}"/>
              </a:ext>
            </a:extLst>
          </p:cNvPr>
          <p:cNvSpPr/>
          <p:nvPr/>
        </p:nvSpPr>
        <p:spPr>
          <a:xfrm rot="13969085">
            <a:off x="8751654" y="3976641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</p:spTree>
    <p:extLst>
      <p:ext uri="{BB962C8B-B14F-4D97-AF65-F5344CB8AC3E}">
        <p14:creationId xmlns:p14="http://schemas.microsoft.com/office/powerpoint/2010/main" val="1049812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B769-70A5-48EA-A501-608FCB1F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&amp; Thread &amp; Zigbee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9C06-491A-4E28-AB0C-9235D7ED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802.15.4 is a low-energy physical layer</a:t>
            </a:r>
          </a:p>
          <a:p>
            <a:pPr lvl="1"/>
            <a:r>
              <a:rPr lang="en-US" dirty="0"/>
              <a:t>Radio chips have been widely available for 15-20 years</a:t>
            </a:r>
          </a:p>
          <a:p>
            <a:pPr lvl="1"/>
            <a:endParaRPr lang="en-US" dirty="0"/>
          </a:p>
          <a:p>
            <a:r>
              <a:rPr lang="en-US" i="1" dirty="0"/>
              <a:t>Significant</a:t>
            </a:r>
            <a:r>
              <a:rPr lang="en-US" dirty="0"/>
              <a:t> amounts of sensor network research have focused on building layers on top of 802.15.4</a:t>
            </a:r>
          </a:p>
          <a:p>
            <a:pPr lvl="1"/>
            <a:r>
              <a:rPr lang="en-US" dirty="0"/>
              <a:t>Access control layers (CSMA)</a:t>
            </a:r>
          </a:p>
          <a:p>
            <a:pPr lvl="1"/>
            <a:r>
              <a:rPr lang="en-US" dirty="0"/>
              <a:t>Network layers</a:t>
            </a:r>
          </a:p>
          <a:p>
            <a:pPr lvl="1"/>
            <a:endParaRPr lang="en-US" dirty="0"/>
          </a:p>
          <a:p>
            <a:r>
              <a:rPr lang="en-US" dirty="0"/>
              <a:t>Thread is a selection of these possibilities to make a network</a:t>
            </a:r>
          </a:p>
          <a:p>
            <a:pPr lvl="1"/>
            <a:r>
              <a:rPr lang="en-US" dirty="0"/>
              <a:t>Uses IPv6 networking!!</a:t>
            </a:r>
          </a:p>
          <a:p>
            <a:pPr lvl="1"/>
            <a:endParaRPr lang="en-US" dirty="0"/>
          </a:p>
          <a:p>
            <a:r>
              <a:rPr lang="en-US" dirty="0"/>
              <a:t>Zigbee makes slightly different selections</a:t>
            </a:r>
          </a:p>
          <a:p>
            <a:pPr lvl="1"/>
            <a:r>
              <a:rPr lang="en-US" dirty="0"/>
              <a:t>Focuses on automatic interpretation and discovery of sensors and actuators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5380A-609F-4AC9-BCDF-968CDBB7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32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372-BDC9-44DD-9351-FC93F57B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DCF5-B0CC-4503-ADE0-E5393F32C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Expects use cases as Star or Mesh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6790E-4977-4144-9885-117AE57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79C2D-A3F2-476C-81C4-21426357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99" y="1952036"/>
            <a:ext cx="744959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29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3A9-0601-477E-B620-0DDE115E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(802.11)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6CD5-AFC3-42B9-B21D-278E2F83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Ubiquitous wireless communication</a:t>
            </a:r>
          </a:p>
          <a:p>
            <a:pPr lvl="1"/>
            <a:r>
              <a:rPr lang="en-US" dirty="0"/>
              <a:t>High energy requirements for high throughput communication</a:t>
            </a:r>
          </a:p>
          <a:p>
            <a:pPr lvl="1"/>
            <a:endParaRPr lang="en-US" dirty="0"/>
          </a:p>
          <a:p>
            <a:r>
              <a:rPr lang="en-US" dirty="0"/>
              <a:t>Now accessible through relatively low power radios</a:t>
            </a:r>
          </a:p>
          <a:p>
            <a:pPr lvl="1"/>
            <a:r>
              <a:rPr lang="en-US" dirty="0"/>
              <a:t>ESP32, Electric Imp, and company</a:t>
            </a:r>
          </a:p>
          <a:p>
            <a:pPr lvl="1"/>
            <a:r>
              <a:rPr lang="en-US" dirty="0"/>
              <a:t>Still significantly more effort than BLE or Thread</a:t>
            </a:r>
          </a:p>
          <a:p>
            <a:pPr lvl="1"/>
            <a:endParaRPr lang="en-US" dirty="0"/>
          </a:p>
          <a:p>
            <a:r>
              <a:rPr lang="en-US" dirty="0"/>
              <a:t>IoT devices can use the same </a:t>
            </a:r>
            <a:r>
              <a:rPr lang="en-US" dirty="0" err="1"/>
              <a:t>WiFi</a:t>
            </a:r>
            <a:r>
              <a:rPr lang="en-US" dirty="0"/>
              <a:t> that’s already available</a:t>
            </a:r>
          </a:p>
          <a:p>
            <a:pPr lvl="1"/>
            <a:r>
              <a:rPr lang="en-US" dirty="0"/>
              <a:t>No need for additional infrastructure!!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26DB6-BF6F-4424-9C22-2C4D5E7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57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564E-B8F1-4B0D-B92B-BCC9D93E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major amendments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8CE3-857E-4176-B412-C223C382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802.11b was very popular but is now usually unsupported</a:t>
            </a:r>
          </a:p>
          <a:p>
            <a:r>
              <a:rPr lang="en-US" dirty="0"/>
              <a:t>802.11a never saw major deployment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WiFi</a:t>
            </a:r>
            <a:r>
              <a:rPr lang="en-US" dirty="0"/>
              <a:t> Alliance rebranded 802.11ac as “</a:t>
            </a:r>
            <a:r>
              <a:rPr lang="en-US" dirty="0" err="1"/>
              <a:t>WiFi</a:t>
            </a:r>
            <a:r>
              <a:rPr lang="en-US" dirty="0"/>
              <a:t> 5” and backported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ECB40-F81A-488D-84D9-B7424059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12377C1-BDF4-4689-8A92-8995ACB09CF6}"/>
              </a:ext>
            </a:extLst>
          </p:cNvPr>
          <p:cNvGraphicFramePr>
            <a:graphicFrameLocks noGrp="1"/>
          </p:cNvGraphicFramePr>
          <p:nvPr/>
        </p:nvGraphicFramePr>
        <p:xfrm>
          <a:off x="1438441" y="1143000"/>
          <a:ext cx="9311106" cy="27736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87309">
                  <a:extLst>
                    <a:ext uri="{9D8B030D-6E8A-4147-A177-3AD203B41FA5}">
                      <a16:colId xmlns:a16="http://schemas.microsoft.com/office/drawing/2014/main" val="2408432903"/>
                    </a:ext>
                  </a:extLst>
                </a:gridCol>
                <a:gridCol w="1357616">
                  <a:extLst>
                    <a:ext uri="{9D8B030D-6E8A-4147-A177-3AD203B41FA5}">
                      <a16:colId xmlns:a16="http://schemas.microsoft.com/office/drawing/2014/main" val="1423973458"/>
                    </a:ext>
                  </a:extLst>
                </a:gridCol>
                <a:gridCol w="908049">
                  <a:extLst>
                    <a:ext uri="{9D8B030D-6E8A-4147-A177-3AD203B41FA5}">
                      <a16:colId xmlns:a16="http://schemas.microsoft.com/office/drawing/2014/main" val="58224141"/>
                    </a:ext>
                  </a:extLst>
                </a:gridCol>
                <a:gridCol w="1599896">
                  <a:extLst>
                    <a:ext uri="{9D8B030D-6E8A-4147-A177-3AD203B41FA5}">
                      <a16:colId xmlns:a16="http://schemas.microsoft.com/office/drawing/2014/main" val="1518310121"/>
                    </a:ext>
                  </a:extLst>
                </a:gridCol>
                <a:gridCol w="2017887">
                  <a:extLst>
                    <a:ext uri="{9D8B030D-6E8A-4147-A177-3AD203B41FA5}">
                      <a16:colId xmlns:a16="http://schemas.microsoft.com/office/drawing/2014/main" val="436619150"/>
                    </a:ext>
                  </a:extLst>
                </a:gridCol>
                <a:gridCol w="1548034">
                  <a:extLst>
                    <a:ext uri="{9D8B030D-6E8A-4147-A177-3AD203B41FA5}">
                      <a16:colId xmlns:a16="http://schemas.microsoft.com/office/drawing/2014/main" val="2654513425"/>
                    </a:ext>
                  </a:extLst>
                </a:gridCol>
                <a:gridCol w="1392315">
                  <a:extLst>
                    <a:ext uri="{9D8B030D-6E8A-4147-A177-3AD203B41FA5}">
                      <a16:colId xmlns:a16="http://schemas.microsoft.com/office/drawing/2014/main" val="3380897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Max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4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DSSS/FHSS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60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2.4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DSSS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1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54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5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54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0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2.4/5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 + MIMO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1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 + MIMO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3.4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501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797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8113-749A-46FA-81EB-3700C601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 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1AFB-BA47-49E5-BDBD-DDFE504F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921534"/>
            <a:ext cx="10972800" cy="1250665"/>
          </a:xfrm>
        </p:spPr>
        <p:txBody>
          <a:bodyPr/>
          <a:lstStyle/>
          <a:p>
            <a:r>
              <a:rPr lang="en-US" dirty="0"/>
              <a:t>More bandwidth means higher data rate (with same error rate)</a:t>
            </a:r>
          </a:p>
          <a:p>
            <a:r>
              <a:rPr lang="en-US" dirty="0"/>
              <a:t>5 GHz band allows larger bandwidth allocations for more data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1D58C-590B-4983-9934-F81B4D0C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6F6AF-038B-4FB2-94BA-A12B567CC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61" b="36214"/>
          <a:stretch/>
        </p:blipFill>
        <p:spPr>
          <a:xfrm>
            <a:off x="607595" y="1143000"/>
            <a:ext cx="10981012" cy="35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79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2476D4-9A1B-234C-8A1A-5C7339DA078A}"/>
              </a:ext>
            </a:extLst>
          </p:cNvPr>
          <p:cNvSpPr/>
          <p:nvPr/>
        </p:nvSpPr>
        <p:spPr>
          <a:xfrm>
            <a:off x="415600" y="1536633"/>
            <a:ext cx="6499107" cy="455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LPWANS: How do we collect data from a sensor?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499107" cy="45552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Manually collect measurements</a:t>
            </a:r>
          </a:p>
          <a:p>
            <a:pPr lvl="1"/>
            <a:r>
              <a:rPr lang="en-US" dirty="0"/>
              <a:t>Too much work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Connect it to </a:t>
            </a:r>
            <a:r>
              <a:rPr lang="en-US" dirty="0" err="1"/>
              <a:t>WiFi</a:t>
            </a:r>
            <a:r>
              <a:rPr lang="en-US" dirty="0"/>
              <a:t> (or Ethernet)</a:t>
            </a:r>
          </a:p>
          <a:p>
            <a:pPr lvl="1"/>
            <a:r>
              <a:rPr lang="en-US" dirty="0"/>
              <a:t>Too many separate networks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Pay for cellular access</a:t>
            </a:r>
          </a:p>
          <a:p>
            <a:pPr lvl="1"/>
            <a:r>
              <a:rPr lang="en-US" dirty="0"/>
              <a:t>Too expensive for many devices</a:t>
            </a:r>
          </a:p>
        </p:txBody>
      </p:sp>
      <p:sp>
        <p:nvSpPr>
          <p:cNvPr id="72" name="Regular Pentagon 71">
            <a:extLst>
              <a:ext uri="{FF2B5EF4-FFF2-40B4-BE49-F238E27FC236}">
                <a16:creationId xmlns:a16="http://schemas.microsoft.com/office/drawing/2014/main" id="{36F8451C-A454-0E4E-8C38-5B24DE0A5B95}"/>
              </a:ext>
            </a:extLst>
          </p:cNvPr>
          <p:cNvSpPr/>
          <p:nvPr/>
        </p:nvSpPr>
        <p:spPr>
          <a:xfrm>
            <a:off x="9347079" y="2441093"/>
            <a:ext cx="89125" cy="84881"/>
          </a:xfrm>
          <a:prstGeom prst="pentag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5BE3B0-E4C6-6E40-8E8E-2D389CEAEF81}"/>
              </a:ext>
            </a:extLst>
          </p:cNvPr>
          <p:cNvSpPr/>
          <p:nvPr/>
        </p:nvSpPr>
        <p:spPr>
          <a:xfrm>
            <a:off x="840510" y="2244437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C25A5-2255-D843-B5E1-6B2FAAB1CECD}"/>
              </a:ext>
            </a:extLst>
          </p:cNvPr>
          <p:cNvSpPr/>
          <p:nvPr/>
        </p:nvSpPr>
        <p:spPr>
          <a:xfrm>
            <a:off x="572655" y="3700385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8697C-5EB3-9043-AC21-54190837BED0}"/>
              </a:ext>
            </a:extLst>
          </p:cNvPr>
          <p:cNvSpPr/>
          <p:nvPr/>
        </p:nvSpPr>
        <p:spPr>
          <a:xfrm>
            <a:off x="840510" y="5156333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43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 anchor="ctr"/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LPWANS: How do we collect data from MANY sensors?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499107" cy="45552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Manually collect measurements</a:t>
            </a:r>
          </a:p>
          <a:p>
            <a:pPr lvl="1"/>
            <a:r>
              <a:rPr lang="en-US" dirty="0"/>
              <a:t>Too much work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Connect it to </a:t>
            </a:r>
            <a:r>
              <a:rPr lang="en-US" dirty="0" err="1"/>
              <a:t>WiFi</a:t>
            </a:r>
            <a:r>
              <a:rPr lang="en-US" dirty="0"/>
              <a:t> (or Ethernet)</a:t>
            </a:r>
          </a:p>
          <a:p>
            <a:pPr lvl="1"/>
            <a:r>
              <a:rPr lang="en-US" dirty="0"/>
              <a:t>Too many separate networks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Pay for cellular access</a:t>
            </a:r>
          </a:p>
          <a:p>
            <a:pPr lvl="1"/>
            <a:r>
              <a:rPr lang="en-US" dirty="0"/>
              <a:t>Too expensive for many devices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E6470C-04DC-3A45-BEF1-69CBEBA5DB6C}"/>
              </a:ext>
            </a:extLst>
          </p:cNvPr>
          <p:cNvGrpSpPr/>
          <p:nvPr/>
        </p:nvGrpSpPr>
        <p:grpSpPr>
          <a:xfrm>
            <a:off x="7103403" y="899088"/>
            <a:ext cx="3717687" cy="5583992"/>
            <a:chOff x="5327552" y="674316"/>
            <a:chExt cx="2788265" cy="4187994"/>
          </a:xfrm>
        </p:grpSpPr>
        <p:sp>
          <p:nvSpPr>
            <p:cNvPr id="22" name="Regular Pentagon 21">
              <a:extLst>
                <a:ext uri="{FF2B5EF4-FFF2-40B4-BE49-F238E27FC236}">
                  <a16:creationId xmlns:a16="http://schemas.microsoft.com/office/drawing/2014/main" id="{4C155B15-1C4A-E645-8543-2186310BC6B6}"/>
                </a:ext>
              </a:extLst>
            </p:cNvPr>
            <p:cNvSpPr/>
            <p:nvPr/>
          </p:nvSpPr>
          <p:spPr>
            <a:xfrm>
              <a:off x="5926913" y="304087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gular Pentagon 22">
              <a:extLst>
                <a:ext uri="{FF2B5EF4-FFF2-40B4-BE49-F238E27FC236}">
                  <a16:creationId xmlns:a16="http://schemas.microsoft.com/office/drawing/2014/main" id="{751E34EE-5BAD-4646-8A65-231CDF81F72F}"/>
                </a:ext>
              </a:extLst>
            </p:cNvPr>
            <p:cNvSpPr/>
            <p:nvPr/>
          </p:nvSpPr>
          <p:spPr>
            <a:xfrm>
              <a:off x="5979215" y="26662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Regular Pentagon 23">
              <a:extLst>
                <a:ext uri="{FF2B5EF4-FFF2-40B4-BE49-F238E27FC236}">
                  <a16:creationId xmlns:a16="http://schemas.microsoft.com/office/drawing/2014/main" id="{562D58D9-4C2E-5245-A625-18B7B27F33E2}"/>
                </a:ext>
              </a:extLst>
            </p:cNvPr>
            <p:cNvSpPr/>
            <p:nvPr/>
          </p:nvSpPr>
          <p:spPr>
            <a:xfrm>
              <a:off x="5861350" y="356559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gular Pentagon 24">
              <a:extLst>
                <a:ext uri="{FF2B5EF4-FFF2-40B4-BE49-F238E27FC236}">
                  <a16:creationId xmlns:a16="http://schemas.microsoft.com/office/drawing/2014/main" id="{BD662728-B175-854A-B8DD-E4DEADFB7871}"/>
                </a:ext>
              </a:extLst>
            </p:cNvPr>
            <p:cNvSpPr/>
            <p:nvPr/>
          </p:nvSpPr>
          <p:spPr>
            <a:xfrm>
              <a:off x="6203939" y="333255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Regular Pentagon 25">
              <a:extLst>
                <a:ext uri="{FF2B5EF4-FFF2-40B4-BE49-F238E27FC236}">
                  <a16:creationId xmlns:a16="http://schemas.microsoft.com/office/drawing/2014/main" id="{4CD2AF82-0B09-B24A-A574-A28FAB0E6045}"/>
                </a:ext>
              </a:extLst>
            </p:cNvPr>
            <p:cNvSpPr/>
            <p:nvPr/>
          </p:nvSpPr>
          <p:spPr>
            <a:xfrm>
              <a:off x="7106794" y="416072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2617FA35-11D7-8442-8A02-74D6007A17F2}"/>
                </a:ext>
              </a:extLst>
            </p:cNvPr>
            <p:cNvSpPr/>
            <p:nvPr/>
          </p:nvSpPr>
          <p:spPr>
            <a:xfrm>
              <a:off x="6906089" y="263441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ACFE5F57-6B0A-E449-AC01-021075884795}"/>
                </a:ext>
              </a:extLst>
            </p:cNvPr>
            <p:cNvSpPr/>
            <p:nvPr/>
          </p:nvSpPr>
          <p:spPr>
            <a:xfrm>
              <a:off x="6044794" y="406558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7CF017CC-5302-6744-A994-005A1883E0EF}"/>
                </a:ext>
              </a:extLst>
            </p:cNvPr>
            <p:cNvSpPr/>
            <p:nvPr/>
          </p:nvSpPr>
          <p:spPr>
            <a:xfrm>
              <a:off x="6227954" y="279701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EB4C19BC-1B9D-E44E-B1F3-9C371E6A35A5}"/>
                </a:ext>
              </a:extLst>
            </p:cNvPr>
            <p:cNvSpPr/>
            <p:nvPr/>
          </p:nvSpPr>
          <p:spPr>
            <a:xfrm>
              <a:off x="7297748" y="287546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22A0AC1C-2669-6849-B947-4C9C89EB26E9}"/>
                </a:ext>
              </a:extLst>
            </p:cNvPr>
            <p:cNvSpPr/>
            <p:nvPr/>
          </p:nvSpPr>
          <p:spPr>
            <a:xfrm>
              <a:off x="6232581" y="456887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gular Pentagon 31">
              <a:extLst>
                <a:ext uri="{FF2B5EF4-FFF2-40B4-BE49-F238E27FC236}">
                  <a16:creationId xmlns:a16="http://schemas.microsoft.com/office/drawing/2014/main" id="{878742D4-F34B-A746-9F6D-E8ABE957E286}"/>
                </a:ext>
              </a:extLst>
            </p:cNvPr>
            <p:cNvSpPr/>
            <p:nvPr/>
          </p:nvSpPr>
          <p:spPr>
            <a:xfrm>
              <a:off x="7023974" y="3692027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gular Pentagon 32">
              <a:extLst>
                <a:ext uri="{FF2B5EF4-FFF2-40B4-BE49-F238E27FC236}">
                  <a16:creationId xmlns:a16="http://schemas.microsoft.com/office/drawing/2014/main" id="{9728A5FE-8970-E74A-BDF2-E2B8BE94B727}"/>
                </a:ext>
              </a:extLst>
            </p:cNvPr>
            <p:cNvSpPr/>
            <p:nvPr/>
          </p:nvSpPr>
          <p:spPr>
            <a:xfrm>
              <a:off x="7035013" y="31730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Regular Pentagon 33">
              <a:extLst>
                <a:ext uri="{FF2B5EF4-FFF2-40B4-BE49-F238E27FC236}">
                  <a16:creationId xmlns:a16="http://schemas.microsoft.com/office/drawing/2014/main" id="{C7A02C67-80B0-BB4A-9A74-E8B62EA809A1}"/>
                </a:ext>
              </a:extLst>
            </p:cNvPr>
            <p:cNvSpPr/>
            <p:nvPr/>
          </p:nvSpPr>
          <p:spPr>
            <a:xfrm>
              <a:off x="7838733" y="371459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6" name="Regular Pentagon 35">
              <a:extLst>
                <a:ext uri="{FF2B5EF4-FFF2-40B4-BE49-F238E27FC236}">
                  <a16:creationId xmlns:a16="http://schemas.microsoft.com/office/drawing/2014/main" id="{A51DD38C-0673-1348-A076-9964A196EC85}"/>
                </a:ext>
              </a:extLst>
            </p:cNvPr>
            <p:cNvSpPr/>
            <p:nvPr/>
          </p:nvSpPr>
          <p:spPr>
            <a:xfrm>
              <a:off x="7872155" y="311434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Regular Pentagon 37">
              <a:extLst>
                <a:ext uri="{FF2B5EF4-FFF2-40B4-BE49-F238E27FC236}">
                  <a16:creationId xmlns:a16="http://schemas.microsoft.com/office/drawing/2014/main" id="{C6F6406E-3807-D04B-B382-47F10C8F9A52}"/>
                </a:ext>
              </a:extLst>
            </p:cNvPr>
            <p:cNvSpPr/>
            <p:nvPr/>
          </p:nvSpPr>
          <p:spPr>
            <a:xfrm>
              <a:off x="7369976" y="45688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Regular Pentagon 38">
              <a:extLst>
                <a:ext uri="{FF2B5EF4-FFF2-40B4-BE49-F238E27FC236}">
                  <a16:creationId xmlns:a16="http://schemas.microsoft.com/office/drawing/2014/main" id="{07F63AD9-13B6-A94E-BF31-41415183B60F}"/>
                </a:ext>
              </a:extLst>
            </p:cNvPr>
            <p:cNvSpPr/>
            <p:nvPr/>
          </p:nvSpPr>
          <p:spPr>
            <a:xfrm>
              <a:off x="7101857" y="448104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gular Pentagon 39">
              <a:extLst>
                <a:ext uri="{FF2B5EF4-FFF2-40B4-BE49-F238E27FC236}">
                  <a16:creationId xmlns:a16="http://schemas.microsoft.com/office/drawing/2014/main" id="{781823E6-1809-654E-A1E3-30874589C26F}"/>
                </a:ext>
              </a:extLst>
            </p:cNvPr>
            <p:cNvSpPr/>
            <p:nvPr/>
          </p:nvSpPr>
          <p:spPr>
            <a:xfrm>
              <a:off x="7531757" y="240419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Regular Pentagon 40">
              <a:extLst>
                <a:ext uri="{FF2B5EF4-FFF2-40B4-BE49-F238E27FC236}">
                  <a16:creationId xmlns:a16="http://schemas.microsoft.com/office/drawing/2014/main" id="{0D5271F0-8EA6-8544-AD07-D1A0D0D2F3EC}"/>
                </a:ext>
              </a:extLst>
            </p:cNvPr>
            <p:cNvSpPr/>
            <p:nvPr/>
          </p:nvSpPr>
          <p:spPr>
            <a:xfrm>
              <a:off x="8048973" y="414963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8" name="Regular Pentagon 57">
              <a:extLst>
                <a:ext uri="{FF2B5EF4-FFF2-40B4-BE49-F238E27FC236}">
                  <a16:creationId xmlns:a16="http://schemas.microsoft.com/office/drawing/2014/main" id="{74C0102F-B75F-3043-BDF5-046C8DDD471F}"/>
                </a:ext>
              </a:extLst>
            </p:cNvPr>
            <p:cNvSpPr/>
            <p:nvPr/>
          </p:nvSpPr>
          <p:spPr>
            <a:xfrm>
              <a:off x="6687438" y="479864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9" name="Regular Pentagon 58">
              <a:extLst>
                <a:ext uri="{FF2B5EF4-FFF2-40B4-BE49-F238E27FC236}">
                  <a16:creationId xmlns:a16="http://schemas.microsoft.com/office/drawing/2014/main" id="{BF8B33D4-C889-1C4A-8227-9A4FF26AA3E2}"/>
                </a:ext>
              </a:extLst>
            </p:cNvPr>
            <p:cNvSpPr/>
            <p:nvPr/>
          </p:nvSpPr>
          <p:spPr>
            <a:xfrm>
              <a:off x="5442441" y="29698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gular Pentagon 60">
              <a:extLst>
                <a:ext uri="{FF2B5EF4-FFF2-40B4-BE49-F238E27FC236}">
                  <a16:creationId xmlns:a16="http://schemas.microsoft.com/office/drawing/2014/main" id="{D88CFB1B-23A4-2445-ABD1-409989D190A9}"/>
                </a:ext>
              </a:extLst>
            </p:cNvPr>
            <p:cNvSpPr/>
            <p:nvPr/>
          </p:nvSpPr>
          <p:spPr>
            <a:xfrm>
              <a:off x="5594841" y="243292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2" name="Regular Pentagon 61">
              <a:extLst>
                <a:ext uri="{FF2B5EF4-FFF2-40B4-BE49-F238E27FC236}">
                  <a16:creationId xmlns:a16="http://schemas.microsoft.com/office/drawing/2014/main" id="{20BFABC6-8B90-D643-B910-F01C9A588FF2}"/>
                </a:ext>
              </a:extLst>
            </p:cNvPr>
            <p:cNvSpPr/>
            <p:nvPr/>
          </p:nvSpPr>
          <p:spPr>
            <a:xfrm>
              <a:off x="5327552" y="35653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3" name="Regular Pentagon 62">
              <a:extLst>
                <a:ext uri="{FF2B5EF4-FFF2-40B4-BE49-F238E27FC236}">
                  <a16:creationId xmlns:a16="http://schemas.microsoft.com/office/drawing/2014/main" id="{C88EF2ED-20F8-8841-B9FA-04AD11EDF2B2}"/>
                </a:ext>
              </a:extLst>
            </p:cNvPr>
            <p:cNvSpPr/>
            <p:nvPr/>
          </p:nvSpPr>
          <p:spPr>
            <a:xfrm>
              <a:off x="5594841" y="391707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4" name="Regular Pentagon 63">
              <a:extLst>
                <a:ext uri="{FF2B5EF4-FFF2-40B4-BE49-F238E27FC236}">
                  <a16:creationId xmlns:a16="http://schemas.microsoft.com/office/drawing/2014/main" id="{61EC3071-2696-C64C-A73D-8BCF611996A5}"/>
                </a:ext>
              </a:extLst>
            </p:cNvPr>
            <p:cNvSpPr/>
            <p:nvPr/>
          </p:nvSpPr>
          <p:spPr>
            <a:xfrm>
              <a:off x="6203939" y="107075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5" name="Regular Pentagon 64">
              <a:extLst>
                <a:ext uri="{FF2B5EF4-FFF2-40B4-BE49-F238E27FC236}">
                  <a16:creationId xmlns:a16="http://schemas.microsoft.com/office/drawing/2014/main" id="{84110A27-CB51-0844-B82B-17AEE5C44EC7}"/>
                </a:ext>
              </a:extLst>
            </p:cNvPr>
            <p:cNvSpPr/>
            <p:nvPr/>
          </p:nvSpPr>
          <p:spPr>
            <a:xfrm>
              <a:off x="6204566" y="74280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6" name="Regular Pentagon 65">
              <a:extLst>
                <a:ext uri="{FF2B5EF4-FFF2-40B4-BE49-F238E27FC236}">
                  <a16:creationId xmlns:a16="http://schemas.microsoft.com/office/drawing/2014/main" id="{D5640333-F65F-924C-96AD-7979E79759A2}"/>
                </a:ext>
              </a:extLst>
            </p:cNvPr>
            <p:cNvSpPr/>
            <p:nvPr/>
          </p:nvSpPr>
          <p:spPr>
            <a:xfrm>
              <a:off x="6257906" y="14642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7" name="Regular Pentagon 66">
              <a:extLst>
                <a:ext uri="{FF2B5EF4-FFF2-40B4-BE49-F238E27FC236}">
                  <a16:creationId xmlns:a16="http://schemas.microsoft.com/office/drawing/2014/main" id="{79C4E42D-695F-3948-AC35-C787A9389F0D}"/>
                </a:ext>
              </a:extLst>
            </p:cNvPr>
            <p:cNvSpPr/>
            <p:nvPr/>
          </p:nvSpPr>
          <p:spPr>
            <a:xfrm>
              <a:off x="7162710" y="12675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8" name="Regular Pentagon 67">
              <a:extLst>
                <a:ext uri="{FF2B5EF4-FFF2-40B4-BE49-F238E27FC236}">
                  <a16:creationId xmlns:a16="http://schemas.microsoft.com/office/drawing/2014/main" id="{A8F24C4E-75E6-E64A-959C-DC6D9378831C}"/>
                </a:ext>
              </a:extLst>
            </p:cNvPr>
            <p:cNvSpPr/>
            <p:nvPr/>
          </p:nvSpPr>
          <p:spPr>
            <a:xfrm>
              <a:off x="6753689" y="67431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9" name="Regular Pentagon 68">
              <a:extLst>
                <a:ext uri="{FF2B5EF4-FFF2-40B4-BE49-F238E27FC236}">
                  <a16:creationId xmlns:a16="http://schemas.microsoft.com/office/drawing/2014/main" id="{B3E79B53-CD1A-854E-A794-15615B4DC7AD}"/>
                </a:ext>
              </a:extLst>
            </p:cNvPr>
            <p:cNvSpPr/>
            <p:nvPr/>
          </p:nvSpPr>
          <p:spPr>
            <a:xfrm>
              <a:off x="6781323" y="165237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Regular Pentagon 69">
              <a:extLst>
                <a:ext uri="{FF2B5EF4-FFF2-40B4-BE49-F238E27FC236}">
                  <a16:creationId xmlns:a16="http://schemas.microsoft.com/office/drawing/2014/main" id="{C2DC51DE-191D-124E-8381-C4E684576B29}"/>
                </a:ext>
              </a:extLst>
            </p:cNvPr>
            <p:cNvSpPr/>
            <p:nvPr/>
          </p:nvSpPr>
          <p:spPr>
            <a:xfrm>
              <a:off x="6280380" y="215394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Regular Pentagon 70">
              <a:extLst>
                <a:ext uri="{FF2B5EF4-FFF2-40B4-BE49-F238E27FC236}">
                  <a16:creationId xmlns:a16="http://schemas.microsoft.com/office/drawing/2014/main" id="{49E9B975-E112-B849-ADA5-5AA97C357C0A}"/>
                </a:ext>
              </a:extLst>
            </p:cNvPr>
            <p:cNvSpPr/>
            <p:nvPr/>
          </p:nvSpPr>
          <p:spPr>
            <a:xfrm>
              <a:off x="7145348" y="91536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2" name="Regular Pentagon 71">
              <a:extLst>
                <a:ext uri="{FF2B5EF4-FFF2-40B4-BE49-F238E27FC236}">
                  <a16:creationId xmlns:a16="http://schemas.microsoft.com/office/drawing/2014/main" id="{36F8451C-A454-0E4E-8C38-5B24DE0A5B95}"/>
                </a:ext>
              </a:extLst>
            </p:cNvPr>
            <p:cNvSpPr/>
            <p:nvPr/>
          </p:nvSpPr>
          <p:spPr>
            <a:xfrm>
              <a:off x="7010309" y="18308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Regular Pentagon 72">
              <a:extLst>
                <a:ext uri="{FF2B5EF4-FFF2-40B4-BE49-F238E27FC236}">
                  <a16:creationId xmlns:a16="http://schemas.microsoft.com/office/drawing/2014/main" id="{4661C6B6-1A2C-6B4B-A63F-16367B4FC320}"/>
                </a:ext>
              </a:extLst>
            </p:cNvPr>
            <p:cNvSpPr/>
            <p:nvPr/>
          </p:nvSpPr>
          <p:spPr>
            <a:xfrm>
              <a:off x="6714479" y="10070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Regular Pentagon 41">
            <a:extLst>
              <a:ext uri="{FF2B5EF4-FFF2-40B4-BE49-F238E27FC236}">
                <a16:creationId xmlns:a16="http://schemas.microsoft.com/office/drawing/2014/main" id="{B0062BA0-E247-1A4B-B99A-D928481B9EDC}"/>
              </a:ext>
            </a:extLst>
          </p:cNvPr>
          <p:cNvSpPr/>
          <p:nvPr/>
        </p:nvSpPr>
        <p:spPr>
          <a:xfrm>
            <a:off x="9550279" y="2644293"/>
            <a:ext cx="89125" cy="84881"/>
          </a:xfrm>
          <a:prstGeom prst="pentag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E04BCD-A8A5-1449-B61D-E691EF0FB956}"/>
              </a:ext>
            </a:extLst>
          </p:cNvPr>
          <p:cNvSpPr/>
          <p:nvPr/>
        </p:nvSpPr>
        <p:spPr>
          <a:xfrm>
            <a:off x="840510" y="2244437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D37EE1-6407-EC4A-9C31-51230F2673EB}"/>
              </a:ext>
            </a:extLst>
          </p:cNvPr>
          <p:cNvSpPr/>
          <p:nvPr/>
        </p:nvSpPr>
        <p:spPr>
          <a:xfrm>
            <a:off x="572655" y="3700385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8BC38-5BC7-C548-BA15-9F3193BF6B2D}"/>
              </a:ext>
            </a:extLst>
          </p:cNvPr>
          <p:cNvSpPr/>
          <p:nvPr/>
        </p:nvSpPr>
        <p:spPr>
          <a:xfrm>
            <a:off x="840510" y="5156333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96FD-C87A-4BAF-BD54-3D4FFBE4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find this interesting…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328FE-28C6-4A6C-8507-0B3D9E6B9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also teach a special topics course!</a:t>
            </a:r>
          </a:p>
          <a:p>
            <a:pPr lvl="1"/>
            <a:r>
              <a:rPr lang="en-US" dirty="0"/>
              <a:t>CS397/497 Wireless Protocols for the Internet of Things</a:t>
            </a:r>
          </a:p>
          <a:p>
            <a:pPr lvl="1"/>
            <a:r>
              <a:rPr lang="en-US" dirty="0"/>
              <a:t>Spring quarter 2022</a:t>
            </a:r>
          </a:p>
          <a:p>
            <a:pPr lvl="1"/>
            <a:r>
              <a:rPr lang="en-US" dirty="0"/>
              <a:t>Project and Lab course, similar to this one (same build system!)</a:t>
            </a:r>
          </a:p>
          <a:p>
            <a:pPr lvl="1"/>
            <a:endParaRPr lang="en-US" dirty="0"/>
          </a:p>
          <a:p>
            <a:r>
              <a:rPr lang="en-US" dirty="0"/>
              <a:t>Spend some time learning and playing around with wireless protocols. Especially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 (Thread and Zigbee)</a:t>
            </a:r>
          </a:p>
          <a:p>
            <a:pPr lvl="1"/>
            <a:r>
              <a:rPr lang="en-US" dirty="0"/>
              <a:t>WiFi (802.11)</a:t>
            </a:r>
          </a:p>
          <a:p>
            <a:pPr lvl="1"/>
            <a:r>
              <a:rPr lang="en-US" dirty="0"/>
              <a:t>LPWANs (</a:t>
            </a:r>
            <a:r>
              <a:rPr lang="en-US" dirty="0" err="1"/>
              <a:t>LoRaWAN</a:t>
            </a:r>
            <a:r>
              <a:rPr lang="en-US" dirty="0"/>
              <a:t> and others)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565EF-3D9A-4D5A-884D-EE9B3783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00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3A9-0601-477E-B620-0DDE115E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LPWANs (Low-Power Wide-Area Networks)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6CD5-AFC3-42B9-B21D-278E2F83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collect data from city-scale deployments?</a:t>
            </a:r>
          </a:p>
          <a:p>
            <a:pPr lvl="1"/>
            <a:r>
              <a:rPr lang="en-US" dirty="0"/>
              <a:t>There’s an unmet need for long-range, but low-throughput networks</a:t>
            </a:r>
          </a:p>
          <a:p>
            <a:pPr lvl="1"/>
            <a:r>
              <a:rPr lang="en-US" dirty="0"/>
              <a:t>Existing cellular technologies focus on human requirements</a:t>
            </a:r>
          </a:p>
          <a:p>
            <a:pPr lvl="1"/>
            <a:endParaRPr lang="en-US" dirty="0"/>
          </a:p>
          <a:p>
            <a:r>
              <a:rPr lang="en-US" dirty="0"/>
              <a:t>Still a brand new space (relatively)</a:t>
            </a:r>
          </a:p>
          <a:p>
            <a:pPr lvl="1"/>
            <a:r>
              <a:rPr lang="en-US" dirty="0"/>
              <a:t>Unlicensed-band technologies in last 5 years: Sigfox and </a:t>
            </a:r>
            <a:r>
              <a:rPr lang="en-US" dirty="0" err="1"/>
              <a:t>LoRaWAN</a:t>
            </a:r>
            <a:endParaRPr lang="en-US" dirty="0"/>
          </a:p>
          <a:p>
            <a:pPr lvl="1"/>
            <a:r>
              <a:rPr lang="en-US" dirty="0"/>
              <a:t>Cellular technologies in last 2 years: LTE-M and NB-IoT</a:t>
            </a:r>
          </a:p>
          <a:p>
            <a:pPr lvl="1"/>
            <a:endParaRPr lang="en-US" dirty="0"/>
          </a:p>
          <a:p>
            <a:r>
              <a:rPr lang="en-US" dirty="0"/>
              <a:t>Focus on long-range, low-energy, low-throughput</a:t>
            </a:r>
          </a:p>
          <a:p>
            <a:pPr lvl="1"/>
            <a:r>
              <a:rPr lang="en-US" dirty="0"/>
              <a:t>One gateway can cover an entire city!!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26DB6-BF6F-4424-9C22-2C4D5E7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8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Wireless Communication Overview</a:t>
            </a:r>
          </a:p>
          <a:p>
            <a:endParaRPr lang="en-US" dirty="0"/>
          </a:p>
          <a:p>
            <a:r>
              <a:rPr lang="en-US" dirty="0"/>
              <a:t>Wireless Protocols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</a:t>
            </a:r>
          </a:p>
          <a:p>
            <a:pPr lvl="1"/>
            <a:r>
              <a:rPr lang="en-US" dirty="0"/>
              <a:t>WiFi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687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Wireless Communication Overview</a:t>
            </a:r>
          </a:p>
          <a:p>
            <a:endParaRPr lang="en-US" dirty="0"/>
          </a:p>
          <a:p>
            <a:r>
              <a:rPr lang="en-US" dirty="0"/>
              <a:t>Wireless Protocols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</a:t>
            </a:r>
          </a:p>
          <a:p>
            <a:pPr lvl="1"/>
            <a:r>
              <a:rPr lang="en-US" dirty="0"/>
              <a:t>WiFi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0C1F-4B1D-41CD-B890-FD96F71E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wireless?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FB71-A1B8-44D3-B6F6-D27BC7C2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wires!</a:t>
            </a:r>
          </a:p>
          <a:p>
            <a:endParaRPr lang="en-US" dirty="0"/>
          </a:p>
          <a:p>
            <a:r>
              <a:rPr lang="en-US" dirty="0"/>
              <a:t>No need to install and maintain wires</a:t>
            </a:r>
          </a:p>
          <a:p>
            <a:pPr lvl="1"/>
            <a:r>
              <a:rPr lang="en-US" dirty="0"/>
              <a:t>Reduces cost</a:t>
            </a:r>
          </a:p>
          <a:p>
            <a:pPr lvl="1"/>
            <a:r>
              <a:rPr lang="en-US" dirty="0"/>
              <a:t>Simplifies deployment – place devices wherever makes sense</a:t>
            </a:r>
          </a:p>
          <a:p>
            <a:pPr lvl="1"/>
            <a:endParaRPr lang="en-US" dirty="0"/>
          </a:p>
          <a:p>
            <a:r>
              <a:rPr lang="en-US" dirty="0"/>
              <a:t>Supports mobile users</a:t>
            </a:r>
          </a:p>
          <a:p>
            <a:pPr lvl="1"/>
            <a:r>
              <a:rPr lang="en-US" dirty="0"/>
              <a:t>Move around office, campus, city</a:t>
            </a:r>
          </a:p>
          <a:p>
            <a:pPr lvl="1"/>
            <a:r>
              <a:rPr lang="en-US" dirty="0"/>
              <a:t>Move devices around home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A6CFA-06E3-4F6D-8CDD-2F2965C0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B340-7DE2-4264-993D-6A80168D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hard about wireless?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D507-5729-4EE7-8461-0A5A43F8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wires!</a:t>
            </a:r>
          </a:p>
          <a:p>
            <a:endParaRPr lang="en-US" dirty="0"/>
          </a:p>
          <a:p>
            <a:r>
              <a:rPr lang="en-US" dirty="0"/>
              <a:t>Wired networks are constant, reliable, and physically isolated</a:t>
            </a:r>
          </a:p>
          <a:p>
            <a:pPr lvl="1"/>
            <a:r>
              <a:rPr lang="en-US" dirty="0"/>
              <a:t>Ethernet has the same throughput minute-to-minute</a:t>
            </a:r>
          </a:p>
          <a:p>
            <a:pPr lvl="1"/>
            <a:r>
              <a:rPr lang="en-US" dirty="0"/>
              <a:t>Bits sent through Ethernet or USB are (usually) received</a:t>
            </a:r>
          </a:p>
          <a:p>
            <a:pPr lvl="1"/>
            <a:endParaRPr lang="en-US" dirty="0"/>
          </a:p>
          <a:p>
            <a:r>
              <a:rPr lang="en-US" dirty="0"/>
              <a:t>Wireless networks are variable, error-prone, and shared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throughput changes based on location and walls</a:t>
            </a:r>
          </a:p>
          <a:p>
            <a:pPr lvl="1"/>
            <a:r>
              <a:rPr lang="en-US" dirty="0"/>
              <a:t>Signals from nearby devices interfere with your signals</a:t>
            </a:r>
          </a:p>
          <a:p>
            <a:pPr lvl="1"/>
            <a:r>
              <a:rPr lang="en-US" dirty="0"/>
              <a:t>Individual bits might flip or never be heard at 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D5EF0-45E5-434E-AD45-E7099296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60FE-28CB-4440-838D-05C9D9A7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is a shared medium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FFE2-CDFD-46B4-811F-4E9FF191B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34605" cy="5029200"/>
          </a:xfrm>
        </p:spPr>
        <p:txBody>
          <a:bodyPr/>
          <a:lstStyle/>
          <a:p>
            <a:r>
              <a:rPr lang="en-US" dirty="0"/>
              <a:t>Wired communication has signals confined to a conductor</a:t>
            </a:r>
          </a:p>
          <a:p>
            <a:pPr lvl="1"/>
            <a:r>
              <a:rPr lang="en-US" dirty="0"/>
              <a:t>Copper or fiber</a:t>
            </a:r>
          </a:p>
          <a:p>
            <a:pPr lvl="1"/>
            <a:r>
              <a:rPr lang="en-US" dirty="0"/>
              <a:t>Guides energy to destination</a:t>
            </a:r>
          </a:p>
          <a:p>
            <a:pPr lvl="1"/>
            <a:r>
              <a:rPr lang="en-US" dirty="0"/>
              <a:t>Protects signal from interference</a:t>
            </a:r>
          </a:p>
          <a:p>
            <a:pPr lvl="1"/>
            <a:endParaRPr lang="en-US" dirty="0"/>
          </a:p>
          <a:p>
            <a:r>
              <a:rPr lang="en-US" dirty="0"/>
              <a:t>Wireless communication is inherently broadcast</a:t>
            </a:r>
          </a:p>
          <a:p>
            <a:pPr lvl="1"/>
            <a:r>
              <a:rPr lang="en-US" dirty="0"/>
              <a:t>Energy is distributed in space</a:t>
            </a:r>
          </a:p>
          <a:p>
            <a:pPr lvl="1"/>
            <a:r>
              <a:rPr lang="en-US" dirty="0"/>
              <a:t>Signals must compete with other signals in same frequency band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9FE36-2701-4E81-BDAD-DA1372DA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1A283-D517-4619-8552-1D4B154F9C2D}"/>
              </a:ext>
            </a:extLst>
          </p:cNvPr>
          <p:cNvCxnSpPr/>
          <p:nvPr/>
        </p:nvCxnSpPr>
        <p:spPr>
          <a:xfrm>
            <a:off x="7683500" y="1549400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entagon 7">
            <a:extLst>
              <a:ext uri="{FF2B5EF4-FFF2-40B4-BE49-F238E27FC236}">
                <a16:creationId xmlns:a16="http://schemas.microsoft.com/office/drawing/2014/main" id="{2C6A1587-724F-436E-9FFA-E1285FEFC43D}"/>
              </a:ext>
            </a:extLst>
          </p:cNvPr>
          <p:cNvSpPr/>
          <p:nvPr/>
        </p:nvSpPr>
        <p:spPr>
          <a:xfrm>
            <a:off x="7518400" y="13843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922FFFE1-3399-4AB6-8810-527C57289EA3}"/>
              </a:ext>
            </a:extLst>
          </p:cNvPr>
          <p:cNvSpPr/>
          <p:nvPr/>
        </p:nvSpPr>
        <p:spPr>
          <a:xfrm>
            <a:off x="10185400" y="13842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938AB7B4-66D3-4E6B-81D6-22C68A42321F}"/>
              </a:ext>
            </a:extLst>
          </p:cNvPr>
          <p:cNvSpPr/>
          <p:nvPr/>
        </p:nvSpPr>
        <p:spPr>
          <a:xfrm>
            <a:off x="8534399" y="42545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9E2381B6-4078-4711-BF18-33421A1C1F94}"/>
              </a:ext>
            </a:extLst>
          </p:cNvPr>
          <p:cNvSpPr/>
          <p:nvPr/>
        </p:nvSpPr>
        <p:spPr>
          <a:xfrm>
            <a:off x="9372600" y="48005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348FFF-9AD4-4EE7-B04A-0EF302D78A63}"/>
              </a:ext>
            </a:extLst>
          </p:cNvPr>
          <p:cNvSpPr/>
          <p:nvPr/>
        </p:nvSpPr>
        <p:spPr>
          <a:xfrm>
            <a:off x="7435847" y="3155948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E69078-922F-482B-8A06-7A206B0DC49C}"/>
              </a:ext>
            </a:extLst>
          </p:cNvPr>
          <p:cNvSpPr/>
          <p:nvPr/>
        </p:nvSpPr>
        <p:spPr>
          <a:xfrm>
            <a:off x="8280398" y="3702047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7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4B82-B16C-48FB-AAB0-F370F67C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network capacity is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C4CE-494D-42CD-A1F9-D6DBADE1A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20665" cy="5029200"/>
          </a:xfrm>
        </p:spPr>
        <p:txBody>
          <a:bodyPr/>
          <a:lstStyle/>
          <a:p>
            <a:r>
              <a:rPr lang="en-US" dirty="0"/>
              <a:t>Wired networks just add more wires</a:t>
            </a:r>
          </a:p>
          <a:p>
            <a:pPr lvl="1"/>
            <a:r>
              <a:rPr lang="en-US" dirty="0"/>
              <a:t>Buses are many signals in parallel to send more data</a:t>
            </a:r>
          </a:p>
          <a:p>
            <a:pPr lvl="1"/>
            <a:endParaRPr lang="en-US" dirty="0"/>
          </a:p>
          <a:p>
            <a:r>
              <a:rPr lang="en-US" dirty="0"/>
              <a:t>Wireless networks are harder</a:t>
            </a:r>
          </a:p>
          <a:p>
            <a:pPr lvl="1"/>
            <a:r>
              <a:rPr lang="en-US" dirty="0"/>
              <a:t>Adding more links just increases interference</a:t>
            </a:r>
          </a:p>
          <a:p>
            <a:pPr lvl="1"/>
            <a:r>
              <a:rPr lang="en-US" dirty="0"/>
              <a:t>Need to expand to different frequencies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979A5-22F7-4A8D-BD3A-E730D7BF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1C4690-812F-48C7-BB55-92618BC97260}"/>
              </a:ext>
            </a:extLst>
          </p:cNvPr>
          <p:cNvCxnSpPr/>
          <p:nvPr/>
        </p:nvCxnSpPr>
        <p:spPr>
          <a:xfrm>
            <a:off x="7683500" y="1549400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entagon 5">
            <a:extLst>
              <a:ext uri="{FF2B5EF4-FFF2-40B4-BE49-F238E27FC236}">
                <a16:creationId xmlns:a16="http://schemas.microsoft.com/office/drawing/2014/main" id="{B64F43A3-F744-4A01-9945-F38CE56B3B0B}"/>
              </a:ext>
            </a:extLst>
          </p:cNvPr>
          <p:cNvSpPr/>
          <p:nvPr/>
        </p:nvSpPr>
        <p:spPr>
          <a:xfrm>
            <a:off x="7518400" y="13843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D0774D27-F0BF-43E3-A5BA-2A22A1079F79}"/>
              </a:ext>
            </a:extLst>
          </p:cNvPr>
          <p:cNvSpPr/>
          <p:nvPr/>
        </p:nvSpPr>
        <p:spPr>
          <a:xfrm>
            <a:off x="10185400" y="13842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94A22F05-3901-4F63-BA24-C68941349781}"/>
              </a:ext>
            </a:extLst>
          </p:cNvPr>
          <p:cNvSpPr/>
          <p:nvPr/>
        </p:nvSpPr>
        <p:spPr>
          <a:xfrm>
            <a:off x="8782052" y="4016377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F31FCFFD-47C2-42A8-A617-008DECEF6664}"/>
              </a:ext>
            </a:extLst>
          </p:cNvPr>
          <p:cNvSpPr/>
          <p:nvPr/>
        </p:nvSpPr>
        <p:spPr>
          <a:xfrm>
            <a:off x="9620253" y="4562476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970A4D-3B90-4371-B968-8C7A3353B922}"/>
              </a:ext>
            </a:extLst>
          </p:cNvPr>
          <p:cNvSpPr/>
          <p:nvPr/>
        </p:nvSpPr>
        <p:spPr>
          <a:xfrm>
            <a:off x="7683500" y="2917825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59A410-D0BD-4D1E-BD15-B749399D7CBC}"/>
              </a:ext>
            </a:extLst>
          </p:cNvPr>
          <p:cNvSpPr/>
          <p:nvPr/>
        </p:nvSpPr>
        <p:spPr>
          <a:xfrm>
            <a:off x="8528051" y="3463924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0F0CA6-1887-4C66-9C85-A9C353A3C4A1}"/>
              </a:ext>
            </a:extLst>
          </p:cNvPr>
          <p:cNvCxnSpPr/>
          <p:nvPr/>
        </p:nvCxnSpPr>
        <p:spPr>
          <a:xfrm>
            <a:off x="7683500" y="1997073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entagon 12">
            <a:extLst>
              <a:ext uri="{FF2B5EF4-FFF2-40B4-BE49-F238E27FC236}">
                <a16:creationId xmlns:a16="http://schemas.microsoft.com/office/drawing/2014/main" id="{B9668871-0FE2-4BA4-9D1F-E42D8A8CB484}"/>
              </a:ext>
            </a:extLst>
          </p:cNvPr>
          <p:cNvSpPr/>
          <p:nvPr/>
        </p:nvSpPr>
        <p:spPr>
          <a:xfrm>
            <a:off x="7518400" y="1831973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0BC3E339-C843-4D95-992A-B4095307352C}"/>
              </a:ext>
            </a:extLst>
          </p:cNvPr>
          <p:cNvSpPr/>
          <p:nvPr/>
        </p:nvSpPr>
        <p:spPr>
          <a:xfrm>
            <a:off x="10185400" y="1831972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FB33D325-3489-4D19-96D9-CE1AC8570588}"/>
              </a:ext>
            </a:extLst>
          </p:cNvPr>
          <p:cNvSpPr/>
          <p:nvPr/>
        </p:nvSpPr>
        <p:spPr>
          <a:xfrm>
            <a:off x="8451853" y="4387849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2574B13D-B502-4BD0-A29C-4E7D009A9860}"/>
              </a:ext>
            </a:extLst>
          </p:cNvPr>
          <p:cNvSpPr/>
          <p:nvPr/>
        </p:nvSpPr>
        <p:spPr>
          <a:xfrm>
            <a:off x="9290054" y="4933948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19E40-7165-4C76-8B32-67C3857C2EF7}"/>
              </a:ext>
            </a:extLst>
          </p:cNvPr>
          <p:cNvSpPr/>
          <p:nvPr/>
        </p:nvSpPr>
        <p:spPr>
          <a:xfrm>
            <a:off x="7353301" y="3289297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8959DF-A4A1-4A99-B208-F3DEE389D6D1}"/>
              </a:ext>
            </a:extLst>
          </p:cNvPr>
          <p:cNvSpPr/>
          <p:nvPr/>
        </p:nvSpPr>
        <p:spPr>
          <a:xfrm>
            <a:off x="8197852" y="3835396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004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Seravek Light"/>
            <a:cs typeface="Seravek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902</TotalTime>
  <Words>1791</Words>
  <Application>Microsoft Office PowerPoint</Application>
  <PresentationFormat>Widescreen</PresentationFormat>
  <Paragraphs>466</Paragraphs>
  <Slides>41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Rockwell</vt:lpstr>
      <vt:lpstr>Tahoma</vt:lpstr>
      <vt:lpstr>Class Slides</vt:lpstr>
      <vt:lpstr>Office Theme</vt:lpstr>
      <vt:lpstr>Lecture 15 Wireless Communication</vt:lpstr>
      <vt:lpstr>Warning on I2C sensors lab</vt:lpstr>
      <vt:lpstr>Today’s Goals</vt:lpstr>
      <vt:lpstr>If you find this interesting…</vt:lpstr>
      <vt:lpstr>Outline</vt:lpstr>
      <vt:lpstr>Why use wireless?</vt:lpstr>
      <vt:lpstr>What is hard about wireless?</vt:lpstr>
      <vt:lpstr>Wireless is a shared medium</vt:lpstr>
      <vt:lpstr>Increasing network capacity is challenging</vt:lpstr>
      <vt:lpstr>Model of RF communication</vt:lpstr>
      <vt:lpstr>Modulation</vt:lpstr>
      <vt:lpstr>RF communication</vt:lpstr>
      <vt:lpstr>Wireless spectrum is allocated to specific uses</vt:lpstr>
      <vt:lpstr>Unlicensed bands are where IoT thrives</vt:lpstr>
      <vt:lpstr>Unlicensed bands are where IoT thrives</vt:lpstr>
      <vt:lpstr>Outline</vt:lpstr>
      <vt:lpstr>What is the role of a wireless protocol?</vt:lpstr>
      <vt:lpstr>Framing</vt:lpstr>
      <vt:lpstr>Medium Access Control</vt:lpstr>
      <vt:lpstr>Analogy: wireless medium as acoustic</vt:lpstr>
      <vt:lpstr>Analogy: wireless medium as acoustic</vt:lpstr>
      <vt:lpstr>ALOHA</vt:lpstr>
      <vt:lpstr>CSMA/CA – Carrier Sense Multiple Access with Collision Avoidance</vt:lpstr>
      <vt:lpstr>TDMA – Time Division Multiple Access</vt:lpstr>
      <vt:lpstr>Outline</vt:lpstr>
      <vt:lpstr>Comparison of wireless protocols</vt:lpstr>
      <vt:lpstr>Comparison of wireless protocols</vt:lpstr>
      <vt:lpstr>Comparison of wireless protocols</vt:lpstr>
      <vt:lpstr>Comparison of wireless protocols</vt:lpstr>
      <vt:lpstr>Bluetooth Low Energy</vt:lpstr>
      <vt:lpstr>BLE mechanisms</vt:lpstr>
      <vt:lpstr>BLE network topology</vt:lpstr>
      <vt:lpstr>802.15.4 &amp; Thread &amp; Zigbee</vt:lpstr>
      <vt:lpstr>802.15.4 topology</vt:lpstr>
      <vt:lpstr>WiFi (802.11)</vt:lpstr>
      <vt:lpstr>802.11 major amendments</vt:lpstr>
      <vt:lpstr>WiFi bandwidth</vt:lpstr>
      <vt:lpstr>LPWANS: How do we collect data from a sensor?</vt:lpstr>
      <vt:lpstr>LPWANS: How do we collect data from MANY sensors?</vt:lpstr>
      <vt:lpstr>LPWANs (Low-Power Wide-Area Networks)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 Wireless Communication</dc:title>
  <dc:creator>Branden Ghena</dc:creator>
  <cp:lastModifiedBy>Branden Ghena</cp:lastModifiedBy>
  <cp:revision>26</cp:revision>
  <dcterms:created xsi:type="dcterms:W3CDTF">2021-05-17T00:52:18Z</dcterms:created>
  <dcterms:modified xsi:type="dcterms:W3CDTF">2021-05-17T15:55:15Z</dcterms:modified>
</cp:coreProperties>
</file>