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5"/>
  </p:notesMasterIdLst>
  <p:sldIdLst>
    <p:sldId id="256" r:id="rId2"/>
    <p:sldId id="1107" r:id="rId3"/>
    <p:sldId id="264" r:id="rId4"/>
    <p:sldId id="348" r:id="rId5"/>
    <p:sldId id="1087" r:id="rId6"/>
    <p:sldId id="1070" r:id="rId7"/>
    <p:sldId id="1073" r:id="rId8"/>
    <p:sldId id="1072" r:id="rId9"/>
    <p:sldId id="1067" r:id="rId10"/>
    <p:sldId id="1078" r:id="rId11"/>
    <p:sldId id="384" r:id="rId12"/>
    <p:sldId id="1082" r:id="rId13"/>
    <p:sldId id="1079" r:id="rId14"/>
    <p:sldId id="1080" r:id="rId15"/>
    <p:sldId id="1081" r:id="rId16"/>
    <p:sldId id="1084" r:id="rId17"/>
    <p:sldId id="1103" r:id="rId18"/>
    <p:sldId id="1091" r:id="rId19"/>
    <p:sldId id="1089" r:id="rId20"/>
    <p:sldId id="1090" r:id="rId21"/>
    <p:sldId id="1093" r:id="rId22"/>
    <p:sldId id="1094" r:id="rId23"/>
    <p:sldId id="1104" r:id="rId24"/>
    <p:sldId id="1097" r:id="rId25"/>
    <p:sldId id="1086" r:id="rId26"/>
    <p:sldId id="1095" r:id="rId27"/>
    <p:sldId id="1096" r:id="rId28"/>
    <p:sldId id="1106" r:id="rId29"/>
    <p:sldId id="1100" r:id="rId30"/>
    <p:sldId id="1102" r:id="rId31"/>
    <p:sldId id="1098" r:id="rId32"/>
    <p:sldId id="1101" r:id="rId33"/>
    <p:sldId id="11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1107"/>
            <p14:sldId id="264"/>
          </p14:sldIdLst>
        </p14:section>
        <p14:section name="Memory in Computing" id="{B55B8E8C-5EAB-4A1E-A4E9-AE5E896E46FA}">
          <p14:sldIdLst>
            <p14:sldId id="348"/>
            <p14:sldId id="1087"/>
            <p14:sldId id="1070"/>
            <p14:sldId id="1073"/>
            <p14:sldId id="1072"/>
            <p14:sldId id="1067"/>
            <p14:sldId id="1078"/>
            <p14:sldId id="384"/>
            <p14:sldId id="1082"/>
            <p14:sldId id="1079"/>
            <p14:sldId id="1080"/>
            <p14:sldId id="1081"/>
            <p14:sldId id="1084"/>
          </p14:sldIdLst>
        </p14:section>
        <p14:section name="nRF52 NVMC" id="{9082C560-7201-45EF-BA08-60E836690504}">
          <p14:sldIdLst>
            <p14:sldId id="1103"/>
            <p14:sldId id="1091"/>
            <p14:sldId id="1089"/>
            <p14:sldId id="1090"/>
            <p14:sldId id="1093"/>
            <p14:sldId id="1094"/>
          </p14:sldIdLst>
        </p14:section>
        <p14:section name="SD Cards" id="{F4A635A2-53FA-4BD1-BDC4-9E7DFCBABE1C}">
          <p14:sldIdLst>
            <p14:sldId id="1104"/>
            <p14:sldId id="1097"/>
            <p14:sldId id="1086"/>
            <p14:sldId id="1095"/>
            <p14:sldId id="1096"/>
            <p14:sldId id="1106"/>
            <p14:sldId id="1100"/>
            <p14:sldId id="1102"/>
            <p14:sldId id="1098"/>
            <p14:sldId id="1101"/>
          </p14:sldIdLst>
        </p14:section>
        <p14:section name="Wrapup" id="{29A7F866-9DA9-446B-8359-CE426CB89C7A}">
          <p14:sldIdLst>
            <p14:sldId id="11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59" d="100"/>
          <a:sy n="159" d="100"/>
        </p:scale>
        <p:origin x="15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ck/tock/blob/master/capsules/src/sdcard.rs" TargetMode="External"/><Relationship Id="rId3" Type="http://schemas.openxmlformats.org/officeDocument/2006/relationships/hyperlink" Target="http://elm-chan.org/fsw/ff/00index_e.html" TargetMode="External"/><Relationship Id="rId7" Type="http://schemas.openxmlformats.org/officeDocument/2006/relationships/hyperlink" Target="http://users.ece.utexas.edu/~valvano/EE345M/SD_Physical_Layer_Spec.pdf" TargetMode="External"/><Relationship Id="rId2" Type="http://schemas.openxmlformats.org/officeDocument/2006/relationships/hyperlink" Target="http://elm-chan.org/docs/mmc/mmc_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ckyresistor.me/cat-protector/software/sdcard-2/" TargetMode="External"/><Relationship Id="rId5" Type="http://schemas.openxmlformats.org/officeDocument/2006/relationships/hyperlink" Target="http://alumni.cs.ucr.edu/~amitra/sdcard/Additional/sdcard_appnote_foust.pdf" TargetMode="External"/><Relationship Id="rId4" Type="http://schemas.openxmlformats.org/officeDocument/2006/relationships/hyperlink" Target="http://users.ece.utexas.edu/~gerstl/ee445m_s15/lectures/Lec08.pdf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Nonvolatile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DD vs SSD">
            <a:extLst>
              <a:ext uri="{FF2B5EF4-FFF2-40B4-BE49-F238E27FC236}">
                <a16:creationId xmlns:a16="http://schemas.microsoft.com/office/drawing/2014/main" id="{CF07B319-94D0-4EA8-BC2B-6B3BB863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99" y="228600"/>
            <a:ext cx="9905999" cy="636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40EEC9D-7650-4449-B117-121442AD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6" y="228600"/>
            <a:ext cx="4027034" cy="685800"/>
          </a:xfrm>
        </p:spPr>
        <p:txBody>
          <a:bodyPr>
            <a:normAutofit/>
          </a:bodyPr>
          <a:lstStyle/>
          <a:p>
            <a:r>
              <a:rPr lang="en-US" dirty="0"/>
              <a:t>Disk drive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F5803-A2B6-48F0-9C63-E884E5A4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52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F7F2-DECB-48B8-BD16-CE3F7395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breeds creativity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F24B-DC51-49A8-A9E7-A7CA37B15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33776" cy="5029200"/>
          </a:xfrm>
        </p:spPr>
        <p:txBody>
          <a:bodyPr/>
          <a:lstStyle/>
          <a:p>
            <a:r>
              <a:rPr lang="en-US" dirty="0"/>
              <a:t>Original iPod used a small disk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7A41-3976-46D4-AE8E-1C290FC8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4th Gen iPod Converter – iFlash.xyz">
            <a:extLst>
              <a:ext uri="{FF2B5EF4-FFF2-40B4-BE49-F238E27FC236}">
                <a16:creationId xmlns:a16="http://schemas.microsoft.com/office/drawing/2014/main" id="{9CD61E9C-BC62-4B26-909B-29DA0881A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0" y="1160832"/>
            <a:ext cx="6681823" cy="501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4B4D5-6D70-4D2A-94B0-9E677140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2" y="2218772"/>
            <a:ext cx="379147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6B43-5C36-4994-80A7-BECD5536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Floating-gate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6DA2-86DE-4692-8A8D-D047F717B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 behind transistor-based non-volatile memory</a:t>
            </a:r>
          </a:p>
          <a:p>
            <a:pPr lvl="1"/>
            <a:r>
              <a:rPr lang="en-US" dirty="0"/>
              <a:t>EPROM, EEPROM, and Flash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High voltage on control gate creates charge on floating gate</a:t>
            </a:r>
          </a:p>
          <a:p>
            <a:pPr lvl="1"/>
            <a:r>
              <a:rPr lang="en-US" dirty="0"/>
              <a:t>Charge on floating gate activates/deactivates transistor</a:t>
            </a:r>
          </a:p>
          <a:p>
            <a:pPr lvl="1"/>
            <a:endParaRPr lang="en-US" dirty="0"/>
          </a:p>
          <a:p>
            <a:r>
              <a:rPr lang="en-US" sz="2400" dirty="0"/>
              <a:t>High voltage degrades</a:t>
            </a:r>
            <a:br>
              <a:rPr lang="en-US" sz="2400" dirty="0"/>
            </a:br>
            <a:r>
              <a:rPr lang="en-US" sz="2400" dirty="0"/>
              <a:t>structure, leading it to</a:t>
            </a:r>
            <a:br>
              <a:rPr lang="en-US" sz="2400" dirty="0"/>
            </a:br>
            <a:r>
              <a:rPr lang="en-US" sz="2400" dirty="0"/>
              <a:t>eventually fail after</a:t>
            </a:r>
            <a:br>
              <a:rPr lang="en-US" sz="2400" dirty="0"/>
            </a:br>
            <a:r>
              <a:rPr lang="en-US" sz="2400" dirty="0"/>
              <a:t>enough writes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0663D-6E53-4FB5-BEBA-45ADE4A1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4E880B-343F-4CC8-93BD-B4EB255C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37" y="3422494"/>
            <a:ext cx="7347857" cy="274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99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52D9-A0F1-4FE3-B7B9-99521628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EBCC-817D-4E90-9634-9118168A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Erasable programmable read-only memory</a:t>
            </a:r>
          </a:p>
          <a:p>
            <a:endParaRPr lang="en-US" dirty="0"/>
          </a:p>
          <a:p>
            <a:r>
              <a:rPr lang="en-US" dirty="0"/>
              <a:t>Erasable</a:t>
            </a:r>
          </a:p>
          <a:p>
            <a:pPr lvl="1"/>
            <a:r>
              <a:rPr lang="en-US" dirty="0"/>
              <a:t>If you shine UV light directly on the IC</a:t>
            </a:r>
          </a:p>
          <a:p>
            <a:pPr lvl="1"/>
            <a:r>
              <a:rPr lang="en-US" dirty="0"/>
              <a:t>Needed a window to expose the IC</a:t>
            </a:r>
          </a:p>
          <a:p>
            <a:pPr lvl="1"/>
            <a:endParaRPr lang="en-US" dirty="0"/>
          </a:p>
          <a:p>
            <a:r>
              <a:rPr lang="en-US" dirty="0"/>
              <a:t>Programmable</a:t>
            </a:r>
          </a:p>
          <a:p>
            <a:pPr lvl="1"/>
            <a:r>
              <a:rPr lang="en-US" dirty="0"/>
              <a:t>With high voltage (25-50 volts)</a:t>
            </a:r>
          </a:p>
          <a:p>
            <a:pPr lvl="1"/>
            <a:endParaRPr lang="en-US" dirty="0"/>
          </a:p>
          <a:p>
            <a:r>
              <a:rPr lang="en-US" dirty="0"/>
              <a:t>Typically acted as read-only memory in</a:t>
            </a:r>
            <a:br>
              <a:rPr lang="en-US" dirty="0"/>
            </a:br>
            <a:r>
              <a:rPr lang="en-US" dirty="0"/>
              <a:t>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44A5D-4B6A-4224-A07A-B0D774DB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DC0B79-ACE6-4FED-A805-8A401094C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50036" y="1641839"/>
            <a:ext cx="5954853" cy="310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40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E599-A9C0-4F66-899C-954737EA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EEPROM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F5B2-242F-4659-9EAC-7E1C4D8C2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42306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Electrically-erasable programable</a:t>
            </a:r>
            <a:br>
              <a:rPr lang="en-US" dirty="0"/>
            </a:br>
            <a:r>
              <a:rPr lang="en-US" dirty="0"/>
              <a:t>read-only memory</a:t>
            </a:r>
          </a:p>
          <a:p>
            <a:pPr lvl="1"/>
            <a:endParaRPr lang="en-US" dirty="0"/>
          </a:p>
          <a:p>
            <a:r>
              <a:rPr lang="en-US" dirty="0"/>
              <a:t>Same concept as EPROM, but includes internal</a:t>
            </a:r>
            <a:br>
              <a:rPr lang="en-US" dirty="0"/>
            </a:br>
            <a:r>
              <a:rPr lang="en-US" dirty="0"/>
              <a:t>circuitry to allow rewriting under normal</a:t>
            </a:r>
            <a:br>
              <a:rPr lang="en-US" dirty="0"/>
            </a:br>
            <a:r>
              <a:rPr lang="en-US" dirty="0"/>
              <a:t>conditions</a:t>
            </a:r>
          </a:p>
          <a:p>
            <a:pPr lvl="1"/>
            <a:r>
              <a:rPr lang="en-US" dirty="0"/>
              <a:t>Slow and high-power to write</a:t>
            </a:r>
          </a:p>
          <a:p>
            <a:pPr lvl="1"/>
            <a:r>
              <a:rPr lang="en-US" dirty="0"/>
              <a:t>Has a longer lifetime compared to flash, ~100k writes</a:t>
            </a:r>
          </a:p>
          <a:p>
            <a:pPr lvl="1"/>
            <a:endParaRPr lang="en-US" dirty="0"/>
          </a:p>
          <a:p>
            <a:r>
              <a:rPr lang="en-US" dirty="0"/>
              <a:t>Can be built into other ICs</a:t>
            </a:r>
          </a:p>
          <a:p>
            <a:pPr lvl="1"/>
            <a:r>
              <a:rPr lang="en-US" dirty="0"/>
              <a:t>Example: AT90USB162 microcontroller (512 bytes)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24AE7-7D90-4456-AE76-643582A3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257DA6-7427-4517-849B-10153BA13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32"/>
          <a:stretch/>
        </p:blipFill>
        <p:spPr bwMode="auto">
          <a:xfrm>
            <a:off x="8505173" y="228600"/>
            <a:ext cx="3075221" cy="275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D9153CA-BB73-41AD-8DC6-1EC6F252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998" y="3152892"/>
            <a:ext cx="3075221" cy="301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47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A9B54-D902-4A6A-A902-5B655628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C1E1-0CF2-41B0-82B6-E8200D63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Similarly based on floating-gate transistors</a:t>
            </a:r>
          </a:p>
          <a:p>
            <a:pPr lvl="1"/>
            <a:r>
              <a:rPr lang="en-US" dirty="0"/>
              <a:t>But with a different design that allows for faster erase of entire blocks</a:t>
            </a:r>
          </a:p>
          <a:p>
            <a:pPr lvl="1"/>
            <a:r>
              <a:rPr lang="en-US" dirty="0"/>
              <a:t>More limited lifetime, ~1k-100k writes (10k common for embedded)</a:t>
            </a:r>
          </a:p>
          <a:p>
            <a:pPr lvl="1"/>
            <a:endParaRPr lang="en-US" dirty="0"/>
          </a:p>
          <a:p>
            <a:r>
              <a:rPr lang="en-US" dirty="0"/>
              <a:t>Cannot erase individual bytes, must erase in units of blocks</a:t>
            </a:r>
          </a:p>
          <a:p>
            <a:pPr lvl="1"/>
            <a:r>
              <a:rPr lang="en-US" dirty="0"/>
              <a:t>Read can happen in units of bytes though</a:t>
            </a:r>
          </a:p>
          <a:p>
            <a:pPr lvl="1"/>
            <a:endParaRPr lang="en-US" dirty="0"/>
          </a:p>
          <a:p>
            <a:r>
              <a:rPr lang="en-US" dirty="0"/>
              <a:t>Heavily used in commercial devices</a:t>
            </a:r>
          </a:p>
          <a:p>
            <a:pPr lvl="1"/>
            <a:r>
              <a:rPr lang="en-US" dirty="0"/>
              <a:t>Flash drives</a:t>
            </a:r>
          </a:p>
          <a:p>
            <a:pPr lvl="1"/>
            <a:r>
              <a:rPr lang="en-US" dirty="0"/>
              <a:t>SSDs</a:t>
            </a:r>
          </a:p>
          <a:p>
            <a:pPr lvl="1"/>
            <a:r>
              <a:rPr lang="en-US" dirty="0"/>
              <a:t>Smartphone storage</a:t>
            </a:r>
          </a:p>
          <a:p>
            <a:pPr lvl="1"/>
            <a:r>
              <a:rPr lang="en-US" dirty="0"/>
              <a:t>Microcontroller non-volatile storage!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49F2D-C0A7-4A1A-8A5D-7E490991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4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exotic memories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 and MRAM are both rising protentional Flash replacements</a:t>
            </a:r>
          </a:p>
          <a:p>
            <a:pPr lvl="1"/>
            <a:r>
              <a:rPr lang="en-US" dirty="0"/>
              <a:t>Non-volatile</a:t>
            </a:r>
          </a:p>
          <a:p>
            <a:pPr lvl="1"/>
            <a:r>
              <a:rPr lang="en-US" dirty="0"/>
              <a:t>Writable at the byte level</a:t>
            </a:r>
          </a:p>
          <a:p>
            <a:pPr lvl="1"/>
            <a:r>
              <a:rPr lang="en-US" dirty="0"/>
              <a:t>Very high to infinite write/erase cycles</a:t>
            </a:r>
          </a:p>
          <a:p>
            <a:pPr lvl="1"/>
            <a:r>
              <a:rPr lang="en-US" dirty="0"/>
              <a:t>Lower energy costs for writing and reading</a:t>
            </a:r>
          </a:p>
          <a:p>
            <a:pPr lvl="1"/>
            <a:endParaRPr lang="en-US" dirty="0"/>
          </a:p>
          <a:p>
            <a:r>
              <a:rPr lang="en-US" dirty="0"/>
              <a:t>The two use unrelated magnetic techniques for data storage</a:t>
            </a:r>
          </a:p>
          <a:p>
            <a:pPr lvl="1"/>
            <a:endParaRPr lang="en-US" dirty="0"/>
          </a:p>
          <a:p>
            <a:r>
              <a:rPr lang="en-US" dirty="0"/>
              <a:t>Starting to appear in microcontrollers</a:t>
            </a:r>
          </a:p>
          <a:p>
            <a:pPr lvl="1"/>
            <a:r>
              <a:rPr lang="en-US" dirty="0"/>
              <a:t>TI MSP430s have used 16 kB FRAM</a:t>
            </a:r>
          </a:p>
          <a:p>
            <a:pPr lvl="1"/>
            <a:r>
              <a:rPr lang="en-US" dirty="0"/>
              <a:t>Apollo4 (ARM Cortex-M4F) has 2 MB of MRAM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0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Memories</a:t>
            </a:r>
          </a:p>
          <a:p>
            <a:endParaRPr lang="en-US" dirty="0"/>
          </a:p>
          <a:p>
            <a:r>
              <a:rPr lang="en-US" b="1" dirty="0"/>
              <a:t>nRF52 NVMC</a:t>
            </a:r>
          </a:p>
          <a:p>
            <a:endParaRPr lang="en-US" dirty="0"/>
          </a:p>
          <a:p>
            <a:r>
              <a:rPr lang="en-US" dirty="0"/>
              <a:t>SD Cards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7167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F8DD-9BF2-4AAB-BF21-1D7D18BC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on the nRF52833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9A322-66B2-49D5-A373-E79802E2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512 kB total Flash memory</a:t>
            </a:r>
          </a:p>
          <a:p>
            <a:pPr lvl="1"/>
            <a:r>
              <a:rPr lang="en-US" dirty="0"/>
              <a:t>128 pages each 4 kB in size</a:t>
            </a:r>
          </a:p>
          <a:p>
            <a:pPr lvl="1"/>
            <a:endParaRPr lang="en-US" dirty="0"/>
          </a:p>
          <a:p>
            <a:r>
              <a:rPr lang="en-US" dirty="0"/>
              <a:t>Non-Volatile Memory Controller (NVMC) controls access</a:t>
            </a:r>
          </a:p>
          <a:p>
            <a:pPr lvl="1"/>
            <a:r>
              <a:rPr lang="en-US" dirty="0"/>
              <a:t>Enables writing to flash</a:t>
            </a:r>
          </a:p>
          <a:p>
            <a:pPr lvl="1"/>
            <a:r>
              <a:rPr lang="en-US" dirty="0"/>
              <a:t>Enables erasing flash</a:t>
            </a:r>
          </a:p>
          <a:p>
            <a:pPr lvl="1"/>
            <a:r>
              <a:rPr lang="en-US" dirty="0"/>
              <a:t>Manages status of flash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0D5AE-CCEE-44F9-AC0B-B7FC6289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1EF42-3308-4FCB-83EA-1210E7B3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10" y="3083867"/>
            <a:ext cx="5367484" cy="32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2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Configurable, disabled by default</a:t>
            </a:r>
          </a:p>
          <a:p>
            <a:pPr lvl="1"/>
            <a:r>
              <a:rPr lang="en-US" dirty="0"/>
              <a:t>Enable with configuration register</a:t>
            </a:r>
          </a:p>
          <a:p>
            <a:pPr lvl="1"/>
            <a:endParaRPr lang="en-US" dirty="0"/>
          </a:p>
          <a:p>
            <a:r>
              <a:rPr lang="en-US" dirty="0"/>
              <a:t>Rules for writing to Flash</a:t>
            </a:r>
          </a:p>
          <a:p>
            <a:pPr lvl="1"/>
            <a:r>
              <a:rPr lang="en-US" dirty="0"/>
              <a:t>Must write word-aligned 32-bit values</a:t>
            </a:r>
          </a:p>
          <a:p>
            <a:pPr lvl="1"/>
            <a:r>
              <a:rPr lang="en-US" dirty="0"/>
              <a:t>Can only write 0 values, not ones</a:t>
            </a:r>
          </a:p>
          <a:p>
            <a:pPr lvl="1"/>
            <a:r>
              <a:rPr lang="en-US" dirty="0"/>
              <a:t>Can only write 2 times before erasing (even if there are still 1 bits)</a:t>
            </a:r>
          </a:p>
          <a:p>
            <a:endParaRPr lang="en-US" dirty="0"/>
          </a:p>
          <a:p>
            <a:r>
              <a:rPr lang="en-US" dirty="0"/>
              <a:t>Takes 42.5 </a:t>
            </a:r>
            <a:r>
              <a:rPr lang="en-US" dirty="0" err="1"/>
              <a:t>μs</a:t>
            </a:r>
            <a:r>
              <a:rPr lang="en-US" dirty="0"/>
              <a:t> to write a 32-bit word</a:t>
            </a:r>
          </a:p>
          <a:p>
            <a:pPr lvl="1"/>
            <a:r>
              <a:rPr lang="en-US" dirty="0"/>
              <a:t>64 MHz clock ⇨ 2720 cycles per 32-bit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1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7FE4-A79F-4CC8-9D5D-D5C6E516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5623-AC5D-404F-8770-3D29E0535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</a:t>
            </a:r>
          </a:p>
          <a:p>
            <a:pPr lvl="1"/>
            <a:r>
              <a:rPr lang="en-US" dirty="0"/>
              <a:t>Will do last checkoffs for people who need them on Lab 6</a:t>
            </a:r>
          </a:p>
          <a:p>
            <a:pPr lvl="1"/>
            <a:r>
              <a:rPr lang="en-US" dirty="0"/>
              <a:t>Also available to discuss projects</a:t>
            </a:r>
          </a:p>
          <a:p>
            <a:pPr lvl="2"/>
            <a:r>
              <a:rPr lang="en-US" dirty="0"/>
              <a:t>Will put a sign-up form online</a:t>
            </a:r>
          </a:p>
          <a:p>
            <a:pPr lvl="2"/>
            <a:endParaRPr lang="en-US" dirty="0"/>
          </a:p>
          <a:p>
            <a:r>
              <a:rPr lang="en-US" dirty="0"/>
              <a:t>Moving forward</a:t>
            </a:r>
          </a:p>
          <a:p>
            <a:pPr lvl="1"/>
            <a:r>
              <a:rPr lang="en-US" dirty="0"/>
              <a:t>Only two lectures left!!</a:t>
            </a:r>
          </a:p>
          <a:p>
            <a:pPr lvl="1"/>
            <a:r>
              <a:rPr lang="en-US" dirty="0"/>
              <a:t>Time to put some serious effort into projects (two weeks remaining)</a:t>
            </a:r>
          </a:p>
          <a:p>
            <a:pPr lvl="1"/>
            <a:r>
              <a:rPr lang="en-US" dirty="0"/>
              <a:t>Week after next is project demos</a:t>
            </a:r>
          </a:p>
          <a:p>
            <a:pPr lvl="2"/>
            <a:r>
              <a:rPr lang="en-US" dirty="0"/>
              <a:t>Details to 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CA02F-458E-433C-ACC4-9B1BA9C7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38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B9BE-199D-4C13-89E4-60554411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Erasing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856F-5F4F-41BA-A04C-9782B866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Lifetime: 10000 erase cycles per page</a:t>
            </a:r>
          </a:p>
          <a:p>
            <a:pPr lvl="1"/>
            <a:endParaRPr lang="en-US" dirty="0"/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Erase a single page (4 kB): 87.5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Erase all of flash (512 kB): 173 </a:t>
            </a:r>
            <a:r>
              <a:rPr lang="en-US" dirty="0" err="1"/>
              <a:t>ms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CPU is halted if executing code from Flash during the erase</a:t>
            </a:r>
          </a:p>
          <a:p>
            <a:pPr lvl="1"/>
            <a:r>
              <a:rPr lang="en-US" dirty="0"/>
              <a:t>That’s 5.6 million cycles…</a:t>
            </a:r>
          </a:p>
          <a:p>
            <a:pPr lvl="1"/>
            <a:r>
              <a:rPr lang="en-US" dirty="0"/>
              <a:t>Code can execute from SRAM instead</a:t>
            </a:r>
          </a:p>
          <a:p>
            <a:pPr lvl="1"/>
            <a:r>
              <a:rPr lang="en-US" dirty="0"/>
              <a:t>Can also be split into a series of partial erases</a:t>
            </a:r>
          </a:p>
          <a:p>
            <a:pPr lvl="2"/>
            <a:r>
              <a:rPr lang="en-US" dirty="0"/>
              <a:t>Which must add up to a complete erase time before writing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22D25-3062-44E2-82CE-CA425912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2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EF26-7A1F-4EBF-A58F-8D73EA69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Information Configuration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F527D-9555-49D4-B25A-B8C4BD2D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Read-only memory</a:t>
            </a:r>
          </a:p>
          <a:p>
            <a:endParaRPr lang="en-US" dirty="0"/>
          </a:p>
          <a:p>
            <a:r>
              <a:rPr lang="en-US" dirty="0"/>
              <a:t>Chip-specific information and configuration</a:t>
            </a:r>
          </a:p>
          <a:p>
            <a:pPr lvl="1"/>
            <a:r>
              <a:rPr lang="en-US" dirty="0"/>
              <a:t>Code size</a:t>
            </a:r>
          </a:p>
          <a:p>
            <a:pPr lvl="1"/>
            <a:r>
              <a:rPr lang="en-US" dirty="0"/>
              <a:t>Unique device ID</a:t>
            </a:r>
          </a:p>
          <a:p>
            <a:pPr lvl="1"/>
            <a:r>
              <a:rPr lang="en-US" dirty="0"/>
              <a:t>Production IDs</a:t>
            </a:r>
          </a:p>
          <a:p>
            <a:pPr lvl="1"/>
            <a:r>
              <a:rPr lang="en-US" dirty="0"/>
              <a:t>Temperature conversion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6CDC9-6D49-4B04-846B-3187E314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77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65F1-BC58-46DE-AC4F-03F84279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Information Configuration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B90F-566A-4DE8-AD1A-DB9BEF9D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Flash memory for non-volatile user configurations</a:t>
            </a:r>
          </a:p>
          <a:p>
            <a:pPr lvl="1"/>
            <a:r>
              <a:rPr lang="en-US" dirty="0"/>
              <a:t>Writable and erasable through NVMC processes described earlier</a:t>
            </a:r>
          </a:p>
          <a:p>
            <a:pPr lvl="1"/>
            <a:endParaRPr lang="en-US" dirty="0"/>
          </a:p>
          <a:p>
            <a:r>
              <a:rPr lang="en-US" dirty="0"/>
              <a:t>32 words of customer information (128 bytes total)</a:t>
            </a:r>
          </a:p>
          <a:p>
            <a:endParaRPr lang="en-US" dirty="0"/>
          </a:p>
          <a:p>
            <a:r>
              <a:rPr lang="en-US" dirty="0"/>
              <a:t>Special configurations</a:t>
            </a:r>
          </a:p>
          <a:p>
            <a:pPr lvl="1"/>
            <a:r>
              <a:rPr lang="en-US" dirty="0"/>
              <a:t>Reset pin</a:t>
            </a:r>
          </a:p>
          <a:p>
            <a:pPr lvl="1"/>
            <a:r>
              <a:rPr lang="en-US" dirty="0"/>
              <a:t>NFC pin enable/disable</a:t>
            </a:r>
          </a:p>
          <a:p>
            <a:pPr lvl="1"/>
            <a:r>
              <a:rPr lang="en-US" dirty="0"/>
              <a:t>Debug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9E47-F3A6-43E9-9214-C796D5C7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1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Memories</a:t>
            </a:r>
          </a:p>
          <a:p>
            <a:endParaRPr lang="en-US" dirty="0"/>
          </a:p>
          <a:p>
            <a:r>
              <a:rPr lang="en-US" dirty="0"/>
              <a:t>nRF52 NVMC</a:t>
            </a:r>
          </a:p>
          <a:p>
            <a:endParaRPr lang="en-US" dirty="0"/>
          </a:p>
          <a:p>
            <a:r>
              <a:rPr lang="en-US" b="1" dirty="0"/>
              <a:t>SD Cards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92501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0657-4FE4-4916-99B7-548A8E5C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3E57-8D11-4A57-BFE9-F1ED9079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ChaN</a:t>
            </a:r>
            <a:endParaRPr lang="en-US" dirty="0"/>
          </a:p>
          <a:p>
            <a:pPr lvl="1"/>
            <a:r>
              <a:rPr lang="en-US" dirty="0"/>
              <a:t>Embedded systems engineer in Japan (and is amazing)</a:t>
            </a:r>
          </a:p>
          <a:p>
            <a:pPr lvl="1"/>
            <a:r>
              <a:rPr lang="en-US" dirty="0">
                <a:hlinkClick r:id="rId2"/>
              </a:rPr>
              <a:t>http://elm-chan.org/docs/mmc/mmc_e.html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http://elm-chan.org/fsw/ff/00index_e.html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Various others</a:t>
            </a:r>
          </a:p>
          <a:p>
            <a:pPr lvl="1"/>
            <a:r>
              <a:rPr lang="en-US" sz="2000" dirty="0">
                <a:hlinkClick r:id="rId4"/>
              </a:rPr>
              <a:t>http://users.ece.utexas.edu/~gerstl/ee445m_s15/lectures/Lec08.pdf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http://alumni.cs.ucr.edu/~amitra/sdcard/Additional/sdcard_appnote_foust.pdf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https://luckyresistor.me/cat-protector/software/sdcard-2/</a:t>
            </a:r>
            <a:endParaRPr lang="en-US" sz="2000" dirty="0"/>
          </a:p>
          <a:p>
            <a:pPr lvl="1"/>
            <a:r>
              <a:rPr lang="en-US" sz="2000" dirty="0">
                <a:hlinkClick r:id="rId7"/>
              </a:rPr>
              <a:t>http://users.ece.utexas.edu/~valvano/EE345M/SD_Physical_Layer_Spec.pdf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https://github.com/tock/tock/blob/master/capsules/src/sdcard.rs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7F43-324E-4BE8-A3A3-50F5E55E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“Secure Digital” Card</a:t>
            </a:r>
          </a:p>
          <a:p>
            <a:pPr lvl="1"/>
            <a:r>
              <a:rPr lang="en-US" dirty="0"/>
              <a:t>Includes various formfactors</a:t>
            </a:r>
          </a:p>
          <a:p>
            <a:pPr lvl="1"/>
            <a:r>
              <a:rPr lang="en-US" dirty="0"/>
              <a:t>Flash memory</a:t>
            </a:r>
          </a:p>
          <a:p>
            <a:pPr lvl="1"/>
            <a:r>
              <a:rPr lang="en-US" dirty="0"/>
              <a:t>Capacities from 8 MB to 128 TB</a:t>
            </a:r>
          </a:p>
          <a:p>
            <a:pPr lvl="2"/>
            <a:r>
              <a:rPr lang="en-US" dirty="0"/>
              <a:t>512 byte blocks</a:t>
            </a:r>
          </a:p>
          <a:p>
            <a:pPr lvl="1"/>
            <a:endParaRPr lang="en-US" dirty="0"/>
          </a:p>
          <a:p>
            <a:r>
              <a:rPr lang="en-US" dirty="0"/>
              <a:t>Supports 1-bit SPI interface</a:t>
            </a:r>
          </a:p>
          <a:p>
            <a:pPr lvl="1"/>
            <a:r>
              <a:rPr lang="en-US" dirty="0"/>
              <a:t>As well as 4-bit SD bus protocol</a:t>
            </a:r>
          </a:p>
          <a:p>
            <a:pPr lvl="1"/>
            <a:endParaRPr lang="en-US" dirty="0"/>
          </a:p>
          <a:p>
            <a:r>
              <a:rPr lang="en-US" dirty="0"/>
              <a:t>Easy to support in embedded systems</a:t>
            </a:r>
          </a:p>
          <a:p>
            <a:pPr lvl="1"/>
            <a:r>
              <a:rPr lang="en-US" dirty="0"/>
              <a:t>Cheap but high 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ABA3A2-DD6C-49A7-8D24-4EDCF9D7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394" y="276644"/>
            <a:ext cx="3976803" cy="59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28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EDCA-0BDC-4F96-B0F5-C900E0A4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connections for an 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AC93-0CB4-440A-AF6B-833F1345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 Card connections</a:t>
            </a:r>
          </a:p>
          <a:p>
            <a:pPr lvl="1"/>
            <a:r>
              <a:rPr lang="en-US" dirty="0"/>
              <a:t>SPI CIPO, COPI, CS, SCLK</a:t>
            </a:r>
          </a:p>
          <a:p>
            <a:pPr lvl="1"/>
            <a:r>
              <a:rPr lang="en-US" dirty="0"/>
              <a:t>Plus a switch to enable/disable the SD card and a detect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6532D-B58C-44B7-8263-37E6588E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3E2C6-9147-4DFE-932B-C258BAFC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1" y="2570120"/>
            <a:ext cx="10479505" cy="3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2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E108-A34D-44FB-8E4B-D7B18330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E141-6BAA-40EE-AB1B-E0BFE022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Index: 6-bit value of command being sent</a:t>
            </a:r>
          </a:p>
          <a:p>
            <a:r>
              <a:rPr lang="en-US" dirty="0"/>
              <a:t>Argument: 32-bit value that may be arguments to commands</a:t>
            </a:r>
          </a:p>
          <a:p>
            <a:r>
              <a:rPr lang="en-US" dirty="0"/>
              <a:t>CRC: checks for bit errors</a:t>
            </a:r>
          </a:p>
          <a:p>
            <a:r>
              <a:rPr lang="en-US" dirty="0"/>
              <a:t>Response (after delay)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2ED1B-B3FF-49B3-9333-96D5DC97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146" name="Picture 2" descr="cmd frame">
            <a:extLst>
              <a:ext uri="{FF2B5EF4-FFF2-40B4-BE49-F238E27FC236}">
                <a16:creationId xmlns:a16="http://schemas.microsoft.com/office/drawing/2014/main" id="{905718B7-59B1-4135-B1DC-DD49F982C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3446662"/>
            <a:ext cx="10972799" cy="23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964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60F37-D4E1-4D59-9061-D0042EF7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SPI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1211A-DC36-469A-A7A6-7652CB8B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DBD40-5006-49EE-8577-65374BDE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28" y="1068513"/>
            <a:ext cx="9610532" cy="5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83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0657-4FE4-4916-99B7-548A8E5C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the 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3E57-8D11-4A57-BFE9-F1ED9079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block 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block read (CMD12 – Stop Transmission)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7F43-324E-4BE8-A3A3-50F5E55E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14FB8E-EF07-4D4B-A83F-7A1B663BF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0" y="1663026"/>
            <a:ext cx="5248059" cy="164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E65785D-F762-4654-BFE5-74E235724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0" y="4522810"/>
            <a:ext cx="10496118" cy="164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86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uses of memory, especially nonvolatile memory, in embedded systems</a:t>
            </a:r>
          </a:p>
          <a:p>
            <a:endParaRPr lang="en-US" dirty="0"/>
          </a:p>
          <a:p>
            <a:r>
              <a:rPr lang="en-US" dirty="0"/>
              <a:t>Introduce protocols for interacting with non-volatile memory</a:t>
            </a:r>
          </a:p>
          <a:p>
            <a:pPr lvl="1"/>
            <a:r>
              <a:rPr lang="en-US" dirty="0"/>
              <a:t>Internal Flash</a:t>
            </a:r>
          </a:p>
          <a:p>
            <a:pPr lvl="1"/>
            <a:r>
              <a:rPr lang="en-US" dirty="0"/>
              <a:t>External SD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8B6E-E37A-4C8C-AD96-8E758237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 card delays can be significant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A71E-0544-41A1-B3B7-FE410870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Performing a single byte read</a:t>
            </a:r>
          </a:p>
          <a:p>
            <a:pPr lvl="1"/>
            <a:r>
              <a:rPr lang="en-US" dirty="0"/>
              <a:t>Almost 300 </a:t>
            </a:r>
            <a:r>
              <a:rPr lang="en-US" dirty="0" err="1"/>
              <a:t>μs</a:t>
            </a:r>
            <a:r>
              <a:rPr lang="en-US" dirty="0"/>
              <a:t> before the SD card </a:t>
            </a:r>
            <a:r>
              <a:rPr lang="en-US" i="1" dirty="0"/>
              <a:t>starts</a:t>
            </a:r>
            <a:r>
              <a:rPr lang="en-US" dirty="0"/>
              <a:t> sending data</a:t>
            </a:r>
          </a:p>
          <a:p>
            <a:pPr lvl="1"/>
            <a:r>
              <a:rPr lang="en-US" dirty="0"/>
              <a:t>~200 </a:t>
            </a:r>
            <a:r>
              <a:rPr lang="en-US" dirty="0" err="1"/>
              <a:t>μs</a:t>
            </a:r>
            <a:r>
              <a:rPr lang="en-US" dirty="0"/>
              <a:t> additional time to send the 512 bytes (20 Mbps data, 8 Mbps total)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8F17E-16FE-46B7-B72C-CD173D20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97A79-9F59-48B4-9E34-51C4573003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95"/>
          <a:stretch/>
        </p:blipFill>
        <p:spPr>
          <a:xfrm>
            <a:off x="733941" y="2468697"/>
            <a:ext cx="10477939" cy="370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81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1E01-7C04-4370-9F56-E95ED6A4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4FC7-C2B3-448F-A8AB-F964CA15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block 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block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B6ED9-36A5-4C1A-A354-EFB891EB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3BC7D60-1018-4AC3-B3A4-2D06D2BD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4" y="1705758"/>
            <a:ext cx="5639701" cy="17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EE2E2BC-E3B6-49E6-99A6-B895D7904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4" y="4359058"/>
            <a:ext cx="10966085" cy="17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71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83BD-1F38-4761-8141-86B5FBFA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a filesystem on top of an SD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839B-451B-4FC2-82B6-0B8E07B9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59791" cy="5029200"/>
          </a:xfrm>
        </p:spPr>
        <p:txBody>
          <a:bodyPr/>
          <a:lstStyle/>
          <a:p>
            <a:r>
              <a:rPr lang="en-US" dirty="0" err="1"/>
              <a:t>FatFs</a:t>
            </a:r>
            <a:r>
              <a:rPr lang="en-US" dirty="0"/>
              <a:t> library implements the filesystem agnostic of application and storage medium</a:t>
            </a:r>
          </a:p>
          <a:p>
            <a:endParaRPr lang="en-US" dirty="0"/>
          </a:p>
          <a:p>
            <a:r>
              <a:rPr lang="en-US" dirty="0"/>
              <a:t>Enables the use of file system calls:</a:t>
            </a:r>
          </a:p>
          <a:p>
            <a:pPr lvl="1"/>
            <a:r>
              <a:rPr lang="en-US" dirty="0"/>
              <a:t>Open, Close, Read, Seek</a:t>
            </a:r>
          </a:p>
          <a:p>
            <a:pPr lvl="1"/>
            <a:endParaRPr lang="en-US" dirty="0"/>
          </a:p>
          <a:p>
            <a:r>
              <a:rPr lang="en-US" dirty="0"/>
              <a:t>Connects to generic interface for low-level implementation</a:t>
            </a:r>
          </a:p>
          <a:p>
            <a:pPr lvl="1"/>
            <a:r>
              <a:rPr lang="en-US" dirty="0" err="1"/>
              <a:t>disk_status</a:t>
            </a:r>
            <a:r>
              <a:rPr lang="en-US" dirty="0"/>
              <a:t>, </a:t>
            </a:r>
            <a:r>
              <a:rPr lang="en-US" dirty="0" err="1"/>
              <a:t>disk_init</a:t>
            </a:r>
            <a:r>
              <a:rPr lang="en-US" dirty="0"/>
              <a:t>, </a:t>
            </a:r>
            <a:r>
              <a:rPr lang="en-US" dirty="0" err="1"/>
              <a:t>disk_read</a:t>
            </a:r>
            <a:r>
              <a:rPr lang="en-US" dirty="0"/>
              <a:t>, </a:t>
            </a:r>
            <a:r>
              <a:rPr lang="en-US" dirty="0" err="1"/>
              <a:t>disk_write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C4312-03C6-4AE6-A2DC-3B2BE325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9218" name="Picture 2" descr="layer">
            <a:extLst>
              <a:ext uri="{FF2B5EF4-FFF2-40B4-BE49-F238E27FC236}">
                <a16:creationId xmlns:a16="http://schemas.microsoft.com/office/drawing/2014/main" id="{5DBED021-5ED2-4191-B52C-37F3F767C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029" y="1143000"/>
            <a:ext cx="3037365" cy="316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89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Memories</a:t>
            </a:r>
          </a:p>
          <a:p>
            <a:endParaRPr lang="en-US" dirty="0"/>
          </a:p>
          <a:p>
            <a:r>
              <a:rPr lang="en-US" dirty="0"/>
              <a:t>nRF52 NVMC</a:t>
            </a:r>
          </a:p>
          <a:p>
            <a:endParaRPr lang="en-US" dirty="0"/>
          </a:p>
          <a:p>
            <a:r>
              <a:rPr lang="en-US" dirty="0"/>
              <a:t>SD Cards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1478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Embedded Memories</a:t>
            </a:r>
          </a:p>
          <a:p>
            <a:endParaRPr lang="en-US" dirty="0"/>
          </a:p>
          <a:p>
            <a:r>
              <a:rPr lang="en-US" dirty="0"/>
              <a:t>nRF52 NVMC</a:t>
            </a:r>
          </a:p>
          <a:p>
            <a:endParaRPr lang="en-US" dirty="0"/>
          </a:p>
          <a:p>
            <a:r>
              <a:rPr lang="en-US" dirty="0"/>
              <a:t>SD Cards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D817-A76E-49B6-B2C6-920EBF64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BA22-15DE-4A1F-816F-27433D9F7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different memories serve different purposes in computing</a:t>
            </a:r>
          </a:p>
          <a:p>
            <a:endParaRPr lang="en-US" dirty="0"/>
          </a:p>
          <a:p>
            <a:r>
              <a:rPr lang="en-US" dirty="0"/>
              <a:t>Needs</a:t>
            </a:r>
          </a:p>
          <a:p>
            <a:pPr lvl="1"/>
            <a:r>
              <a:rPr lang="en-US" dirty="0"/>
              <a:t>Fast, infinite-lifetime memory to keep things like stack memory</a:t>
            </a:r>
          </a:p>
          <a:p>
            <a:pPr lvl="1"/>
            <a:r>
              <a:rPr lang="en-US" dirty="0"/>
              <a:t>Nonvolatile memory that can be read from</a:t>
            </a:r>
          </a:p>
          <a:p>
            <a:pPr lvl="1"/>
            <a:endParaRPr lang="en-US" dirty="0"/>
          </a:p>
          <a:p>
            <a:r>
              <a:rPr lang="en-US" dirty="0"/>
              <a:t>Desires</a:t>
            </a:r>
          </a:p>
          <a:p>
            <a:pPr lvl="1"/>
            <a:r>
              <a:rPr lang="en-US" dirty="0"/>
              <a:t>Fast, infinite-lifetime nonvolatile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60CFC-BB7F-467B-A357-99FEE92E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0CAF-AD3E-42EC-94F2-71AD9AAD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technology: SRAM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A217-FF8C-4504-A625-0950A6BE0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RAM (SRAM)</a:t>
            </a:r>
          </a:p>
          <a:p>
            <a:pPr lvl="1"/>
            <a:r>
              <a:rPr lang="en-US" dirty="0"/>
              <a:t>Each cell stores a bit in a bi-stable circuit,</a:t>
            </a:r>
            <a:br>
              <a:rPr lang="en-US" dirty="0"/>
            </a:br>
            <a:r>
              <a:rPr lang="en-US" dirty="0"/>
              <a:t>typically a six-transistor circuit</a:t>
            </a:r>
          </a:p>
          <a:p>
            <a:pPr lvl="1"/>
            <a:r>
              <a:rPr lang="en-US" dirty="0"/>
              <a:t>Static – no need for periodic refreshing;</a:t>
            </a:r>
            <a:br>
              <a:rPr lang="en-US" dirty="0"/>
            </a:br>
            <a:r>
              <a:rPr lang="en-US" dirty="0"/>
              <a:t>keeps data while powered</a:t>
            </a:r>
          </a:p>
          <a:p>
            <a:pPr lvl="1"/>
            <a:r>
              <a:rPr lang="en-US" dirty="0"/>
              <a:t>Relatively insensitive to disturbances such as electrical noise</a:t>
            </a:r>
          </a:p>
          <a:p>
            <a:pPr lvl="2"/>
            <a:r>
              <a:rPr lang="en-US" dirty="0"/>
              <a:t>Energetic particles (alpha particles, cosmic rays) can flip stored bits</a:t>
            </a:r>
          </a:p>
          <a:p>
            <a:pPr lvl="2"/>
            <a:endParaRPr lang="en-US" dirty="0"/>
          </a:p>
          <a:p>
            <a:r>
              <a:rPr lang="en-US" dirty="0"/>
              <a:t>Fastest memory on computer</a:t>
            </a:r>
          </a:p>
          <a:p>
            <a:pPr lvl="1"/>
            <a:r>
              <a:rPr lang="en-US" dirty="0"/>
              <a:t>Also most expensive and takes up most space per bit</a:t>
            </a:r>
          </a:p>
          <a:p>
            <a:pPr lvl="1"/>
            <a:r>
              <a:rPr lang="en-US" dirty="0"/>
              <a:t>Typically used for registers and cache memories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2C0C9-C08D-4ACC-852F-4AD83E5F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97CD55-7CFA-4B88-97D2-9BA8CA4F9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144" y="136525"/>
            <a:ext cx="3621250" cy="271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1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F7F2-DECB-48B8-BD16-CE3F7395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can be used a permanent memory in a pinch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F24B-DC51-49A8-A9E7-A7CA37B15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8405" cy="5029200"/>
          </a:xfrm>
        </p:spPr>
        <p:txBody>
          <a:bodyPr/>
          <a:lstStyle/>
          <a:p>
            <a:r>
              <a:rPr lang="en-US" dirty="0"/>
              <a:t>Gameboy and Gameboy Color used batteries to save state</a:t>
            </a:r>
          </a:p>
          <a:p>
            <a:endParaRPr lang="en-US" dirty="0"/>
          </a:p>
          <a:p>
            <a:r>
              <a:rPr lang="en-US" dirty="0"/>
              <a:t>Gameboy Advanced games used batteries for an internal clock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PSA: your old Gameboy games have likely lost their save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7A41-3976-46D4-AE8E-1C290FC8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130F3A-E58D-4793-AEB6-ACF4760FF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40" y="1361281"/>
            <a:ext cx="5046854" cy="45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85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497F-BD58-48E3-8D96-011A8568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memory technology: DRAM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1C4D-9AD3-4093-92B6-C91CF7AB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RAM (DRAM)</a:t>
            </a:r>
          </a:p>
          <a:p>
            <a:pPr lvl="1"/>
            <a:r>
              <a:rPr lang="en-US" dirty="0"/>
              <a:t>Each cell stores a bit as a charge in a capacitor</a:t>
            </a:r>
          </a:p>
          <a:p>
            <a:pPr lvl="1"/>
            <a:r>
              <a:rPr lang="en-US" dirty="0"/>
              <a:t>Capacitors lose charge; each cell must be refreshed every 10-100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More sensitive to disturbances (EMI, radiation, …) than SRAM</a:t>
            </a:r>
          </a:p>
          <a:p>
            <a:pPr lvl="1"/>
            <a:endParaRPr lang="en-US" dirty="0"/>
          </a:p>
          <a:p>
            <a:r>
              <a:rPr lang="en-US" dirty="0"/>
              <a:t>Slower than SRAM, but cheaper and denser</a:t>
            </a:r>
          </a:p>
          <a:p>
            <a:pPr lvl="1"/>
            <a:r>
              <a:rPr lang="en-US" dirty="0"/>
              <a:t>~100x slower than registers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3E90-33C8-492F-AF1C-D6C234B7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76DB0-528E-4AA8-9740-B9C4B482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33" y="3050104"/>
            <a:ext cx="3463978" cy="32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8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0375-0297-409E-9389-51079E23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B05C-9B91-4D2E-8361-E12A4454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31087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 entire row of data at a time</a:t>
            </a:r>
          </a:p>
          <a:p>
            <a:pPr lvl="1"/>
            <a:r>
              <a:rPr lang="en-US" dirty="0"/>
              <a:t>Large in practice, kilobytes</a:t>
            </a:r>
          </a:p>
          <a:p>
            <a:pPr lvl="1"/>
            <a:endParaRPr lang="en-US" dirty="0"/>
          </a:p>
          <a:p>
            <a:r>
              <a:rPr lang="en-US" dirty="0"/>
              <a:t>Select actual bytes that are wanted</a:t>
            </a:r>
          </a:p>
          <a:p>
            <a:pPr lvl="1"/>
            <a:r>
              <a:rPr lang="en-US" dirty="0"/>
              <a:t>Possibly modifying those bits</a:t>
            </a:r>
          </a:p>
          <a:p>
            <a:pPr lvl="1"/>
            <a:endParaRPr lang="en-US" dirty="0"/>
          </a:p>
          <a:p>
            <a:r>
              <a:rPr lang="en-US" dirty="0"/>
              <a:t>Write row back to memory</a:t>
            </a:r>
          </a:p>
          <a:p>
            <a:pPr lvl="1"/>
            <a:r>
              <a:rPr lang="en-US" dirty="0"/>
              <a:t>Must always happen!</a:t>
            </a:r>
          </a:p>
          <a:p>
            <a:pPr lvl="1"/>
            <a:r>
              <a:rPr lang="en-US" dirty="0"/>
              <a:t>Reading is destructive</a:t>
            </a:r>
          </a:p>
          <a:p>
            <a:pPr lvl="1"/>
            <a:endParaRPr lang="en-US" dirty="0"/>
          </a:p>
          <a:p>
            <a:r>
              <a:rPr lang="en-US" dirty="0"/>
              <a:t>Typically used for main memory in</a:t>
            </a:r>
            <a:br>
              <a:rPr lang="en-US" dirty="0"/>
            </a:br>
            <a:r>
              <a:rPr lang="en-US" dirty="0"/>
              <a:t>traditional computing systems</a:t>
            </a:r>
          </a:p>
          <a:p>
            <a:pPr lvl="1"/>
            <a:r>
              <a:rPr lang="en-US" dirty="0"/>
              <a:t>Constant refresh makes it untenable for</a:t>
            </a:r>
            <a:br>
              <a:rPr lang="en-US" dirty="0"/>
            </a:br>
            <a:r>
              <a:rPr lang="en-US" dirty="0"/>
              <a:t>low-power embedded systems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6E61E-711A-4EA9-906B-A7DE70D5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15F986-5BD8-42BE-9BBE-C3F4B250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21" y="228599"/>
            <a:ext cx="4278073" cy="63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0349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827</TotalTime>
  <Words>1335</Words>
  <Application>Microsoft Office PowerPoint</Application>
  <PresentationFormat>Widescreen</PresentationFormat>
  <Paragraphs>289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Tahoma</vt:lpstr>
      <vt:lpstr>Class Slides</vt:lpstr>
      <vt:lpstr>Lecture 16 Nonvolatile Memory</vt:lpstr>
      <vt:lpstr>Administrivia</vt:lpstr>
      <vt:lpstr>Today’s Goals</vt:lpstr>
      <vt:lpstr>Outline</vt:lpstr>
      <vt:lpstr>Memory in computing</vt:lpstr>
      <vt:lpstr>Register technology: SRAM</vt:lpstr>
      <vt:lpstr>SRAM can be used a permanent memory in a pinch</vt:lpstr>
      <vt:lpstr>Main memory technology: DRAM</vt:lpstr>
      <vt:lpstr>Accessing DRAM</vt:lpstr>
      <vt:lpstr>Disk drive storage</vt:lpstr>
      <vt:lpstr>Need breeds creativity</vt:lpstr>
      <vt:lpstr>Floating-gate transistors</vt:lpstr>
      <vt:lpstr>EPROM</vt:lpstr>
      <vt:lpstr>EEPROM</vt:lpstr>
      <vt:lpstr>Flash</vt:lpstr>
      <vt:lpstr>More exotic memories</vt:lpstr>
      <vt:lpstr>Outline</vt:lpstr>
      <vt:lpstr>Flash memory on the nRF52833</vt:lpstr>
      <vt:lpstr>Writing to Flash</vt:lpstr>
      <vt:lpstr>Erasing Flash</vt:lpstr>
      <vt:lpstr>Factory Information Configuration Registers</vt:lpstr>
      <vt:lpstr>User Information Configuration Registers</vt:lpstr>
      <vt:lpstr>Outline</vt:lpstr>
      <vt:lpstr>SD card references</vt:lpstr>
      <vt:lpstr>SD cards</vt:lpstr>
      <vt:lpstr>Electrical connections for an SD card</vt:lpstr>
      <vt:lpstr>Controlling the SD card</vt:lpstr>
      <vt:lpstr>SD card SPI commands</vt:lpstr>
      <vt:lpstr>Reading from the SD card</vt:lpstr>
      <vt:lpstr>SD card delays can be significant</vt:lpstr>
      <vt:lpstr>Writing to the SD card</vt:lpstr>
      <vt:lpstr>Layering a filesystem on top of an SD card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Nonvolatile Memory</dc:title>
  <dc:creator>Branden Ghena</dc:creator>
  <cp:lastModifiedBy>Branden Ghena</cp:lastModifiedBy>
  <cp:revision>31</cp:revision>
  <dcterms:created xsi:type="dcterms:W3CDTF">2021-05-19T01:36:36Z</dcterms:created>
  <dcterms:modified xsi:type="dcterms:W3CDTF">2021-05-19T15:52:58Z</dcterms:modified>
</cp:coreProperties>
</file>